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0" r:id="rId1"/>
  </p:sldMasterIdLst>
  <p:notesMasterIdLst>
    <p:notesMasterId r:id="rId4"/>
  </p:notesMasterIdLst>
  <p:sldIdLst>
    <p:sldId id="2147375569" r:id="rId2"/>
    <p:sldId id="2147375570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reaming Outloud Pro" panose="03050502040302030504" pitchFamily="66" charset="0"/>
      <p:regular r:id="rId9"/>
      <p:italic r:id="rId10"/>
    </p:embeddedFont>
    <p:embeddedFont>
      <p:font typeface="Tenorite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4FF"/>
    <a:srgbClr val="2EAAE2"/>
    <a:srgbClr val="FFEFEF"/>
    <a:srgbClr val="FFDDDD"/>
    <a:srgbClr val="FF9191"/>
    <a:srgbClr val="4B6414"/>
    <a:srgbClr val="D9D9D9"/>
    <a:srgbClr val="C3E478"/>
    <a:srgbClr val="B00000"/>
    <a:srgbClr val="97C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6545663739835"/>
          <c:y val="0.16186684869120402"/>
          <c:w val="0.44062519435288267"/>
          <c:h val="0.6728398525817086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dPt>
            <c:idx val="0"/>
            <c:bubble3D val="0"/>
            <c:spPr>
              <a:solidFill>
                <a:srgbClr val="4B6414"/>
              </a:solidFill>
            </c:spPr>
            <c:extLst>
              <c:ext xmlns:c16="http://schemas.microsoft.com/office/drawing/2014/chart" uri="{C3380CC4-5D6E-409C-BE32-E72D297353CC}">
                <c16:uniqueId val="{00000001-6186-46D4-A12F-C418B5FA6C81}"/>
              </c:ext>
            </c:extLst>
          </c:dPt>
          <c:dPt>
            <c:idx val="1"/>
            <c:bubble3D val="0"/>
            <c:spPr>
              <a:solidFill>
                <a:srgbClr val="EB0000"/>
              </a:solidFill>
            </c:spPr>
            <c:extLst>
              <c:ext xmlns:c16="http://schemas.microsoft.com/office/drawing/2014/chart" uri="{C3380CC4-5D6E-409C-BE32-E72D297353CC}">
                <c16:uniqueId val="{00000003-6186-46D4-A12F-C418B5FA6C81}"/>
              </c:ext>
            </c:extLst>
          </c:dPt>
          <c:cat>
            <c:strRef>
              <c:f>Feuil1!$A$2:$A$3</c:f>
              <c:strCache>
                <c:ptCount val="2"/>
                <c:pt idx="0">
                  <c:v>Pas ou peu</c:v>
                </c:pt>
                <c:pt idx="1">
                  <c:v>Souvent / très souvent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6-46D4-A12F-C418B5FA6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59691363822642E-2"/>
          <c:y val="6.0213191272044872E-2"/>
          <c:w val="0.96748061727235468"/>
          <c:h val="0.8575905597664818"/>
        </c:manualLayout>
      </c:layout>
      <c:barChart>
        <c:barDir val="bar"/>
        <c:grouping val="stacked"/>
        <c:varyColors val="0"/>
        <c:ser>
          <c:idx val="4"/>
          <c:order val="4"/>
          <c:tx>
            <c:strRef>
              <c:f>Feuil1!$F$1</c:f>
              <c:strCache>
                <c:ptCount val="1"/>
                <c:pt idx="0">
                  <c:v>ST IMPACT IMPORTANT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63-4AD7-A92F-974E30F33E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63-4AD7-A92F-974E30F33E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63-4AD7-A92F-974E30F33ED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C63-4AD7-A92F-974E30F33ED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C63-4AD7-A92F-974E30F33ED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C63-4AD7-A92F-974E30F33ED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Dreaming Outloud Pro" panose="03050502040302030504" pitchFamily="66" charset="0"/>
                      <a:ea typeface="Tenorite"/>
                      <a:cs typeface="Dreaming Outloud Pro" panose="03050502040302030504" pitchFamily="66" charset="0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C63-4AD7-A92F-974E30F33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Dreaming Outloud Pro" panose="03050502040302030504" pitchFamily="66" charset="0"/>
                    <a:cs typeface="Dreaming Outloud Pro" panose="03050502040302030504" pitchFamily="66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Votre état psychologique</c:v>
                </c:pt>
                <c:pt idx="1">
                  <c:v>Vos projets (voyages, achats immobiliers, activités de loisir…)</c:v>
                </c:pt>
                <c:pt idx="2">
                  <c:v>Votre qualité de vie en général</c:v>
                </c:pt>
                <c:pt idx="3">
                  <c:v>Votre vie sociale</c:v>
                </c:pt>
                <c:pt idx="4">
                  <c:v>Votre vie affective, sentimentale, sexuelle</c:v>
                </c:pt>
                <c:pt idx="5">
                  <c:v>Votre activité professionnelle *</c:v>
                </c:pt>
                <c:pt idx="6">
                  <c:v>Votre vie familiale</c:v>
                </c:pt>
              </c:strCache>
            </c:strRef>
          </c:cat>
          <c:val>
            <c:numRef>
              <c:f>Feuil1!$F$2:$F$8</c:f>
              <c:numCache>
                <c:formatCode>0%</c:formatCode>
                <c:ptCount val="7"/>
                <c:pt idx="0">
                  <c:v>0.68</c:v>
                </c:pt>
                <c:pt idx="1">
                  <c:v>0.65</c:v>
                </c:pt>
                <c:pt idx="2">
                  <c:v>0.65</c:v>
                </c:pt>
                <c:pt idx="3">
                  <c:v>0.5</c:v>
                </c:pt>
                <c:pt idx="4">
                  <c:v>0.5</c:v>
                </c:pt>
                <c:pt idx="5">
                  <c:v>0.48</c:v>
                </c:pt>
                <c:pt idx="6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C63-4AD7-A92F-974E30F3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861427104"/>
        <c:axId val="861411744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Feuil1!$E$1</c15:sqref>
                        </c15:formulaRef>
                      </c:ext>
                    </c:extLst>
                    <c:strCache>
                      <c:ptCount val="1"/>
                      <c:pt idx="0">
                        <c:v>Aucun impact</c:v>
                      </c:pt>
                    </c:strCache>
                  </c:strRef>
                </c:tx>
                <c:spPr>
                  <a:solidFill>
                    <a:srgbClr val="4B6414"/>
                  </a:solidFill>
                </c:spPr>
                <c:invertIfNegative val="0"/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2C63-4AD7-A92F-974E30F33ED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2C63-4AD7-A92F-974E30F33ED2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2C63-4AD7-A92F-974E30F33ED2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2C63-4AD7-A92F-974E30F33ED2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2C63-4AD7-A92F-974E30F33ED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2C63-4AD7-A92F-974E30F33ED2}"/>
                      </c:ext>
                    </c:extLst>
                  </c:dLbl>
                  <c:dLbl>
                    <c:idx val="6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2C63-4AD7-A92F-974E30F33ED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Feuil1!$A$2:$A$8</c15:sqref>
                        </c15:formulaRef>
                      </c:ext>
                    </c:extLst>
                    <c:strCache>
                      <c:ptCount val="7"/>
                      <c:pt idx="0">
                        <c:v>Votre état psychologique</c:v>
                      </c:pt>
                      <c:pt idx="1">
                        <c:v>Vos projets (voyages, achats immobiliers, activités de loisir…)</c:v>
                      </c:pt>
                      <c:pt idx="2">
                        <c:v>Votre qualité de vie en général</c:v>
                      </c:pt>
                      <c:pt idx="3">
                        <c:v>Votre vie sociale</c:v>
                      </c:pt>
                      <c:pt idx="4">
                        <c:v>Votre vie affective, sentimentale, sexuelle</c:v>
                      </c:pt>
                      <c:pt idx="5">
                        <c:v>Votre activité professionnelle *</c:v>
                      </c:pt>
                      <c:pt idx="6">
                        <c:v>Votre vie familiale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Feuil1!$E$2:$E$8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7.0000000000000007E-2</c:v>
                      </c:pt>
                      <c:pt idx="1">
                        <c:v>0.1</c:v>
                      </c:pt>
                      <c:pt idx="2">
                        <c:v>0.04</c:v>
                      </c:pt>
                      <c:pt idx="3">
                        <c:v>0.09</c:v>
                      </c:pt>
                      <c:pt idx="4">
                        <c:v>0.19</c:v>
                      </c:pt>
                      <c:pt idx="5">
                        <c:v>0.22</c:v>
                      </c:pt>
                      <c:pt idx="6">
                        <c:v>0.15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2C63-4AD7-A92F-974E30F33ED2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Feuil1!$D$1</c15:sqref>
                        </c15:formulaRef>
                      </c:ext>
                    </c:extLst>
                    <c:strCache>
                      <c:ptCount val="1"/>
                      <c:pt idx="0">
                        <c:v>Peu important</c:v>
                      </c:pt>
                    </c:strCache>
                  </c:strRef>
                </c:tx>
                <c:spPr>
                  <a:solidFill>
                    <a:srgbClr val="FFDDDD"/>
                  </a:solidFill>
                </c:spPr>
                <c:invertIfNegative val="0"/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2C63-4AD7-A92F-974E30F33ED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2C63-4AD7-A92F-974E30F33ED2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2C63-4AD7-A92F-974E30F33ED2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2C63-4AD7-A92F-974E30F33ED2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2C63-4AD7-A92F-974E30F33ED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2C63-4AD7-A92F-974E30F33ED2}"/>
                      </c:ext>
                    </c:extLst>
                  </c:dLbl>
                  <c:dLbl>
                    <c:idx val="6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010444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2C63-4AD7-A92F-974E30F33ED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Feuil1!$A$2:$A$8</c15:sqref>
                        </c15:formulaRef>
                      </c:ext>
                    </c:extLst>
                    <c:strCache>
                      <c:ptCount val="7"/>
                      <c:pt idx="0">
                        <c:v>Votre état psychologique</c:v>
                      </c:pt>
                      <c:pt idx="1">
                        <c:v>Vos projets (voyages, achats immobiliers, activités de loisir…)</c:v>
                      </c:pt>
                      <c:pt idx="2">
                        <c:v>Votre qualité de vie en général</c:v>
                      </c:pt>
                      <c:pt idx="3">
                        <c:v>Votre vie sociale</c:v>
                      </c:pt>
                      <c:pt idx="4">
                        <c:v>Votre vie affective, sentimentale, sexuelle</c:v>
                      </c:pt>
                      <c:pt idx="5">
                        <c:v>Votre activité professionnelle *</c:v>
                      </c:pt>
                      <c:pt idx="6">
                        <c:v>Votre vie familiale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Feuil1!$D$2:$D$8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0.25</c:v>
                      </c:pt>
                      <c:pt idx="1">
                        <c:v>0.25</c:v>
                      </c:pt>
                      <c:pt idx="2">
                        <c:v>0.31</c:v>
                      </c:pt>
                      <c:pt idx="3">
                        <c:v>0.41</c:v>
                      </c:pt>
                      <c:pt idx="4">
                        <c:v>0.31</c:v>
                      </c:pt>
                      <c:pt idx="5">
                        <c:v>0.3</c:v>
                      </c:pt>
                      <c:pt idx="6">
                        <c:v>0.42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2C63-4AD7-A92F-974E30F33ED2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Assez important</c:v>
                      </c:pt>
                    </c:strCache>
                  </c:strRef>
                </c:tx>
                <c:spPr>
                  <a:solidFill>
                    <a:schemeClr val="accent2">
                      <a:lumMod val="40000"/>
                      <a:lumOff val="60000"/>
                    </a:schemeClr>
                  </a:solidFill>
                </c:spPr>
                <c:invertIfNegative val="0"/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2C63-4AD7-A92F-974E30F33ED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2C63-4AD7-A92F-974E30F33ED2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2C63-4AD7-A92F-974E30F33ED2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2C63-4AD7-A92F-974E30F33ED2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2C63-4AD7-A92F-974E30F33ED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2C63-4AD7-A92F-974E30F33ED2}"/>
                      </c:ext>
                    </c:extLst>
                  </c:dLbl>
                  <c:dLbl>
                    <c:idx val="6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chemeClr val="bg1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2C63-4AD7-A92F-974E30F33ED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Feuil1!$A$2:$A$8</c15:sqref>
                        </c15:formulaRef>
                      </c:ext>
                    </c:extLst>
                    <c:strCache>
                      <c:ptCount val="7"/>
                      <c:pt idx="0">
                        <c:v>Votre état psychologique</c:v>
                      </c:pt>
                      <c:pt idx="1">
                        <c:v>Vos projets (voyages, achats immobiliers, activités de loisir…)</c:v>
                      </c:pt>
                      <c:pt idx="2">
                        <c:v>Votre qualité de vie en général</c:v>
                      </c:pt>
                      <c:pt idx="3">
                        <c:v>Votre vie sociale</c:v>
                      </c:pt>
                      <c:pt idx="4">
                        <c:v>Votre vie affective, sentimentale, sexuelle</c:v>
                      </c:pt>
                      <c:pt idx="5">
                        <c:v>Votre activité professionnelle *</c:v>
                      </c:pt>
                      <c:pt idx="6">
                        <c:v>Votre vie familiale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Feuil1!$C$2:$C$8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0.54</c:v>
                      </c:pt>
                      <c:pt idx="1">
                        <c:v>0.37</c:v>
                      </c:pt>
                      <c:pt idx="2">
                        <c:v>0.48</c:v>
                      </c:pt>
                      <c:pt idx="3">
                        <c:v>0.36</c:v>
                      </c:pt>
                      <c:pt idx="4">
                        <c:v>0.32</c:v>
                      </c:pt>
                      <c:pt idx="5">
                        <c:v>0.3</c:v>
                      </c:pt>
                      <c:pt idx="6">
                        <c:v>0.31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2C63-4AD7-A92F-974E30F33ED2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</c15:sqref>
                        </c15:formulaRef>
                      </c:ext>
                    </c:extLst>
                    <c:strCache>
                      <c:ptCount val="1"/>
                      <c:pt idx="0">
                        <c:v>Très important</c:v>
                      </c:pt>
                    </c:strCache>
                  </c:strRef>
                </c:tx>
                <c:spPr>
                  <a:solidFill>
                    <a:schemeClr val="accent2">
                      <a:lumMod val="75000"/>
                    </a:schemeClr>
                  </a:solidFill>
                </c:spPr>
                <c:invertIfNegative val="0"/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0-2C63-4AD7-A92F-974E30F33ED2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1-2C63-4AD7-A92F-974E30F33ED2}"/>
                      </c:ext>
                    </c:extLst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2-2C63-4AD7-A92F-974E30F33ED2}"/>
                      </c:ext>
                    </c:extLst>
                  </c:dLbl>
                  <c:dLbl>
                    <c:idx val="3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3-2C63-4AD7-A92F-974E30F33ED2}"/>
                      </c:ext>
                    </c:extLst>
                  </c:dLbl>
                  <c:dLbl>
                    <c:idx val="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4-2C63-4AD7-A92F-974E30F33ED2}"/>
                      </c:ext>
                    </c:extLst>
                  </c:dLbl>
                  <c:dLbl>
                    <c:idx val="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5-2C63-4AD7-A92F-974E30F33ED2}"/>
                      </c:ext>
                    </c:extLst>
                  </c:dLbl>
                  <c:dLbl>
                    <c:idx val="6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sz="1200">
                            <a:solidFill>
                              <a:srgbClr val="FFFFFF"/>
                            </a:solidFill>
                            <a:latin typeface="Tenorite"/>
                            <a:ea typeface="Tenorite"/>
                            <a:cs typeface="Tenorite"/>
                          </a:defRPr>
                        </a:pPr>
                        <a:endParaRPr lang="fr-F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6-2C63-4AD7-A92F-974E30F33ED2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Feuil1!$A$2:$A$8</c15:sqref>
                        </c15:formulaRef>
                      </c:ext>
                    </c:extLst>
                    <c:strCache>
                      <c:ptCount val="7"/>
                      <c:pt idx="0">
                        <c:v>Votre état psychologique</c:v>
                      </c:pt>
                      <c:pt idx="1">
                        <c:v>Vos projets (voyages, achats immobiliers, activités de loisir…)</c:v>
                      </c:pt>
                      <c:pt idx="2">
                        <c:v>Votre qualité de vie en général</c:v>
                      </c:pt>
                      <c:pt idx="3">
                        <c:v>Votre vie sociale</c:v>
                      </c:pt>
                      <c:pt idx="4">
                        <c:v>Votre vie affective, sentimentale, sexuelle</c:v>
                      </c:pt>
                      <c:pt idx="5">
                        <c:v>Votre activité professionnelle *</c:v>
                      </c:pt>
                      <c:pt idx="6">
                        <c:v>Votre vie familiale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Feuil1!$B$2:$B$8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0.14000000000000001</c:v>
                      </c:pt>
                      <c:pt idx="1">
                        <c:v>0.28000000000000003</c:v>
                      </c:pt>
                      <c:pt idx="2">
                        <c:v>0.17</c:v>
                      </c:pt>
                      <c:pt idx="3">
                        <c:v>0.14000000000000001</c:v>
                      </c:pt>
                      <c:pt idx="4">
                        <c:v>0.18</c:v>
                      </c:pt>
                      <c:pt idx="5">
                        <c:v>0.18</c:v>
                      </c:pt>
                      <c:pt idx="6">
                        <c:v>0.12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2C63-4AD7-A92F-974E30F33ED2}"/>
                  </c:ext>
                </c:extLst>
              </c15:ser>
            </c15:filteredBarSeries>
          </c:ext>
        </c:extLst>
      </c:barChart>
      <c:catAx>
        <c:axId val="861427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61411744"/>
        <c:crosses val="autoZero"/>
        <c:auto val="1"/>
        <c:lblAlgn val="ctr"/>
        <c:lblOffset val="100"/>
        <c:noMultiLvlLbl val="0"/>
      </c:catAx>
      <c:valAx>
        <c:axId val="861411744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6142710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2924994920611654E-2"/>
          <c:y val="1.1469179289913308E-2"/>
          <c:w val="0.76117482088910948"/>
          <c:h val="5.4687665800758685E-2"/>
        </c:manualLayout>
      </c:layout>
      <c:overlay val="0"/>
      <c:txPr>
        <a:bodyPr/>
        <a:lstStyle/>
        <a:p>
          <a:pPr>
            <a:defRPr sz="1100">
              <a:solidFill>
                <a:srgbClr val="010444"/>
              </a:solidFill>
              <a:latin typeface="Tenorite"/>
              <a:ea typeface="Tenorite"/>
              <a:cs typeface="Tenorite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20553676088516"/>
          <c:y val="0.16542808928669875"/>
          <c:w val="0.36945968043882205"/>
          <c:h val="0.66236541660817183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spPr>
            <a:ln w="19050" cmpd="sng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875-44FB-B00F-BC030914E0DA}"/>
              </c:ext>
            </c:extLst>
          </c:dPt>
          <c:dPt>
            <c:idx val="1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75-44FB-B00F-BC030914E0DA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 cmpd="sng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875-44FB-B00F-BC030914E0DA}"/>
              </c:ext>
            </c:extLst>
          </c:dPt>
          <c:dLbls>
            <c:dLbl>
              <c:idx val="0"/>
              <c:layout>
                <c:manualLayout>
                  <c:x val="0.16671332474641284"/>
                  <c:y val="-6.174568989634597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+mj-lt"/>
                        <a:ea typeface="Verdana"/>
                        <a:cs typeface="Verdana"/>
                      </a:defRPr>
                    </a:pPr>
                    <a:fld id="{B7CCD063-801F-4DE9-989C-9A423FABCC8D}" type="CATEGORYNAME">
                      <a:rPr lang="en-US" sz="1200">
                        <a:latin typeface="+mj-lt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+mj-lt"/>
                          <a:ea typeface="Verdana"/>
                          <a:cs typeface="Verdana"/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latin typeface="+mj-lt"/>
                      </a:rPr>
                      <a:t>
</a:t>
                    </a:r>
                    <a:fld id="{D491885E-176C-4838-8BF1-3C4FE0F0C643}" type="VALUE">
                      <a:rPr lang="en-US" sz="1200" baseline="0">
                        <a:latin typeface="+mj-lt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+mj-lt"/>
                          <a:ea typeface="Verdana"/>
                          <a:cs typeface="Verdana"/>
                        </a:defRPr>
                      </a:pPr>
                      <a:t>[VALEUR]</a:t>
                    </a:fld>
                    <a:endParaRPr lang="en-US" sz="1200" baseline="0" dirty="0"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568388011574072"/>
                      <c:h val="0.385722937900130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75-44FB-B00F-BC030914E0DA}"/>
                </c:ext>
              </c:extLst>
            </c:dLbl>
            <c:dLbl>
              <c:idx val="1"/>
              <c:layout>
                <c:manualLayout>
                  <c:x val="-0.18751327774657908"/>
                  <c:y val="0.1037045156447975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+mj-lt"/>
                        <a:ea typeface="Verdana"/>
                        <a:cs typeface="Verdana"/>
                      </a:defRPr>
                    </a:pPr>
                    <a:fld id="{B27554B1-51BC-4FBC-8546-6EF3B1FE42F7}" type="CATEGORYNAME">
                      <a:rPr lang="en-US" sz="1200">
                        <a:latin typeface="+mj-lt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+mj-lt"/>
                          <a:ea typeface="Verdana"/>
                          <a:cs typeface="Verdana"/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latin typeface="+mj-lt"/>
                      </a:rPr>
                      <a:t>
</a:t>
                    </a:r>
                    <a:fld id="{B1F307FC-C815-4D20-8CC2-D44BDFE60757}" type="VALUE">
                      <a:rPr lang="en-US" sz="1200" baseline="0">
                        <a:latin typeface="+mj-lt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+mj-lt"/>
                          <a:ea typeface="Verdana"/>
                          <a:cs typeface="Verdana"/>
                        </a:defRPr>
                      </a:pPr>
                      <a:t>[VALEUR]</a:t>
                    </a:fld>
                    <a:endParaRPr lang="en-US" sz="1200" baseline="0" dirty="0">
                      <a:latin typeface="+mj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446180043773328"/>
                      <c:h val="0.315907866429359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75-44FB-B00F-BC030914E0DA}"/>
                </c:ext>
              </c:extLst>
            </c:dLbl>
            <c:dLbl>
              <c:idx val="2"/>
              <c:layout>
                <c:manualLayout>
                  <c:x val="-0.21107005874322116"/>
                  <c:y val="-3.8310711140671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j-lt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952130944519196"/>
                      <c:h val="0.45139504553544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875-44FB-B00F-BC030914E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  <a:latin typeface="+mj-lt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1 rechute </c:v>
                </c:pt>
                <c:pt idx="1">
                  <c:v>2 rechutes</c:v>
                </c:pt>
                <c:pt idx="2">
                  <c:v>3 rechutes ou plus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0.22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75-44FB-B00F-BC030914E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0088321189794"/>
          <c:y val="9.8402107770347191E-2"/>
          <c:w val="0.55219823711334381"/>
          <c:h val="0.80319578445930562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dPt>
            <c:idx val="0"/>
            <c:bubble3D val="0"/>
            <c:spPr>
              <a:solidFill>
                <a:srgbClr val="EB0000"/>
              </a:solidFill>
            </c:spPr>
            <c:extLst>
              <c:ext xmlns:c16="http://schemas.microsoft.com/office/drawing/2014/chart" uri="{C3380CC4-5D6E-409C-BE32-E72D297353CC}">
                <c16:uniqueId val="{00000001-6EE9-423B-813A-1FFA2297AF8C}"/>
              </c:ext>
            </c:extLst>
          </c:dPt>
          <c:dPt>
            <c:idx val="1"/>
            <c:bubble3D val="0"/>
            <c:spPr>
              <a:solidFill>
                <a:srgbClr val="97C928"/>
              </a:solidFill>
            </c:spPr>
            <c:extLst>
              <c:ext xmlns:c16="http://schemas.microsoft.com/office/drawing/2014/chart" uri="{C3380CC4-5D6E-409C-BE32-E72D297353CC}">
                <c16:uniqueId val="{00000003-6EE9-423B-813A-1FFA2297AF8C}"/>
              </c:ext>
            </c:extLst>
          </c:dPt>
          <c:cat>
            <c:strRef>
              <c:f>Feuil1!$A$2:$A$3</c:f>
              <c:strCache>
                <c:ptCount val="2"/>
                <c:pt idx="0">
                  <c:v>Non</c:v>
                </c:pt>
                <c:pt idx="1">
                  <c:v>Oui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E9-423B-813A-1FFA2297A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8"/>
      </c:doughnut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7274-2C59-4685-A887-2AAA1F9DA1F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D4DB4-2523-495B-AEF1-EA4D778C7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0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arrêtés à partir de la Q40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D4DB4-2523-495B-AEF1-EA4D778C7F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49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07499B-DF8E-64B6-E34B-C8AF3A3B2176}"/>
              </a:ext>
            </a:extLst>
          </p:cNvPr>
          <p:cNvSpPr/>
          <p:nvPr/>
        </p:nvSpPr>
        <p:spPr>
          <a:xfrm>
            <a:off x="0" y="0"/>
            <a:ext cx="17232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8DAF3687-2D04-70FB-BA48-87F65A0C9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820" r="30729"/>
          <a:stretch>
            <a:fillRect/>
          </a:stretch>
        </p:blipFill>
        <p:spPr>
          <a:xfrm flipV="1">
            <a:off x="1545688" y="4924546"/>
            <a:ext cx="10646313" cy="1933455"/>
          </a:xfrm>
          <a:custGeom>
            <a:avLst/>
            <a:gdLst>
              <a:gd name="connsiteX0" fmla="*/ 0 w 10646313"/>
              <a:gd name="connsiteY0" fmla="*/ 1933455 h 1933455"/>
              <a:gd name="connsiteX1" fmla="*/ 10646313 w 10646313"/>
              <a:gd name="connsiteY1" fmla="*/ 1933455 h 1933455"/>
              <a:gd name="connsiteX2" fmla="*/ 10646313 w 10646313"/>
              <a:gd name="connsiteY2" fmla="*/ 0 h 1933455"/>
              <a:gd name="connsiteX3" fmla="*/ 0 w 10646313"/>
              <a:gd name="connsiteY3" fmla="*/ 0 h 193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313" h="1933455">
                <a:moveTo>
                  <a:pt x="0" y="1933455"/>
                </a:moveTo>
                <a:lnTo>
                  <a:pt x="10646313" y="1933455"/>
                </a:lnTo>
                <a:lnTo>
                  <a:pt x="10646313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EEF09A8-611B-B0F7-760D-FF290AA744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820" r="30729"/>
          <a:stretch>
            <a:fillRect/>
          </a:stretch>
        </p:blipFill>
        <p:spPr>
          <a:xfrm flipV="1">
            <a:off x="1545688" y="4924546"/>
            <a:ext cx="10646313" cy="1933455"/>
          </a:xfrm>
          <a:custGeom>
            <a:avLst/>
            <a:gdLst>
              <a:gd name="connsiteX0" fmla="*/ 0 w 10646313"/>
              <a:gd name="connsiteY0" fmla="*/ 1933455 h 1933455"/>
              <a:gd name="connsiteX1" fmla="*/ 10646313 w 10646313"/>
              <a:gd name="connsiteY1" fmla="*/ 1933455 h 1933455"/>
              <a:gd name="connsiteX2" fmla="*/ 10646313 w 10646313"/>
              <a:gd name="connsiteY2" fmla="*/ 0 h 1933455"/>
              <a:gd name="connsiteX3" fmla="*/ 0 w 10646313"/>
              <a:gd name="connsiteY3" fmla="*/ 0 h 193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313" h="1933455">
                <a:moveTo>
                  <a:pt x="0" y="1933455"/>
                </a:moveTo>
                <a:lnTo>
                  <a:pt x="10646313" y="1933455"/>
                </a:lnTo>
                <a:lnTo>
                  <a:pt x="10646313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DCE6D8-742A-6400-444B-9FA5AEDD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3636" y="3252594"/>
            <a:ext cx="5070634" cy="128137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70000"/>
              </a:lnSpc>
              <a:defRPr sz="5400" b="1" cap="all" baseline="0">
                <a:solidFill>
                  <a:schemeClr val="tx2"/>
                </a:solidFill>
                <a:latin typeface="Tenorite" panose="00000500000000000000" pitchFamily="2" charset="0"/>
              </a:defRPr>
            </a:lvl1pPr>
          </a:lstStyle>
          <a:p>
            <a:r>
              <a:rPr lang="en-US" dirty="0"/>
              <a:t>Click to edit Chapter title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ADD2EE-5445-379F-A7E3-04CF5BFD4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3204" y="4584981"/>
            <a:ext cx="5070634" cy="34855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fr-FR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292E64-B591-7643-23E0-0C65705ABA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606425"/>
            <a:ext cx="4602163" cy="6251575"/>
          </a:xfrm>
          <a:custGeom>
            <a:avLst/>
            <a:gdLst>
              <a:gd name="connsiteX0" fmla="*/ 0 w 4602163"/>
              <a:gd name="connsiteY0" fmla="*/ 0 h 6251575"/>
              <a:gd name="connsiteX1" fmla="*/ 3771855 w 4602163"/>
              <a:gd name="connsiteY1" fmla="*/ 0 h 6251575"/>
              <a:gd name="connsiteX2" fmla="*/ 3934582 w 4602163"/>
              <a:gd name="connsiteY2" fmla="*/ 16404 h 6251575"/>
              <a:gd name="connsiteX3" fmla="*/ 4598163 w 4602163"/>
              <a:gd name="connsiteY3" fmla="*/ 750364 h 6251575"/>
              <a:gd name="connsiteX4" fmla="*/ 4602163 w 4602163"/>
              <a:gd name="connsiteY4" fmla="*/ 829591 h 6251575"/>
              <a:gd name="connsiteX5" fmla="*/ 4602163 w 4602163"/>
              <a:gd name="connsiteY5" fmla="*/ 6251575 h 6251575"/>
              <a:gd name="connsiteX6" fmla="*/ 0 w 4602163"/>
              <a:gd name="connsiteY6" fmla="*/ 6251575 h 625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2163" h="6251575">
                <a:moveTo>
                  <a:pt x="0" y="0"/>
                </a:moveTo>
                <a:lnTo>
                  <a:pt x="3771855" y="0"/>
                </a:lnTo>
                <a:lnTo>
                  <a:pt x="3934582" y="16404"/>
                </a:lnTo>
                <a:cubicBezTo>
                  <a:pt x="4288525" y="88832"/>
                  <a:pt x="4561038" y="384804"/>
                  <a:pt x="4598163" y="750364"/>
                </a:cubicBezTo>
                <a:lnTo>
                  <a:pt x="4602163" y="829591"/>
                </a:lnTo>
                <a:lnTo>
                  <a:pt x="4602163" y="6251575"/>
                </a:lnTo>
                <a:lnTo>
                  <a:pt x="0" y="6251575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Click to add a picture</a:t>
            </a:r>
          </a:p>
        </p:txBody>
      </p:sp>
      <p:sp>
        <p:nvSpPr>
          <p:cNvPr id="18" name="Graphic 18">
            <a:extLst>
              <a:ext uri="{FF2B5EF4-FFF2-40B4-BE49-F238E27FC236}">
                <a16:creationId xmlns:a16="http://schemas.microsoft.com/office/drawing/2014/main" id="{7B529EDD-B138-11CF-750F-8D1945D5398D}"/>
              </a:ext>
            </a:extLst>
          </p:cNvPr>
          <p:cNvSpPr/>
          <p:nvPr/>
        </p:nvSpPr>
        <p:spPr>
          <a:xfrm>
            <a:off x="5623742" y="2329969"/>
            <a:ext cx="687781" cy="586724"/>
          </a:xfrm>
          <a:custGeom>
            <a:avLst/>
            <a:gdLst>
              <a:gd name="connsiteX0" fmla="*/ 394543 w 687781"/>
              <a:gd name="connsiteY0" fmla="*/ 66153 h 586724"/>
              <a:gd name="connsiteX1" fmla="*/ 300 w 687781"/>
              <a:gd name="connsiteY1" fmla="*/ 329816 h 586724"/>
              <a:gd name="connsiteX2" fmla="*/ 380293 w 687781"/>
              <a:gd name="connsiteY2" fmla="*/ 586713 h 586724"/>
              <a:gd name="connsiteX3" fmla="*/ 687759 w 687781"/>
              <a:gd name="connsiteY3" fmla="*/ 293510 h 586724"/>
              <a:gd name="connsiteX4" fmla="*/ 307432 w 687781"/>
              <a:gd name="connsiteY4" fmla="*/ 293 h 58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781" h="586724">
                <a:moveTo>
                  <a:pt x="394543" y="66153"/>
                </a:moveTo>
                <a:cubicBezTo>
                  <a:pt x="220308" y="30033"/>
                  <a:pt x="-9452" y="135780"/>
                  <a:pt x="300" y="329816"/>
                </a:cubicBezTo>
                <a:cubicBezTo>
                  <a:pt x="10065" y="523852"/>
                  <a:pt x="234125" y="587692"/>
                  <a:pt x="380293" y="586713"/>
                </a:cubicBezTo>
                <a:cubicBezTo>
                  <a:pt x="587352" y="585326"/>
                  <a:pt x="687759" y="440111"/>
                  <a:pt x="687759" y="293510"/>
                </a:cubicBezTo>
                <a:cubicBezTo>
                  <a:pt x="689890" y="91655"/>
                  <a:pt x="545407" y="-6088"/>
                  <a:pt x="307432" y="293"/>
                </a:cubicBezTo>
              </a:path>
            </a:pathLst>
          </a:custGeom>
          <a:noFill/>
          <a:ln w="285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88E0C1C-6C76-7C7A-4DE8-0C4AE4026E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3742" y="2449052"/>
            <a:ext cx="687781" cy="4339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5" name="Graphic 18">
            <a:extLst>
              <a:ext uri="{FF2B5EF4-FFF2-40B4-BE49-F238E27FC236}">
                <a16:creationId xmlns:a16="http://schemas.microsoft.com/office/drawing/2014/main" id="{916EAEC0-D6D0-08A3-BAEB-FB9535BBCC20}"/>
              </a:ext>
            </a:extLst>
          </p:cNvPr>
          <p:cNvSpPr/>
          <p:nvPr/>
        </p:nvSpPr>
        <p:spPr>
          <a:xfrm>
            <a:off x="5623742" y="2329969"/>
            <a:ext cx="687781" cy="586724"/>
          </a:xfrm>
          <a:custGeom>
            <a:avLst/>
            <a:gdLst>
              <a:gd name="connsiteX0" fmla="*/ 394543 w 687781"/>
              <a:gd name="connsiteY0" fmla="*/ 66153 h 586724"/>
              <a:gd name="connsiteX1" fmla="*/ 300 w 687781"/>
              <a:gd name="connsiteY1" fmla="*/ 329816 h 586724"/>
              <a:gd name="connsiteX2" fmla="*/ 380293 w 687781"/>
              <a:gd name="connsiteY2" fmla="*/ 586713 h 586724"/>
              <a:gd name="connsiteX3" fmla="*/ 687759 w 687781"/>
              <a:gd name="connsiteY3" fmla="*/ 293510 h 586724"/>
              <a:gd name="connsiteX4" fmla="*/ 307432 w 687781"/>
              <a:gd name="connsiteY4" fmla="*/ 293 h 58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781" h="586724">
                <a:moveTo>
                  <a:pt x="394543" y="66153"/>
                </a:moveTo>
                <a:cubicBezTo>
                  <a:pt x="220308" y="30033"/>
                  <a:pt x="-9452" y="135780"/>
                  <a:pt x="300" y="329816"/>
                </a:cubicBezTo>
                <a:cubicBezTo>
                  <a:pt x="10065" y="523852"/>
                  <a:pt x="234125" y="587692"/>
                  <a:pt x="380293" y="586713"/>
                </a:cubicBezTo>
                <a:cubicBezTo>
                  <a:pt x="587352" y="585326"/>
                  <a:pt x="687759" y="440111"/>
                  <a:pt x="687759" y="293510"/>
                </a:cubicBezTo>
                <a:cubicBezTo>
                  <a:pt x="689890" y="91655"/>
                  <a:pt x="545407" y="-6088"/>
                  <a:pt x="307432" y="293"/>
                </a:cubicBezTo>
              </a:path>
            </a:pathLst>
          </a:custGeom>
          <a:noFill/>
          <a:ln w="2857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grpSp>
        <p:nvGrpSpPr>
          <p:cNvPr id="2" name="Graphique 5">
            <a:extLst>
              <a:ext uri="{FF2B5EF4-FFF2-40B4-BE49-F238E27FC236}">
                <a16:creationId xmlns:a16="http://schemas.microsoft.com/office/drawing/2014/main" id="{13C2F402-AE9F-E2EC-9381-FDD852E9492D}"/>
              </a:ext>
            </a:extLst>
          </p:cNvPr>
          <p:cNvGrpSpPr/>
          <p:nvPr/>
        </p:nvGrpSpPr>
        <p:grpSpPr>
          <a:xfrm rot="13887199">
            <a:off x="4175639" y="611257"/>
            <a:ext cx="543939" cy="179814"/>
            <a:chOff x="2991306" y="6087104"/>
            <a:chExt cx="360877" cy="119298"/>
          </a:xfrm>
          <a:noFill/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71B22256-C146-680D-14AC-B261F079974B}"/>
                </a:ext>
              </a:extLst>
            </p:cNvPr>
            <p:cNvSpPr/>
            <p:nvPr/>
          </p:nvSpPr>
          <p:spPr>
            <a:xfrm>
              <a:off x="2991306" y="6087104"/>
              <a:ext cx="288706" cy="72861"/>
            </a:xfrm>
            <a:custGeom>
              <a:avLst/>
              <a:gdLst>
                <a:gd name="connsiteX0" fmla="*/ 288706 w 288706"/>
                <a:gd name="connsiteY0" fmla="*/ 0 h 72861"/>
                <a:gd name="connsiteX1" fmla="*/ 0 w 288706"/>
                <a:gd name="connsiteY1" fmla="*/ 44354 h 7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706" h="72861">
                  <a:moveTo>
                    <a:pt x="288706" y="0"/>
                  </a:moveTo>
                  <a:cubicBezTo>
                    <a:pt x="224341" y="75815"/>
                    <a:pt x="95079" y="95671"/>
                    <a:pt x="0" y="44354"/>
                  </a:cubicBezTo>
                </a:path>
              </a:pathLst>
            </a:custGeom>
            <a:noFill/>
            <a:ln w="1419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/>
                <a:ea typeface="+mn-ea"/>
                <a:cs typeface="+mn-cs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6C2AD2EE-A825-555A-90C1-73C26FA7B9E4}"/>
                </a:ext>
              </a:extLst>
            </p:cNvPr>
            <p:cNvSpPr/>
            <p:nvPr/>
          </p:nvSpPr>
          <p:spPr>
            <a:xfrm rot="271380">
              <a:off x="3239663" y="6100123"/>
              <a:ext cx="112520" cy="106279"/>
            </a:xfrm>
            <a:custGeom>
              <a:avLst/>
              <a:gdLst>
                <a:gd name="connsiteX0" fmla="*/ 112520 w 112520"/>
                <a:gd name="connsiteY0" fmla="*/ 0 h 106279"/>
                <a:gd name="connsiteX1" fmla="*/ 0 w 112520"/>
                <a:gd name="connsiteY1" fmla="*/ 106280 h 10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520" h="106279">
                  <a:moveTo>
                    <a:pt x="112520" y="0"/>
                  </a:moveTo>
                  <a:cubicBezTo>
                    <a:pt x="87797" y="45088"/>
                    <a:pt x="48049" y="81214"/>
                    <a:pt x="0" y="106280"/>
                  </a:cubicBezTo>
                </a:path>
              </a:pathLst>
            </a:custGeom>
            <a:noFill/>
            <a:ln w="1419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27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2FF33E7-5A37-C6FD-DF13-460EE9FC5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79" y="189100"/>
            <a:ext cx="11341599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000" b="1" cap="none" baseline="0">
                <a:solidFill>
                  <a:schemeClr val="tx1"/>
                </a:solidFill>
                <a:latin typeface="Tenorite" panose="00000500000000000000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A8B7D34-0BC6-64B5-7AB7-6A3B070D1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479" y="678359"/>
            <a:ext cx="11341599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>
              <a:buNone/>
              <a:defRPr lang="fr-FR" sz="1400">
                <a:solidFill>
                  <a:schemeClr val="accent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</a:lstStyle>
          <a:p>
            <a:pPr marL="228600" lvl="0" indent="-228600">
              <a:lnSpc>
                <a:spcPct val="100000"/>
              </a:lnSpc>
            </a:pPr>
            <a:r>
              <a:rPr lang="en-US" dirty="0"/>
              <a:t>Click to edit 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76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4">
            <a:extLst>
              <a:ext uri="{FF2B5EF4-FFF2-40B4-BE49-F238E27FC236}">
                <a16:creationId xmlns:a16="http://schemas.microsoft.com/office/drawing/2014/main" id="{B761D8D0-1BF2-81BD-91C0-CD600320BA9A}"/>
              </a:ext>
            </a:extLst>
          </p:cNvPr>
          <p:cNvSpPr/>
          <p:nvPr/>
        </p:nvSpPr>
        <p:spPr>
          <a:xfrm>
            <a:off x="6079033" y="-843281"/>
            <a:ext cx="6495756" cy="8544560"/>
          </a:xfrm>
          <a:custGeom>
            <a:avLst/>
            <a:gdLst>
              <a:gd name="connsiteX0" fmla="*/ 1435040 w 6495756"/>
              <a:gd name="connsiteY0" fmla="*/ 0 h 6858000"/>
              <a:gd name="connsiteX1" fmla="*/ 539442 w 6495756"/>
              <a:gd name="connsiteY1" fmla="*/ 1738172 h 6858000"/>
              <a:gd name="connsiteX2" fmla="*/ 0 w 6495756"/>
              <a:gd name="connsiteY2" fmla="*/ 3429000 h 6858000"/>
              <a:gd name="connsiteX3" fmla="*/ 567848 w 6495756"/>
              <a:gd name="connsiteY3" fmla="*/ 5119829 h 6858000"/>
              <a:gd name="connsiteX4" fmla="*/ 1548664 w 6495756"/>
              <a:gd name="connsiteY4" fmla="*/ 6858000 h 6858000"/>
              <a:gd name="connsiteX5" fmla="*/ 6495757 w 6495756"/>
              <a:gd name="connsiteY5" fmla="*/ 6858000 h 6858000"/>
              <a:gd name="connsiteX6" fmla="*/ 6495757 w 6495756"/>
              <a:gd name="connsiteY6" fmla="*/ 0 h 6858000"/>
              <a:gd name="connsiteX7" fmla="*/ 1435040 w 649575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5756" h="6858000">
                <a:moveTo>
                  <a:pt x="1435040" y="0"/>
                </a:moveTo>
                <a:cubicBezTo>
                  <a:pt x="1435040" y="0"/>
                  <a:pt x="1164034" y="860632"/>
                  <a:pt x="539442" y="1738172"/>
                </a:cubicBezTo>
                <a:cubicBezTo>
                  <a:pt x="539442" y="1738172"/>
                  <a:pt x="0" y="2388667"/>
                  <a:pt x="0" y="3429000"/>
                </a:cubicBezTo>
                <a:cubicBezTo>
                  <a:pt x="0" y="4562735"/>
                  <a:pt x="567848" y="5119829"/>
                  <a:pt x="567848" y="5119829"/>
                </a:cubicBezTo>
                <a:cubicBezTo>
                  <a:pt x="567848" y="5119829"/>
                  <a:pt x="1460876" y="6250452"/>
                  <a:pt x="1548664" y="6858000"/>
                </a:cubicBezTo>
                <a:lnTo>
                  <a:pt x="6495757" y="6858000"/>
                </a:lnTo>
                <a:lnTo>
                  <a:pt x="6495757" y="0"/>
                </a:lnTo>
                <a:lnTo>
                  <a:pt x="1435040" y="0"/>
                </a:lnTo>
                <a:close/>
              </a:path>
            </a:pathLst>
          </a:custGeom>
          <a:solidFill>
            <a:schemeClr val="bg1"/>
          </a:solidFill>
          <a:ln w="234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DBF870-F1A2-7BCF-6530-F35BA6B5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22814" y="-1867976"/>
            <a:ext cx="3615703" cy="9628687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2A38C8AC-8886-2D2E-4442-BF3F183CFA03}"/>
              </a:ext>
            </a:extLst>
          </p:cNvPr>
          <p:cNvSpPr txBox="1"/>
          <p:nvPr/>
        </p:nvSpPr>
        <p:spPr>
          <a:xfrm>
            <a:off x="567616" y="4269869"/>
            <a:ext cx="4145076" cy="1403512"/>
          </a:xfrm>
          <a:prstGeom prst="rect">
            <a:avLst/>
          </a:prstGeom>
          <a:solidFill>
            <a:schemeClr val="tx1"/>
          </a:solidFill>
        </p:spPr>
        <p:txBody>
          <a:bodyPr wrap="square" tIns="108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Ramona" pitchFamily="2" charset="0"/>
              </a:rPr>
              <a:t>Let’s work </a:t>
            </a:r>
          </a:p>
          <a:p>
            <a:pPr marL="979488" marR="0" lvl="0" indent="0" algn="ctr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Ramona" pitchFamily="2" charset="0"/>
              </a:rPr>
              <a:t>together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Ramona" pitchFamily="2" charset="0"/>
            </a:endParaRPr>
          </a:p>
        </p:txBody>
      </p:sp>
      <p:sp>
        <p:nvSpPr>
          <p:cNvPr id="3" name="Forme libre : forme 33">
            <a:extLst>
              <a:ext uri="{FF2B5EF4-FFF2-40B4-BE49-F238E27FC236}">
                <a16:creationId xmlns:a16="http://schemas.microsoft.com/office/drawing/2014/main" id="{80D4F1B8-F0E0-FB7B-316C-D6C915B1FC36}"/>
              </a:ext>
            </a:extLst>
          </p:cNvPr>
          <p:cNvSpPr/>
          <p:nvPr/>
        </p:nvSpPr>
        <p:spPr>
          <a:xfrm>
            <a:off x="1157872" y="5170282"/>
            <a:ext cx="630999" cy="279397"/>
          </a:xfrm>
          <a:custGeom>
            <a:avLst/>
            <a:gdLst>
              <a:gd name="connsiteX0" fmla="*/ 38043 w 310291"/>
              <a:gd name="connsiteY0" fmla="*/ 49032 h 88815"/>
              <a:gd name="connsiteX1" fmla="*/ 0 w 310291"/>
              <a:gd name="connsiteY1" fmla="*/ 49032 h 88815"/>
              <a:gd name="connsiteX2" fmla="*/ 214798 w 310291"/>
              <a:gd name="connsiteY2" fmla="*/ 45633 h 88815"/>
              <a:gd name="connsiteX3" fmla="*/ 77046 w 310291"/>
              <a:gd name="connsiteY3" fmla="*/ 45633 h 88815"/>
              <a:gd name="connsiteX4" fmla="*/ 276925 w 310291"/>
              <a:gd name="connsiteY4" fmla="*/ 88816 h 88815"/>
              <a:gd name="connsiteX5" fmla="*/ 158994 w 310291"/>
              <a:gd name="connsiteY5" fmla="*/ 88816 h 88815"/>
              <a:gd name="connsiteX6" fmla="*/ 169840 w 310291"/>
              <a:gd name="connsiteY6" fmla="*/ 0 h 88815"/>
              <a:gd name="connsiteX7" fmla="*/ 310291 w 310291"/>
              <a:gd name="connsiteY7" fmla="*/ 0 h 8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91" h="88815">
                <a:moveTo>
                  <a:pt x="38043" y="49032"/>
                </a:moveTo>
                <a:lnTo>
                  <a:pt x="0" y="49032"/>
                </a:lnTo>
                <a:moveTo>
                  <a:pt x="214798" y="45633"/>
                </a:moveTo>
                <a:lnTo>
                  <a:pt x="77046" y="45633"/>
                </a:lnTo>
                <a:moveTo>
                  <a:pt x="276925" y="88816"/>
                </a:moveTo>
                <a:lnTo>
                  <a:pt x="158994" y="88816"/>
                </a:lnTo>
                <a:moveTo>
                  <a:pt x="169840" y="0"/>
                </a:moveTo>
                <a:lnTo>
                  <a:pt x="310291" y="0"/>
                </a:lnTo>
              </a:path>
            </a:pathLst>
          </a:custGeom>
          <a:noFill/>
          <a:ln w="14196" cap="flat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/>
              <a:ea typeface="+mn-ea"/>
              <a:cs typeface="+mn-cs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7BAADAB-204F-23E9-72ED-0204578DA3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9106" y="-459987"/>
            <a:ext cx="6892234" cy="8395068"/>
          </a:xfrm>
          <a:custGeom>
            <a:avLst/>
            <a:gdLst>
              <a:gd name="connsiteX0" fmla="*/ 2695669 w 6892234"/>
              <a:gd name="connsiteY0" fmla="*/ 3562039 h 8395068"/>
              <a:gd name="connsiteX1" fmla="*/ 3684262 w 6892234"/>
              <a:gd name="connsiteY1" fmla="*/ 3963204 h 8395068"/>
              <a:gd name="connsiteX2" fmla="*/ 5557667 w 6892234"/>
              <a:gd name="connsiteY2" fmla="*/ 5640265 h 8395068"/>
              <a:gd name="connsiteX3" fmla="*/ 5680937 w 6892234"/>
              <a:gd name="connsiteY3" fmla="*/ 7869352 h 8395068"/>
              <a:gd name="connsiteX4" fmla="*/ 3451851 w 6892234"/>
              <a:gd name="connsiteY4" fmla="*/ 7992622 h 8395068"/>
              <a:gd name="connsiteX5" fmla="*/ 1578446 w 6892234"/>
              <a:gd name="connsiteY5" fmla="*/ 6315561 h 8395068"/>
              <a:gd name="connsiteX6" fmla="*/ 1455175 w 6892234"/>
              <a:gd name="connsiteY6" fmla="*/ 4086475 h 8395068"/>
              <a:gd name="connsiteX7" fmla="*/ 2695669 w 6892234"/>
              <a:gd name="connsiteY7" fmla="*/ 3562039 h 8395068"/>
              <a:gd name="connsiteX8" fmla="*/ 5111529 w 6892234"/>
              <a:gd name="connsiteY8" fmla="*/ 3499572 h 8395068"/>
              <a:gd name="connsiteX9" fmla="*/ 5111529 w 6892234"/>
              <a:gd name="connsiteY9" fmla="*/ 3499572 h 8395068"/>
              <a:gd name="connsiteX10" fmla="*/ 5111528 w 6892234"/>
              <a:gd name="connsiteY10" fmla="*/ 3499573 h 8395068"/>
              <a:gd name="connsiteX11" fmla="*/ 5655467 w 6892234"/>
              <a:gd name="connsiteY11" fmla="*/ 3238198 h 8395068"/>
              <a:gd name="connsiteX12" fmla="*/ 6224909 w 6892234"/>
              <a:gd name="connsiteY12" fmla="*/ 3438002 h 8395068"/>
              <a:gd name="connsiteX13" fmla="*/ 6629650 w 6892234"/>
              <a:gd name="connsiteY13" fmla="*/ 3800323 h 8395068"/>
              <a:gd name="connsiteX14" fmla="*/ 6691221 w 6892234"/>
              <a:gd name="connsiteY14" fmla="*/ 4913704 h 8395068"/>
              <a:gd name="connsiteX15" fmla="*/ 6691220 w 6892234"/>
              <a:gd name="connsiteY15" fmla="*/ 4913703 h 8395068"/>
              <a:gd name="connsiteX16" fmla="*/ 5577840 w 6892234"/>
              <a:gd name="connsiteY16" fmla="*/ 4975274 h 8395068"/>
              <a:gd name="connsiteX17" fmla="*/ 5173100 w 6892234"/>
              <a:gd name="connsiteY17" fmla="*/ 4612952 h 8395068"/>
              <a:gd name="connsiteX18" fmla="*/ 5017476 w 6892234"/>
              <a:gd name="connsiteY18" fmla="*/ 3628653 h 8395068"/>
              <a:gd name="connsiteX19" fmla="*/ 5111529 w 6892234"/>
              <a:gd name="connsiteY19" fmla="*/ 3499572 h 8395068"/>
              <a:gd name="connsiteX20" fmla="*/ 5229452 w 6892234"/>
              <a:gd name="connsiteY20" fmla="*/ 3391860 h 8395068"/>
              <a:gd name="connsiteX21" fmla="*/ 5655467 w 6892234"/>
              <a:gd name="connsiteY21" fmla="*/ 3238198 h 8395068"/>
              <a:gd name="connsiteX22" fmla="*/ 4777668 w 6892234"/>
              <a:gd name="connsiteY22" fmla="*/ 3147879 h 8395068"/>
              <a:gd name="connsiteX23" fmla="*/ 4777667 w 6892234"/>
              <a:gd name="connsiteY23" fmla="*/ 3147880 h 8395068"/>
              <a:gd name="connsiteX24" fmla="*/ 4777668 w 6892234"/>
              <a:gd name="connsiteY24" fmla="*/ 3147879 h 8395068"/>
              <a:gd name="connsiteX25" fmla="*/ 654395 w 6892234"/>
              <a:gd name="connsiteY25" fmla="*/ 2558463 h 8395068"/>
              <a:gd name="connsiteX26" fmla="*/ 1154615 w 6892234"/>
              <a:gd name="connsiteY26" fmla="*/ 2733978 h 8395068"/>
              <a:gd name="connsiteX27" fmla="*/ 1155508 w 6892234"/>
              <a:gd name="connsiteY27" fmla="*/ 2734777 h 8395068"/>
              <a:gd name="connsiteX28" fmla="*/ 1209595 w 6892234"/>
              <a:gd name="connsiteY28" fmla="*/ 3712814 h 8395068"/>
              <a:gd name="connsiteX29" fmla="*/ 1209594 w 6892234"/>
              <a:gd name="connsiteY29" fmla="*/ 3712813 h 8395068"/>
              <a:gd name="connsiteX30" fmla="*/ 231557 w 6892234"/>
              <a:gd name="connsiteY30" fmla="*/ 3766900 h 8395068"/>
              <a:gd name="connsiteX31" fmla="*/ 230665 w 6892234"/>
              <a:gd name="connsiteY31" fmla="*/ 3766100 h 8395068"/>
              <a:gd name="connsiteX32" fmla="*/ 93959 w 6892234"/>
              <a:gd name="connsiteY32" fmla="*/ 2901454 h 8395068"/>
              <a:gd name="connsiteX33" fmla="*/ 176578 w 6892234"/>
              <a:gd name="connsiteY33" fmla="*/ 2788064 h 8395068"/>
              <a:gd name="connsiteX34" fmla="*/ 280167 w 6892234"/>
              <a:gd name="connsiteY34" fmla="*/ 2693445 h 8395068"/>
              <a:gd name="connsiteX35" fmla="*/ 654395 w 6892234"/>
              <a:gd name="connsiteY35" fmla="*/ 2558463 h 8395068"/>
              <a:gd name="connsiteX36" fmla="*/ 2600268 w 6892234"/>
              <a:gd name="connsiteY36" fmla="*/ 939 h 8395068"/>
              <a:gd name="connsiteX37" fmla="*/ 3324513 w 6892234"/>
              <a:gd name="connsiteY37" fmla="*/ 294834 h 8395068"/>
              <a:gd name="connsiteX38" fmla="*/ 4687360 w 6892234"/>
              <a:gd name="connsiteY38" fmla="*/ 1514846 h 8395068"/>
              <a:gd name="connsiteX39" fmla="*/ 4852086 w 6892234"/>
              <a:gd name="connsiteY39" fmla="*/ 3055797 h 8395068"/>
              <a:gd name="connsiteX40" fmla="*/ 4777668 w 6892234"/>
              <a:gd name="connsiteY40" fmla="*/ 3147879 h 8395068"/>
              <a:gd name="connsiteX41" fmla="*/ 4694352 w 6892234"/>
              <a:gd name="connsiteY41" fmla="*/ 3231998 h 8395068"/>
              <a:gd name="connsiteX42" fmla="*/ 3144632 w 6892234"/>
              <a:gd name="connsiteY42" fmla="*/ 3238188 h 8395068"/>
              <a:gd name="connsiteX43" fmla="*/ 1781787 w 6892234"/>
              <a:gd name="connsiteY43" fmla="*/ 2018176 h 8395068"/>
              <a:gd name="connsiteX44" fmla="*/ 1691479 w 6892234"/>
              <a:gd name="connsiteY44" fmla="*/ 385141 h 8395068"/>
              <a:gd name="connsiteX45" fmla="*/ 1691478 w 6892234"/>
              <a:gd name="connsiteY45" fmla="*/ 385142 h 8395068"/>
              <a:gd name="connsiteX46" fmla="*/ 2600268 w 6892234"/>
              <a:gd name="connsiteY46" fmla="*/ 939 h 839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92234" h="8395068">
                <a:moveTo>
                  <a:pt x="2695669" y="3562039"/>
                </a:moveTo>
                <a:cubicBezTo>
                  <a:pt x="3049186" y="3576255"/>
                  <a:pt x="3400067" y="3708796"/>
                  <a:pt x="3684262" y="3963204"/>
                </a:cubicBezTo>
                <a:lnTo>
                  <a:pt x="5557667" y="5640265"/>
                </a:lnTo>
                <a:cubicBezTo>
                  <a:pt x="6207251" y="6221771"/>
                  <a:pt x="6262441" y="7219767"/>
                  <a:pt x="5680937" y="7869352"/>
                </a:cubicBezTo>
                <a:cubicBezTo>
                  <a:pt x="5099433" y="8518936"/>
                  <a:pt x="4101437" y="8574126"/>
                  <a:pt x="3451851" y="7992622"/>
                </a:cubicBezTo>
                <a:lnTo>
                  <a:pt x="1578446" y="6315561"/>
                </a:lnTo>
                <a:cubicBezTo>
                  <a:pt x="928861" y="5734055"/>
                  <a:pt x="873671" y="4736059"/>
                  <a:pt x="1455175" y="4086475"/>
                </a:cubicBezTo>
                <a:cubicBezTo>
                  <a:pt x="1782271" y="3721084"/>
                  <a:pt x="2241149" y="3543762"/>
                  <a:pt x="2695669" y="3562039"/>
                </a:cubicBezTo>
                <a:close/>
                <a:moveTo>
                  <a:pt x="5111529" y="3499572"/>
                </a:moveTo>
                <a:lnTo>
                  <a:pt x="5111529" y="3499572"/>
                </a:lnTo>
                <a:lnTo>
                  <a:pt x="5111528" y="3499573"/>
                </a:lnTo>
                <a:close/>
                <a:moveTo>
                  <a:pt x="5655467" y="3238198"/>
                </a:moveTo>
                <a:cubicBezTo>
                  <a:pt x="5856949" y="3227056"/>
                  <a:pt x="6062682" y="3292777"/>
                  <a:pt x="6224909" y="3438002"/>
                </a:cubicBezTo>
                <a:lnTo>
                  <a:pt x="6629650" y="3800323"/>
                </a:lnTo>
                <a:cubicBezTo>
                  <a:pt x="6954104" y="4090773"/>
                  <a:pt x="6981671" y="4589250"/>
                  <a:pt x="6691221" y="4913704"/>
                </a:cubicBezTo>
                <a:lnTo>
                  <a:pt x="6691220" y="4913703"/>
                </a:lnTo>
                <a:cubicBezTo>
                  <a:pt x="6400772" y="5238157"/>
                  <a:pt x="5902294" y="5265724"/>
                  <a:pt x="5577840" y="4975274"/>
                </a:cubicBezTo>
                <a:lnTo>
                  <a:pt x="5173100" y="4612952"/>
                </a:lnTo>
                <a:cubicBezTo>
                  <a:pt x="4889203" y="4358809"/>
                  <a:pt x="4832610" y="3945395"/>
                  <a:pt x="5017476" y="3628653"/>
                </a:cubicBezTo>
                <a:lnTo>
                  <a:pt x="5111529" y="3499572"/>
                </a:lnTo>
                <a:lnTo>
                  <a:pt x="5229452" y="3391860"/>
                </a:lnTo>
                <a:cubicBezTo>
                  <a:pt x="5355635" y="3298147"/>
                  <a:pt x="5504356" y="3246555"/>
                  <a:pt x="5655467" y="3238198"/>
                </a:cubicBezTo>
                <a:close/>
                <a:moveTo>
                  <a:pt x="4777668" y="3147879"/>
                </a:moveTo>
                <a:lnTo>
                  <a:pt x="4777667" y="3147880"/>
                </a:lnTo>
                <a:lnTo>
                  <a:pt x="4777668" y="3147879"/>
                </a:lnTo>
                <a:close/>
                <a:moveTo>
                  <a:pt x="654395" y="2558463"/>
                </a:moveTo>
                <a:cubicBezTo>
                  <a:pt x="831385" y="2548674"/>
                  <a:pt x="1012109" y="2606407"/>
                  <a:pt x="1154615" y="2733978"/>
                </a:cubicBezTo>
                <a:lnTo>
                  <a:pt x="1155508" y="2734777"/>
                </a:lnTo>
                <a:cubicBezTo>
                  <a:pt x="1440522" y="2989920"/>
                  <a:pt x="1464737" y="3427801"/>
                  <a:pt x="1209595" y="3712814"/>
                </a:cubicBezTo>
                <a:lnTo>
                  <a:pt x="1209594" y="3712813"/>
                </a:lnTo>
                <a:cubicBezTo>
                  <a:pt x="954452" y="3997827"/>
                  <a:pt x="516570" y="4022042"/>
                  <a:pt x="231557" y="3766900"/>
                </a:cubicBezTo>
                <a:lnTo>
                  <a:pt x="230665" y="3766100"/>
                </a:lnTo>
                <a:cubicBezTo>
                  <a:pt x="-18721" y="3542850"/>
                  <a:pt x="-68435" y="3179691"/>
                  <a:pt x="93959" y="2901454"/>
                </a:cubicBezTo>
                <a:lnTo>
                  <a:pt x="176578" y="2788064"/>
                </a:lnTo>
                <a:lnTo>
                  <a:pt x="280167" y="2693445"/>
                </a:lnTo>
                <a:cubicBezTo>
                  <a:pt x="391011" y="2611124"/>
                  <a:pt x="521653" y="2565804"/>
                  <a:pt x="654395" y="2558463"/>
                </a:cubicBezTo>
                <a:close/>
                <a:moveTo>
                  <a:pt x="2600268" y="939"/>
                </a:moveTo>
                <a:cubicBezTo>
                  <a:pt x="2859254" y="11353"/>
                  <a:pt x="3116311" y="108453"/>
                  <a:pt x="3324513" y="294834"/>
                </a:cubicBezTo>
                <a:lnTo>
                  <a:pt x="4687360" y="1514846"/>
                </a:lnTo>
                <a:cubicBezTo>
                  <a:pt x="5133505" y="1914233"/>
                  <a:pt x="5196924" y="2581792"/>
                  <a:pt x="4852086" y="3055797"/>
                </a:cubicBezTo>
                <a:lnTo>
                  <a:pt x="4777668" y="3147879"/>
                </a:lnTo>
                <a:lnTo>
                  <a:pt x="4694352" y="3231998"/>
                </a:lnTo>
                <a:cubicBezTo>
                  <a:pt x="4261260" y="3627000"/>
                  <a:pt x="3590778" y="3637574"/>
                  <a:pt x="3144632" y="3238188"/>
                </a:cubicBezTo>
                <a:lnTo>
                  <a:pt x="1781787" y="2018176"/>
                </a:lnTo>
                <a:cubicBezTo>
                  <a:pt x="1305899" y="1592164"/>
                  <a:pt x="1265467" y="861029"/>
                  <a:pt x="1691479" y="385141"/>
                </a:cubicBezTo>
                <a:lnTo>
                  <a:pt x="1691478" y="385142"/>
                </a:lnTo>
                <a:cubicBezTo>
                  <a:pt x="1931110" y="117455"/>
                  <a:pt x="2267285" y="-12451"/>
                  <a:pt x="2600268" y="9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to Add a picture</a:t>
            </a:r>
            <a:endParaRPr lang="fr-F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8E9FA36-F561-F5DE-1CE5-C9511B6F9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373" y="890466"/>
            <a:ext cx="1961709" cy="12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41">
            <a:extLst>
              <a:ext uri="{FF2B5EF4-FFF2-40B4-BE49-F238E27FC236}">
                <a16:creationId xmlns:a16="http://schemas.microsoft.com/office/drawing/2014/main" id="{C13CA592-F5F1-8118-6D9A-118BDE188A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7321 w 12192000"/>
              <a:gd name="connsiteY1" fmla="*/ 0 h 6858000"/>
              <a:gd name="connsiteX2" fmla="*/ 127321 w 12192000"/>
              <a:gd name="connsiteY2" fmla="*/ 6361264 h 6858000"/>
              <a:gd name="connsiteX3" fmla="*/ 369414 w 12192000"/>
              <a:gd name="connsiteY3" fmla="*/ 6603357 h 6858000"/>
              <a:gd name="connsiteX4" fmla="*/ 12192000 w 12192000"/>
              <a:gd name="connsiteY4" fmla="*/ 6603357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7321" y="0"/>
                </a:lnTo>
                <a:lnTo>
                  <a:pt x="127321" y="6361264"/>
                </a:lnTo>
                <a:cubicBezTo>
                  <a:pt x="127321" y="6494968"/>
                  <a:pt x="235710" y="6603357"/>
                  <a:pt x="369414" y="6603357"/>
                </a:cubicBezTo>
                <a:lnTo>
                  <a:pt x="12192000" y="66033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585AAA01-F196-33D3-E461-5666927D6429}"/>
              </a:ext>
            </a:extLst>
          </p:cNvPr>
          <p:cNvSpPr txBox="1">
            <a:spLocks/>
          </p:cNvSpPr>
          <p:nvPr userDrawn="1"/>
        </p:nvSpPr>
        <p:spPr>
          <a:xfrm>
            <a:off x="2077334" y="6685913"/>
            <a:ext cx="8037333" cy="1174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000" kern="1200" baseline="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900" dirty="0"/>
              <a:t>Enquête EPALYR </a:t>
            </a:r>
          </a:p>
        </p:txBody>
      </p:sp>
      <p:sp>
        <p:nvSpPr>
          <p:cNvPr id="6" name="Freeform: Shape 3">
            <a:extLst>
              <a:ext uri="{FF2B5EF4-FFF2-40B4-BE49-F238E27FC236}">
                <a16:creationId xmlns:a16="http://schemas.microsoft.com/office/drawing/2014/main" id="{B0FEA0DA-435F-AEE9-4464-BC6E7080051C}"/>
              </a:ext>
            </a:extLst>
          </p:cNvPr>
          <p:cNvSpPr/>
          <p:nvPr userDrawn="1"/>
        </p:nvSpPr>
        <p:spPr>
          <a:xfrm>
            <a:off x="11179834" y="5910340"/>
            <a:ext cx="1012165" cy="942923"/>
          </a:xfrm>
          <a:custGeom>
            <a:avLst/>
            <a:gdLst>
              <a:gd name="connsiteX0" fmla="*/ 720385 w 2276135"/>
              <a:gd name="connsiteY0" fmla="*/ 0 h 942924"/>
              <a:gd name="connsiteX1" fmla="*/ 2276135 w 2276135"/>
              <a:gd name="connsiteY1" fmla="*/ 0 h 942924"/>
              <a:gd name="connsiteX2" fmla="*/ 2276135 w 2276135"/>
              <a:gd name="connsiteY2" fmla="*/ 942923 h 942924"/>
              <a:gd name="connsiteX3" fmla="*/ 1079932 w 2276135"/>
              <a:gd name="connsiteY3" fmla="*/ 942923 h 942924"/>
              <a:gd name="connsiteX4" fmla="*/ 1079932 w 2276135"/>
              <a:gd name="connsiteY4" fmla="*/ 942924 h 942924"/>
              <a:gd name="connsiteX5" fmla="*/ 202595 w 2276135"/>
              <a:gd name="connsiteY5" fmla="*/ 942924 h 942924"/>
              <a:gd name="connsiteX6" fmla="*/ 0 w 2276135"/>
              <a:gd name="connsiteY6" fmla="*/ 740329 h 942924"/>
              <a:gd name="connsiteX7" fmla="*/ 0 w 2276135"/>
              <a:gd name="connsiteY7" fmla="*/ 1 h 942924"/>
              <a:gd name="connsiteX8" fmla="*/ 720385 w 2276135"/>
              <a:gd name="connsiteY8" fmla="*/ 1 h 9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135" h="942924">
                <a:moveTo>
                  <a:pt x="720385" y="0"/>
                </a:moveTo>
                <a:lnTo>
                  <a:pt x="2276135" y="0"/>
                </a:lnTo>
                <a:lnTo>
                  <a:pt x="2276135" y="942923"/>
                </a:lnTo>
                <a:lnTo>
                  <a:pt x="1079932" y="942923"/>
                </a:lnTo>
                <a:lnTo>
                  <a:pt x="1079932" y="942924"/>
                </a:lnTo>
                <a:lnTo>
                  <a:pt x="202595" y="942924"/>
                </a:lnTo>
                <a:cubicBezTo>
                  <a:pt x="90705" y="942924"/>
                  <a:pt x="0" y="852219"/>
                  <a:pt x="0" y="740329"/>
                </a:cubicBezTo>
                <a:lnTo>
                  <a:pt x="0" y="1"/>
                </a:lnTo>
                <a:lnTo>
                  <a:pt x="720385" y="1"/>
                </a:lnTo>
                <a:close/>
              </a:path>
            </a:pathLst>
          </a:custGeom>
          <a:solidFill>
            <a:schemeClr val="bg1"/>
          </a:solidFill>
          <a:ln w="14196" cap="flat">
            <a:noFill/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pPr algn="l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37F6FC-544C-9F2F-B2D1-A8A7266CF8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3997" y="6244168"/>
            <a:ext cx="948003" cy="61383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0B98257-8F62-34AB-D133-E2CC524D62CA}"/>
              </a:ext>
            </a:extLst>
          </p:cNvPr>
          <p:cNvSpPr txBox="1">
            <a:spLocks/>
          </p:cNvSpPr>
          <p:nvPr userDrawn="1"/>
        </p:nvSpPr>
        <p:spPr>
          <a:xfrm>
            <a:off x="88104" y="6580485"/>
            <a:ext cx="374307" cy="32829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>
              <a:defRPr sz="800">
                <a:latin typeface="Dreaming Outloud Pro" panose="03050502040302030504" pitchFamily="66" charset="0"/>
                <a:cs typeface="Dreaming Outloud Pro" panose="03050502040302030504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1A290D8D-6BA0-418D-AFED-C65293F70DA0}" type="slidenum">
              <a:rPr lang="en-US" smtClean="0"/>
              <a:pPr lv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2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1" kern="1200" cap="none" baseline="0" dirty="0" smtClean="0">
          <a:solidFill>
            <a:schemeClr val="tx2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accent2"/>
          </a:solidFill>
          <a:latin typeface="Dreaming Outloud Pro" panose="03050502040302030504" pitchFamily="66" charset="0"/>
          <a:ea typeface="+mn-ea"/>
          <a:cs typeface="Dreaming Outloud Pro" panose="03050502040302030504" pitchFamily="66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chart" Target="../charts/chart2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chart" Target="../charts/chart1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7.svg"/><Relationship Id="rId5" Type="http://schemas.openxmlformats.org/officeDocument/2006/relationships/image" Target="../media/image22.pn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1.svg"/><Relationship Id="rId9" Type="http://schemas.openxmlformats.org/officeDocument/2006/relationships/image" Target="../media/image7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aphique 25">
            <a:extLst>
              <a:ext uri="{FF2B5EF4-FFF2-40B4-BE49-F238E27FC236}">
                <a16:creationId xmlns:a16="http://schemas.microsoft.com/office/drawing/2014/main" id="{F17D6776-09B7-1021-2897-E9EAA9D503D0}"/>
              </a:ext>
            </a:extLst>
          </p:cNvPr>
          <p:cNvSpPr/>
          <p:nvPr/>
        </p:nvSpPr>
        <p:spPr>
          <a:xfrm>
            <a:off x="4964655" y="1073036"/>
            <a:ext cx="7049294" cy="1664948"/>
          </a:xfrm>
          <a:custGeom>
            <a:avLst/>
            <a:gdLst>
              <a:gd name="connsiteX0" fmla="*/ 23206 w 1437638"/>
              <a:gd name="connsiteY0" fmla="*/ 36744 h 839741"/>
              <a:gd name="connsiteX1" fmla="*/ 1383376 w 1437638"/>
              <a:gd name="connsiteY1" fmla="*/ 36744 h 839741"/>
              <a:gd name="connsiteX2" fmla="*/ 1383376 w 1437638"/>
              <a:gd name="connsiteY2" fmla="*/ 804287 h 839741"/>
              <a:gd name="connsiteX3" fmla="*/ 1289391 w 1437638"/>
              <a:gd name="connsiteY3" fmla="*/ 835616 h 839741"/>
              <a:gd name="connsiteX4" fmla="*/ 23206 w 1437638"/>
              <a:gd name="connsiteY4" fmla="*/ 804287 h 839741"/>
              <a:gd name="connsiteX5" fmla="*/ 23206 w 1437638"/>
              <a:gd name="connsiteY5" fmla="*/ 36744 h 8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638" h="839741">
                <a:moveTo>
                  <a:pt x="23206" y="36744"/>
                </a:moveTo>
                <a:cubicBezTo>
                  <a:pt x="88473" y="195"/>
                  <a:pt x="1336383" y="-23302"/>
                  <a:pt x="1383376" y="36744"/>
                </a:cubicBezTo>
                <a:cubicBezTo>
                  <a:pt x="1430368" y="96790"/>
                  <a:pt x="1477361" y="772959"/>
                  <a:pt x="1383376" y="804287"/>
                </a:cubicBezTo>
                <a:cubicBezTo>
                  <a:pt x="1289391" y="835616"/>
                  <a:pt x="1383376" y="835616"/>
                  <a:pt x="1289391" y="835616"/>
                </a:cubicBezTo>
                <a:cubicBezTo>
                  <a:pt x="1195406" y="835616"/>
                  <a:pt x="75420" y="856501"/>
                  <a:pt x="23206" y="804287"/>
                </a:cubicBezTo>
                <a:cubicBezTo>
                  <a:pt x="-29008" y="752073"/>
                  <a:pt x="23206" y="36744"/>
                  <a:pt x="23206" y="36744"/>
                </a:cubicBezTo>
                <a:close/>
              </a:path>
            </a:pathLst>
          </a:custGeom>
          <a:solidFill>
            <a:srgbClr val="DDF4FF">
              <a:alpha val="40000"/>
            </a:srgbClr>
          </a:solidFill>
          <a:ln w="31154" cap="flat">
            <a:noFill/>
            <a:prstDash val="solid"/>
            <a:round/>
          </a:ln>
        </p:spPr>
        <p:txBody>
          <a:bodyPr lIns="252000" rIns="252000" rtlCol="0" anchor="ctr"/>
          <a:lstStyle/>
          <a:p>
            <a:pPr>
              <a:spcBef>
                <a:spcPts val="300"/>
              </a:spcBef>
            </a:pPr>
            <a:endParaRPr lang="fr-FR" sz="1600" b="1" dirty="0"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55" name="Graphique 25">
            <a:extLst>
              <a:ext uri="{FF2B5EF4-FFF2-40B4-BE49-F238E27FC236}">
                <a16:creationId xmlns:a16="http://schemas.microsoft.com/office/drawing/2014/main" id="{2BDFC92F-DE1A-0EBE-F0EF-540E09CF1B47}"/>
              </a:ext>
            </a:extLst>
          </p:cNvPr>
          <p:cNvSpPr/>
          <p:nvPr/>
        </p:nvSpPr>
        <p:spPr>
          <a:xfrm>
            <a:off x="286783" y="1073035"/>
            <a:ext cx="4475340" cy="1660015"/>
          </a:xfrm>
          <a:custGeom>
            <a:avLst/>
            <a:gdLst>
              <a:gd name="connsiteX0" fmla="*/ 23206 w 1437638"/>
              <a:gd name="connsiteY0" fmla="*/ 36744 h 839741"/>
              <a:gd name="connsiteX1" fmla="*/ 1383376 w 1437638"/>
              <a:gd name="connsiteY1" fmla="*/ 36744 h 839741"/>
              <a:gd name="connsiteX2" fmla="*/ 1383376 w 1437638"/>
              <a:gd name="connsiteY2" fmla="*/ 804287 h 839741"/>
              <a:gd name="connsiteX3" fmla="*/ 1289391 w 1437638"/>
              <a:gd name="connsiteY3" fmla="*/ 835616 h 839741"/>
              <a:gd name="connsiteX4" fmla="*/ 23206 w 1437638"/>
              <a:gd name="connsiteY4" fmla="*/ 804287 h 839741"/>
              <a:gd name="connsiteX5" fmla="*/ 23206 w 1437638"/>
              <a:gd name="connsiteY5" fmla="*/ 36744 h 8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638" h="839741">
                <a:moveTo>
                  <a:pt x="23206" y="36744"/>
                </a:moveTo>
                <a:cubicBezTo>
                  <a:pt x="88473" y="195"/>
                  <a:pt x="1336383" y="-23302"/>
                  <a:pt x="1383376" y="36744"/>
                </a:cubicBezTo>
                <a:cubicBezTo>
                  <a:pt x="1430368" y="96790"/>
                  <a:pt x="1477361" y="772959"/>
                  <a:pt x="1383376" y="804287"/>
                </a:cubicBezTo>
                <a:cubicBezTo>
                  <a:pt x="1289391" y="835616"/>
                  <a:pt x="1383376" y="835616"/>
                  <a:pt x="1289391" y="835616"/>
                </a:cubicBezTo>
                <a:cubicBezTo>
                  <a:pt x="1195406" y="835616"/>
                  <a:pt x="75420" y="856501"/>
                  <a:pt x="23206" y="804287"/>
                </a:cubicBezTo>
                <a:cubicBezTo>
                  <a:pt x="-29008" y="752073"/>
                  <a:pt x="23206" y="36744"/>
                  <a:pt x="23206" y="367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154" cap="flat">
            <a:noFill/>
            <a:prstDash val="solid"/>
            <a:round/>
          </a:ln>
        </p:spPr>
        <p:txBody>
          <a:bodyPr lIns="252000" rIns="252000" rtlCol="0" anchor="ctr"/>
          <a:lstStyle/>
          <a:p>
            <a:pPr>
              <a:spcBef>
                <a:spcPts val="300"/>
              </a:spcBef>
            </a:pPr>
            <a:endParaRPr lang="fr-FR" sz="1600" b="1" dirty="0">
              <a:latin typeface="+mj-lt"/>
              <a:cs typeface="Dreaming Outloud Pro" panose="03050502040302030504" pitchFamily="66" charset="0"/>
            </a:endParaRPr>
          </a:p>
        </p:txBody>
      </p:sp>
      <p:sp>
        <p:nvSpPr>
          <p:cNvPr id="48" name="Graphique 10">
            <a:extLst>
              <a:ext uri="{FF2B5EF4-FFF2-40B4-BE49-F238E27FC236}">
                <a16:creationId xmlns:a16="http://schemas.microsoft.com/office/drawing/2014/main" id="{EA9D1A84-3153-CD85-86D4-EB8FD93D36F6}"/>
              </a:ext>
            </a:extLst>
          </p:cNvPr>
          <p:cNvSpPr/>
          <p:nvPr/>
        </p:nvSpPr>
        <p:spPr>
          <a:xfrm>
            <a:off x="8405499" y="2842184"/>
            <a:ext cx="3779041" cy="596486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chemeClr val="tx1"/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47" name="Graphique 10">
            <a:extLst>
              <a:ext uri="{FF2B5EF4-FFF2-40B4-BE49-F238E27FC236}">
                <a16:creationId xmlns:a16="http://schemas.microsoft.com/office/drawing/2014/main" id="{D1B4F498-C227-17EA-AE3C-579D505E7461}"/>
              </a:ext>
            </a:extLst>
          </p:cNvPr>
          <p:cNvSpPr/>
          <p:nvPr/>
        </p:nvSpPr>
        <p:spPr>
          <a:xfrm flipH="1">
            <a:off x="4257713" y="2842184"/>
            <a:ext cx="3947248" cy="596486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chemeClr val="tx1"/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6096FD-DFC9-4876-9728-81C069E0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9" y="140460"/>
            <a:ext cx="11341599" cy="812530"/>
          </a:xfrm>
        </p:spPr>
        <p:txBody>
          <a:bodyPr/>
          <a:lstStyle/>
          <a:p>
            <a:r>
              <a:rPr lang="fr-FR" sz="3200" dirty="0"/>
              <a:t>Enquête EPALYR</a:t>
            </a:r>
            <a:br>
              <a:rPr lang="fr-FR" sz="3600" dirty="0"/>
            </a:br>
            <a:r>
              <a:rPr lang="fr-F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sur l'Expérience des Patients atteints d'une Leucémie </a:t>
            </a:r>
            <a:r>
              <a:rPr lang="fr-FR" sz="20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lYmphoïde</a:t>
            </a:r>
            <a:r>
              <a:rPr lang="fr-FR" sz="2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chronique en Rechute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90CC5A-9308-4A3C-980F-1AFAEF8C9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938" y="1249165"/>
            <a:ext cx="4412185" cy="1477328"/>
          </a:xfrm>
        </p:spPr>
        <p:txBody>
          <a:bodyPr/>
          <a:lstStyle/>
          <a:p>
            <a:pPr marL="442913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Méthodologie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rgbClr val="002060"/>
                </a:solidFill>
                <a:latin typeface="+mj-lt"/>
              </a:rPr>
              <a:t>Cette enquête a été réalisée par internet </a:t>
            </a:r>
            <a:r>
              <a:rPr lang="fr-FR" sz="1200" b="1" dirty="0">
                <a:solidFill>
                  <a:srgbClr val="002060"/>
                </a:solidFill>
                <a:latin typeface="+mj-lt"/>
              </a:rPr>
              <a:t>du</a:t>
            </a:r>
            <a:r>
              <a:rPr lang="fr-FR" sz="1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+mj-lt"/>
              </a:rPr>
              <a:t>15 novembre 2024 au 27 janvier 2025</a:t>
            </a:r>
            <a:r>
              <a:rPr lang="fr-FR" sz="1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rgbClr val="002060"/>
                </a:solidFill>
                <a:latin typeface="+mj-lt"/>
              </a:rPr>
              <a:t>Nous avons recueilli </a:t>
            </a:r>
            <a:r>
              <a:rPr lang="fr-FR" sz="1200" b="1" dirty="0">
                <a:solidFill>
                  <a:srgbClr val="002060"/>
                </a:solidFill>
                <a:latin typeface="+mj-lt"/>
              </a:rPr>
              <a:t>98 questionnaires auprès de patients souffrant de LLC ayant vécu au moins une rechute. </a:t>
            </a:r>
            <a:r>
              <a:rPr lang="fr-FR" sz="12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i="1" dirty="0">
                <a:latin typeface="+mj-lt"/>
              </a:rPr>
              <a:t>Merci à vous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D969B2-FE93-AE60-09A8-AD4BB1BE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818" y="93318"/>
            <a:ext cx="1530131" cy="7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648D88DC-7906-0B2C-40E4-10722777C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954537"/>
              </p:ext>
            </p:extLst>
          </p:nvPr>
        </p:nvGraphicFramePr>
        <p:xfrm>
          <a:off x="51621" y="5479497"/>
          <a:ext cx="1536679" cy="147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raphique 10">
            <a:extLst>
              <a:ext uri="{FF2B5EF4-FFF2-40B4-BE49-F238E27FC236}">
                <a16:creationId xmlns:a16="http://schemas.microsoft.com/office/drawing/2014/main" id="{0CF85403-04AF-1A1E-EAB4-0320ABB779F1}"/>
              </a:ext>
            </a:extLst>
          </p:cNvPr>
          <p:cNvSpPr/>
          <p:nvPr/>
        </p:nvSpPr>
        <p:spPr>
          <a:xfrm flipH="1">
            <a:off x="70062" y="2842184"/>
            <a:ext cx="3947248" cy="596486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chemeClr val="tx1"/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DDA842FB-9A67-33BB-9D01-944F2462C185}"/>
              </a:ext>
            </a:extLst>
          </p:cNvPr>
          <p:cNvSpPr txBox="1"/>
          <p:nvPr/>
        </p:nvSpPr>
        <p:spPr>
          <a:xfrm>
            <a:off x="121858" y="3396918"/>
            <a:ext cx="10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84A120"/>
                </a:solidFill>
                <a:cs typeface="Verdana"/>
              </a:rPr>
              <a:t>97%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E17AF5-1E06-960D-6834-E116E47F24FA}"/>
              </a:ext>
            </a:extLst>
          </p:cNvPr>
          <p:cNvSpPr txBox="1"/>
          <p:nvPr/>
        </p:nvSpPr>
        <p:spPr>
          <a:xfrm>
            <a:off x="336546" y="2892025"/>
            <a:ext cx="3490641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 patients conscients du risque de rechute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38B8B1-8BCC-0243-CA4A-C14F3906BC3E}"/>
              </a:ext>
            </a:extLst>
          </p:cNvPr>
          <p:cNvSpPr txBox="1"/>
          <p:nvPr/>
        </p:nvSpPr>
        <p:spPr>
          <a:xfrm>
            <a:off x="4569404" y="2892025"/>
            <a:ext cx="3281495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… mais un impact retentissant </a:t>
            </a:r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BD09019C-C333-320C-9987-70172BDFCEEC}"/>
              </a:ext>
            </a:extLst>
          </p:cNvPr>
          <p:cNvSpPr txBox="1"/>
          <p:nvPr/>
        </p:nvSpPr>
        <p:spPr>
          <a:xfrm>
            <a:off x="146969" y="4079112"/>
            <a:ext cx="113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84A120"/>
                </a:solidFill>
                <a:cs typeface="Verdana"/>
              </a:rPr>
              <a:t>89%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9B075F02-5276-FCF6-1020-CAAFEF25CE38}"/>
              </a:ext>
            </a:extLst>
          </p:cNvPr>
          <p:cNvSpPr txBox="1"/>
          <p:nvPr/>
        </p:nvSpPr>
        <p:spPr>
          <a:xfrm>
            <a:off x="1171769" y="5830849"/>
            <a:ext cx="2762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84A120"/>
                </a:solidFill>
                <a:cs typeface="Verdana"/>
              </a:rPr>
              <a:t>83% </a:t>
            </a:r>
            <a:r>
              <a:rPr lang="fr-FR" sz="1600" dirty="0">
                <a:cs typeface="Verdana"/>
              </a:rPr>
              <a:t>Se déclarent peu ou pas préoccupés par ce risque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06D3D18-BABD-C6B3-4BEB-BA21F5147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329097"/>
              </p:ext>
            </p:extLst>
          </p:nvPr>
        </p:nvGraphicFramePr>
        <p:xfrm>
          <a:off x="6344162" y="3896827"/>
          <a:ext cx="2428875" cy="274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F37C304-EDF0-AAB3-2D79-1CFF46856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86399"/>
              </p:ext>
            </p:extLst>
          </p:nvPr>
        </p:nvGraphicFramePr>
        <p:xfrm>
          <a:off x="4067344" y="4016734"/>
          <a:ext cx="2228998" cy="2416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8998">
                  <a:extLst>
                    <a:ext uri="{9D8B030D-6E8A-4147-A177-3AD203B41FA5}">
                      <a16:colId xmlns:a16="http://schemas.microsoft.com/office/drawing/2014/main" val="485977526"/>
                    </a:ext>
                  </a:extLst>
                </a:gridCol>
              </a:tblGrid>
              <a:tr h="33190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L’état psychologique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686372"/>
                  </a:ext>
                </a:extLst>
              </a:tr>
              <a:tr h="33190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Les projets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09784"/>
                  </a:ext>
                </a:extLst>
              </a:tr>
              <a:tr h="33190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La qualité de vie en général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471539"/>
                  </a:ext>
                </a:extLst>
              </a:tr>
              <a:tr h="33190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La vie sociale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223738"/>
                  </a:ext>
                </a:extLst>
              </a:tr>
              <a:tr h="33190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La vie affective, sentimentale, sexuelle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117180"/>
                  </a:ext>
                </a:extLst>
              </a:tr>
              <a:tr h="384926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L’activité professionnelle </a:t>
                      </a:r>
                    </a:p>
                    <a:p>
                      <a:pPr algn="r" fontAlgn="b"/>
                      <a:r>
                        <a:rPr lang="fr-FR" sz="90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(pour ceux en activité)</a:t>
                      </a:r>
                      <a:endParaRPr lang="fr-FR" sz="900" b="0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118230"/>
                  </a:ext>
                </a:extLst>
              </a:tr>
              <a:tr h="331903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La vie familiale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92552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E8B6A909-BD4E-57A6-8FA3-32274DDBFDCE}"/>
              </a:ext>
            </a:extLst>
          </p:cNvPr>
          <p:cNvSpPr txBox="1"/>
          <p:nvPr/>
        </p:nvSpPr>
        <p:spPr>
          <a:xfrm>
            <a:off x="4304988" y="3438670"/>
            <a:ext cx="2496666" cy="5035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Impact déclaré de la rechute très ou assez important sur… </a:t>
            </a:r>
          </a:p>
        </p:txBody>
      </p:sp>
      <p:sp>
        <p:nvSpPr>
          <p:cNvPr id="15" name="Graphique 10">
            <a:extLst>
              <a:ext uri="{FF2B5EF4-FFF2-40B4-BE49-F238E27FC236}">
                <a16:creationId xmlns:a16="http://schemas.microsoft.com/office/drawing/2014/main" id="{BD220D03-BDED-F42C-725C-29BDA9A68DAC}"/>
              </a:ext>
            </a:extLst>
          </p:cNvPr>
          <p:cNvSpPr/>
          <p:nvPr/>
        </p:nvSpPr>
        <p:spPr>
          <a:xfrm flipH="1">
            <a:off x="146969" y="5302360"/>
            <a:ext cx="3896593" cy="448719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chemeClr val="tx1"/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9B5E5AD-CA81-07D9-B018-5294920B4C94}"/>
              </a:ext>
            </a:extLst>
          </p:cNvPr>
          <p:cNvSpPr txBox="1"/>
          <p:nvPr/>
        </p:nvSpPr>
        <p:spPr>
          <a:xfrm>
            <a:off x="411627" y="5366938"/>
            <a:ext cx="3250194" cy="3277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Un risque peu préoccupant…</a:t>
            </a:r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87ECFBA6-7166-D1E2-4BD8-EABC4B7511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336348" flipV="1">
            <a:off x="629325" y="4483927"/>
            <a:ext cx="885531" cy="649482"/>
          </a:xfrm>
          <a:prstGeom prst="rect">
            <a:avLst/>
          </a:prstGeom>
        </p:spPr>
      </p:pic>
      <p:sp>
        <p:nvSpPr>
          <p:cNvPr id="19" name="ZoneTexte 1">
            <a:extLst>
              <a:ext uri="{FF2B5EF4-FFF2-40B4-BE49-F238E27FC236}">
                <a16:creationId xmlns:a16="http://schemas.microsoft.com/office/drawing/2014/main" id="{E4B60595-6C80-A2FB-FD17-657950F5A6AD}"/>
              </a:ext>
            </a:extLst>
          </p:cNvPr>
          <p:cNvSpPr txBox="1"/>
          <p:nvPr/>
        </p:nvSpPr>
        <p:spPr>
          <a:xfrm>
            <a:off x="1166342" y="4752126"/>
            <a:ext cx="256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i="1" dirty="0">
                <a:cs typeface="Verdana"/>
              </a:rPr>
              <a:t>Une information reçue au bon moment pour la quasi totalité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313EF31-FBD6-5983-D16E-4716CF9B05AC}"/>
              </a:ext>
            </a:extLst>
          </p:cNvPr>
          <p:cNvGrpSpPr/>
          <p:nvPr/>
        </p:nvGrpSpPr>
        <p:grpSpPr>
          <a:xfrm>
            <a:off x="5161137" y="1504265"/>
            <a:ext cx="1312493" cy="588868"/>
            <a:chOff x="780245" y="1842056"/>
            <a:chExt cx="1312493" cy="588868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46C34AD7-A25A-8420-37F1-42ED7BFBE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13930"/>
            <a:stretch/>
          </p:blipFill>
          <p:spPr>
            <a:xfrm>
              <a:off x="780245" y="1842056"/>
              <a:ext cx="547334" cy="588868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6057443-C35C-5618-76F5-C2D343786E76}"/>
                </a:ext>
              </a:extLst>
            </p:cNvPr>
            <p:cNvSpPr txBox="1"/>
            <p:nvPr/>
          </p:nvSpPr>
          <p:spPr>
            <a:xfrm>
              <a:off x="1232127" y="2121844"/>
              <a:ext cx="86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>
                  <a:cs typeface="Verdana"/>
                </a:rPr>
                <a:t>52%</a:t>
              </a:r>
            </a:p>
          </p:txBody>
        </p:sp>
      </p:grp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01BDD3C8-1C7E-658C-B75F-E427ADAD95B2}"/>
              </a:ext>
            </a:extLst>
          </p:cNvPr>
          <p:cNvSpPr txBox="1">
            <a:spLocks/>
          </p:cNvSpPr>
          <p:nvPr/>
        </p:nvSpPr>
        <p:spPr>
          <a:xfrm>
            <a:off x="5112354" y="1177115"/>
            <a:ext cx="2189704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400" kern="1200">
                <a:solidFill>
                  <a:schemeClr val="accent2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/>
              <a:t>Profil des répondants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D417977-B579-F011-AA0C-2400B5AD49F7}"/>
              </a:ext>
            </a:extLst>
          </p:cNvPr>
          <p:cNvSpPr txBox="1"/>
          <p:nvPr/>
        </p:nvSpPr>
        <p:spPr>
          <a:xfrm>
            <a:off x="5393009" y="2389226"/>
            <a:ext cx="1637148" cy="288147"/>
          </a:xfrm>
          <a:custGeom>
            <a:avLst/>
            <a:gdLst>
              <a:gd name="connsiteX0" fmla="*/ 0 w 1637148"/>
              <a:gd name="connsiteY0" fmla="*/ 0 h 288147"/>
              <a:gd name="connsiteX1" fmla="*/ 529345 w 1637148"/>
              <a:gd name="connsiteY1" fmla="*/ 0 h 288147"/>
              <a:gd name="connsiteX2" fmla="*/ 1058689 w 1637148"/>
              <a:gd name="connsiteY2" fmla="*/ 0 h 288147"/>
              <a:gd name="connsiteX3" fmla="*/ 1637148 w 1637148"/>
              <a:gd name="connsiteY3" fmla="*/ 0 h 288147"/>
              <a:gd name="connsiteX4" fmla="*/ 1637148 w 1637148"/>
              <a:gd name="connsiteY4" fmla="*/ 288147 h 288147"/>
              <a:gd name="connsiteX5" fmla="*/ 1075061 w 1637148"/>
              <a:gd name="connsiteY5" fmla="*/ 288147 h 288147"/>
              <a:gd name="connsiteX6" fmla="*/ 512973 w 1637148"/>
              <a:gd name="connsiteY6" fmla="*/ 288147 h 288147"/>
              <a:gd name="connsiteX7" fmla="*/ 0 w 1637148"/>
              <a:gd name="connsiteY7" fmla="*/ 288147 h 288147"/>
              <a:gd name="connsiteX8" fmla="*/ 0 w 1637148"/>
              <a:gd name="connsiteY8" fmla="*/ 0 h 2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7148" h="288147" extrusionOk="0">
                <a:moveTo>
                  <a:pt x="0" y="0"/>
                </a:moveTo>
                <a:cubicBezTo>
                  <a:pt x="222537" y="-15004"/>
                  <a:pt x="314723" y="20001"/>
                  <a:pt x="529345" y="0"/>
                </a:cubicBezTo>
                <a:cubicBezTo>
                  <a:pt x="743968" y="-20001"/>
                  <a:pt x="887941" y="-6762"/>
                  <a:pt x="1058689" y="0"/>
                </a:cubicBezTo>
                <a:cubicBezTo>
                  <a:pt x="1229437" y="6762"/>
                  <a:pt x="1404395" y="-9220"/>
                  <a:pt x="1637148" y="0"/>
                </a:cubicBezTo>
                <a:cubicBezTo>
                  <a:pt x="1627823" y="90071"/>
                  <a:pt x="1639858" y="166995"/>
                  <a:pt x="1637148" y="288147"/>
                </a:cubicBezTo>
                <a:cubicBezTo>
                  <a:pt x="1475087" y="292474"/>
                  <a:pt x="1327192" y="314378"/>
                  <a:pt x="1075061" y="288147"/>
                </a:cubicBezTo>
                <a:cubicBezTo>
                  <a:pt x="822930" y="261916"/>
                  <a:pt x="704109" y="310016"/>
                  <a:pt x="512973" y="288147"/>
                </a:cubicBezTo>
                <a:cubicBezTo>
                  <a:pt x="321837" y="266278"/>
                  <a:pt x="146025" y="279401"/>
                  <a:pt x="0" y="288147"/>
                </a:cubicBezTo>
                <a:cubicBezTo>
                  <a:pt x="1093" y="225570"/>
                  <a:pt x="4719" y="8011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400" b="1" dirty="0">
                <a:cs typeface="Dreaming Outloud Pro" panose="03050502040302030504" pitchFamily="66" charset="0"/>
              </a:rPr>
              <a:t>75% </a:t>
            </a:r>
            <a:r>
              <a:rPr lang="fr-FR" sz="1200" dirty="0">
                <a:ea typeface="+mn-ea"/>
                <a:cs typeface="Dreaming Outloud Pro" panose="03050502040302030504" pitchFamily="66" charset="0"/>
              </a:rPr>
              <a:t>vivent en couple</a:t>
            </a:r>
            <a:endParaRPr lang="fr-FR" sz="1400" b="1" dirty="0">
              <a:ea typeface="+mn-ea"/>
              <a:cs typeface="Dreaming Outloud Pro" panose="03050502040302030504" pitchFamily="66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4F26B27-08AD-3011-9621-141DD05B081D}"/>
              </a:ext>
            </a:extLst>
          </p:cNvPr>
          <p:cNvSpPr txBox="1"/>
          <p:nvPr/>
        </p:nvSpPr>
        <p:spPr>
          <a:xfrm>
            <a:off x="5112354" y="2131622"/>
            <a:ext cx="2106077" cy="288147"/>
          </a:xfrm>
          <a:custGeom>
            <a:avLst/>
            <a:gdLst>
              <a:gd name="connsiteX0" fmla="*/ 0 w 2106077"/>
              <a:gd name="connsiteY0" fmla="*/ 0 h 288147"/>
              <a:gd name="connsiteX1" fmla="*/ 505458 w 2106077"/>
              <a:gd name="connsiteY1" fmla="*/ 0 h 288147"/>
              <a:gd name="connsiteX2" fmla="*/ 1010917 w 2106077"/>
              <a:gd name="connsiteY2" fmla="*/ 0 h 288147"/>
              <a:gd name="connsiteX3" fmla="*/ 1516375 w 2106077"/>
              <a:gd name="connsiteY3" fmla="*/ 0 h 288147"/>
              <a:gd name="connsiteX4" fmla="*/ 2106077 w 2106077"/>
              <a:gd name="connsiteY4" fmla="*/ 0 h 288147"/>
              <a:gd name="connsiteX5" fmla="*/ 2106077 w 2106077"/>
              <a:gd name="connsiteY5" fmla="*/ 288147 h 288147"/>
              <a:gd name="connsiteX6" fmla="*/ 1642740 w 2106077"/>
              <a:gd name="connsiteY6" fmla="*/ 288147 h 288147"/>
              <a:gd name="connsiteX7" fmla="*/ 1074099 w 2106077"/>
              <a:gd name="connsiteY7" fmla="*/ 288147 h 288147"/>
              <a:gd name="connsiteX8" fmla="*/ 589702 w 2106077"/>
              <a:gd name="connsiteY8" fmla="*/ 288147 h 288147"/>
              <a:gd name="connsiteX9" fmla="*/ 0 w 2106077"/>
              <a:gd name="connsiteY9" fmla="*/ 288147 h 288147"/>
              <a:gd name="connsiteX10" fmla="*/ 0 w 2106077"/>
              <a:gd name="connsiteY10" fmla="*/ 0 h 2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6077" h="288147" extrusionOk="0">
                <a:moveTo>
                  <a:pt x="0" y="0"/>
                </a:moveTo>
                <a:cubicBezTo>
                  <a:pt x="134367" y="4836"/>
                  <a:pt x="339372" y="18974"/>
                  <a:pt x="505458" y="0"/>
                </a:cubicBezTo>
                <a:cubicBezTo>
                  <a:pt x="671544" y="-18974"/>
                  <a:pt x="823473" y="10845"/>
                  <a:pt x="1010917" y="0"/>
                </a:cubicBezTo>
                <a:cubicBezTo>
                  <a:pt x="1198361" y="-10845"/>
                  <a:pt x="1371974" y="-6345"/>
                  <a:pt x="1516375" y="0"/>
                </a:cubicBezTo>
                <a:cubicBezTo>
                  <a:pt x="1660776" y="6345"/>
                  <a:pt x="1876969" y="-8642"/>
                  <a:pt x="2106077" y="0"/>
                </a:cubicBezTo>
                <a:cubicBezTo>
                  <a:pt x="2118335" y="125476"/>
                  <a:pt x="2116571" y="198049"/>
                  <a:pt x="2106077" y="288147"/>
                </a:cubicBezTo>
                <a:cubicBezTo>
                  <a:pt x="1958301" y="305179"/>
                  <a:pt x="1834004" y="273602"/>
                  <a:pt x="1642740" y="288147"/>
                </a:cubicBezTo>
                <a:cubicBezTo>
                  <a:pt x="1451476" y="302692"/>
                  <a:pt x="1217129" y="282910"/>
                  <a:pt x="1074099" y="288147"/>
                </a:cubicBezTo>
                <a:cubicBezTo>
                  <a:pt x="931069" y="293384"/>
                  <a:pt x="816803" y="291220"/>
                  <a:pt x="589702" y="288147"/>
                </a:cubicBezTo>
                <a:cubicBezTo>
                  <a:pt x="362601" y="285074"/>
                  <a:pt x="122945" y="289837"/>
                  <a:pt x="0" y="288147"/>
                </a:cubicBezTo>
                <a:cubicBezTo>
                  <a:pt x="-5924" y="158974"/>
                  <a:pt x="-10175" y="5838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200" dirty="0">
                <a:cs typeface="Dreaming Outloud Pro" panose="03050502040302030504" pitchFamily="66" charset="0"/>
              </a:rPr>
              <a:t>Âgé de </a:t>
            </a:r>
            <a:r>
              <a:rPr lang="fr-FR" sz="1400" b="1" dirty="0">
                <a:ea typeface="+mn-ea"/>
                <a:cs typeface="Dreaming Outloud Pro" panose="03050502040302030504" pitchFamily="66" charset="0"/>
              </a:rPr>
              <a:t>69 ans </a:t>
            </a:r>
            <a:r>
              <a:rPr lang="fr-FR" sz="1400" dirty="0">
                <a:ea typeface="+mn-ea"/>
                <a:cs typeface="Dreaming Outloud Pro" panose="03050502040302030504" pitchFamily="66" charset="0"/>
              </a:rPr>
              <a:t>en moyenne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E8A7EC-28AF-E36A-E185-3D747F840C61}"/>
              </a:ext>
            </a:extLst>
          </p:cNvPr>
          <p:cNvSpPr txBox="1"/>
          <p:nvPr/>
        </p:nvSpPr>
        <p:spPr>
          <a:xfrm>
            <a:off x="8536562" y="2892025"/>
            <a:ext cx="3385296" cy="5493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…et un vécu encore plus difficile lorsqu’il y a plusieurs rechutes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0A45861-8315-B601-8863-75A9D07E967C}"/>
              </a:ext>
            </a:extLst>
          </p:cNvPr>
          <p:cNvSpPr txBox="1"/>
          <p:nvPr/>
        </p:nvSpPr>
        <p:spPr>
          <a:xfrm>
            <a:off x="8386211" y="3960201"/>
            <a:ext cx="342881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sz="1200" i="1" dirty="0"/>
              <a:t>« J'ai beaucoup plus mal vécu l'annonce de la 2</a:t>
            </a:r>
            <a:r>
              <a:rPr lang="fr-FR" sz="1200" i="1" baseline="30000" dirty="0"/>
              <a:t>ème</a:t>
            </a:r>
            <a:r>
              <a:rPr lang="fr-FR" sz="1200" i="1" dirty="0"/>
              <a:t> rechute que la première car elle est apparue seulement 9 mois après la fin du second traitement »</a:t>
            </a:r>
          </a:p>
        </p:txBody>
      </p:sp>
      <p:pic>
        <p:nvPicPr>
          <p:cNvPr id="36" name="Graphique 35">
            <a:extLst>
              <a:ext uri="{FF2B5EF4-FFF2-40B4-BE49-F238E27FC236}">
                <a16:creationId xmlns:a16="http://schemas.microsoft.com/office/drawing/2014/main" id="{A54063DE-59FD-079A-8228-88AF42C560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64549" y="3872681"/>
            <a:ext cx="468041" cy="468041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98EA7E23-A707-9131-FF86-467E97EA3D06}"/>
              </a:ext>
            </a:extLst>
          </p:cNvPr>
          <p:cNvSpPr txBox="1"/>
          <p:nvPr/>
        </p:nvSpPr>
        <p:spPr>
          <a:xfrm>
            <a:off x="8773037" y="5578731"/>
            <a:ext cx="331115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i="1" dirty="0"/>
              <a:t>« Difficilement  acceptable mais bien obligée de démarrer un nouveau traitement »</a:t>
            </a:r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43C88CC8-CA97-36B5-F815-F5778855E4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8333632" y="5115080"/>
            <a:ext cx="737473" cy="68443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76F4555-FEC7-96DA-605A-791EEF70EA28}"/>
              </a:ext>
            </a:extLst>
          </p:cNvPr>
          <p:cNvSpPr txBox="1"/>
          <p:nvPr/>
        </p:nvSpPr>
        <p:spPr>
          <a:xfrm>
            <a:off x="9197565" y="6121029"/>
            <a:ext cx="3207611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sz="1200" i="1" dirty="0"/>
              <a:t>« Comme un tsunami… »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E3D3CB4-FCF9-000F-731F-D3FD2F2DA0CB}"/>
              </a:ext>
            </a:extLst>
          </p:cNvPr>
          <p:cNvSpPr txBox="1"/>
          <p:nvPr/>
        </p:nvSpPr>
        <p:spPr>
          <a:xfrm>
            <a:off x="9005123" y="5080191"/>
            <a:ext cx="236002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i="1" dirty="0"/>
              <a:t>« Inquiétude et appréhension face à un traitement nouveau »</a:t>
            </a:r>
          </a:p>
        </p:txBody>
      </p:sp>
      <p:sp>
        <p:nvSpPr>
          <p:cNvPr id="44" name="ZoneTexte 1">
            <a:extLst>
              <a:ext uri="{FF2B5EF4-FFF2-40B4-BE49-F238E27FC236}">
                <a16:creationId xmlns:a16="http://schemas.microsoft.com/office/drawing/2014/main" id="{ECB9AB2B-8E70-E39C-C240-3F11C2664CE5}"/>
              </a:ext>
            </a:extLst>
          </p:cNvPr>
          <p:cNvSpPr txBox="1"/>
          <p:nvPr/>
        </p:nvSpPr>
        <p:spPr>
          <a:xfrm>
            <a:off x="977351" y="3466236"/>
            <a:ext cx="27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cs typeface="Verdana"/>
              </a:rPr>
              <a:t>Savent que leur maladie est chronique dès le diagnostic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EDCCDE7-2773-D8D6-B4EA-D870C9BD4421}"/>
              </a:ext>
            </a:extLst>
          </p:cNvPr>
          <p:cNvSpPr txBox="1"/>
          <p:nvPr/>
        </p:nvSpPr>
        <p:spPr>
          <a:xfrm>
            <a:off x="1063714" y="4150258"/>
            <a:ext cx="27424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sz="1600" dirty="0">
                <a:cs typeface="Verdana"/>
              </a:rPr>
              <a:t>Ont été informé du risque de rechute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122A941-92C3-78BC-759F-6980D152F2FA}"/>
              </a:ext>
            </a:extLst>
          </p:cNvPr>
          <p:cNvSpPr txBox="1"/>
          <p:nvPr/>
        </p:nvSpPr>
        <p:spPr>
          <a:xfrm>
            <a:off x="9376756" y="4738697"/>
            <a:ext cx="2185014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200" i="1" dirty="0"/>
              <a:t>« Avec colère et fatalisme »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AA79D59-B35B-77F6-E238-CCCBD49EA7E0}"/>
              </a:ext>
            </a:extLst>
          </p:cNvPr>
          <p:cNvSpPr txBox="1"/>
          <p:nvPr/>
        </p:nvSpPr>
        <p:spPr>
          <a:xfrm>
            <a:off x="8445364" y="3410820"/>
            <a:ext cx="3410090" cy="5035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Vécu de l’annonce de la dernière rechute par rapport à l’annonce de la 1</a:t>
            </a:r>
            <a:r>
              <a:rPr lang="fr-FR" sz="1400" b="1" baseline="30000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ière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rechute </a:t>
            </a:r>
          </a:p>
        </p:txBody>
      </p:sp>
      <p:pic>
        <p:nvPicPr>
          <p:cNvPr id="52" name="Graphique 51">
            <a:extLst>
              <a:ext uri="{FF2B5EF4-FFF2-40B4-BE49-F238E27FC236}">
                <a16:creationId xmlns:a16="http://schemas.microsoft.com/office/drawing/2014/main" id="{62C36207-460F-1C27-A28B-730E74A0E4E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9315" y="1161956"/>
            <a:ext cx="354775" cy="354775"/>
          </a:xfrm>
          <a:prstGeom prst="rect">
            <a:avLst/>
          </a:prstGeom>
        </p:spPr>
      </p:pic>
      <p:sp>
        <p:nvSpPr>
          <p:cNvPr id="53" name="Espace réservé du texte 2">
            <a:extLst>
              <a:ext uri="{FF2B5EF4-FFF2-40B4-BE49-F238E27FC236}">
                <a16:creationId xmlns:a16="http://schemas.microsoft.com/office/drawing/2014/main" id="{BFE6FE2C-A4AD-0460-9837-2EEF96E06C35}"/>
              </a:ext>
            </a:extLst>
          </p:cNvPr>
          <p:cNvSpPr txBox="1">
            <a:spLocks/>
          </p:cNvSpPr>
          <p:nvPr/>
        </p:nvSpPr>
        <p:spPr>
          <a:xfrm>
            <a:off x="9397802" y="1177115"/>
            <a:ext cx="196734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400" kern="1200">
                <a:solidFill>
                  <a:schemeClr val="accent2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b="1" dirty="0"/>
              <a:t>Nombre de rechute	</a:t>
            </a:r>
          </a:p>
        </p:txBody>
      </p:sp>
      <p:graphicFrame>
        <p:nvGraphicFramePr>
          <p:cNvPr id="54" name="Graphique 53">
            <a:extLst>
              <a:ext uri="{FF2B5EF4-FFF2-40B4-BE49-F238E27FC236}">
                <a16:creationId xmlns:a16="http://schemas.microsoft.com/office/drawing/2014/main" id="{7F8AEB00-19B8-F016-361B-01A6FD1936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729546"/>
              </p:ext>
            </p:extLst>
          </p:nvPr>
        </p:nvGraphicFramePr>
        <p:xfrm>
          <a:off x="9405440" y="1401915"/>
          <a:ext cx="2428876" cy="134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pSp>
        <p:nvGrpSpPr>
          <p:cNvPr id="59" name="Groupe 58">
            <a:extLst>
              <a:ext uri="{FF2B5EF4-FFF2-40B4-BE49-F238E27FC236}">
                <a16:creationId xmlns:a16="http://schemas.microsoft.com/office/drawing/2014/main" id="{8C54CCF1-F490-F7C0-71E9-8C86094BACA5}"/>
              </a:ext>
            </a:extLst>
          </p:cNvPr>
          <p:cNvGrpSpPr/>
          <p:nvPr/>
        </p:nvGrpSpPr>
        <p:grpSpPr>
          <a:xfrm>
            <a:off x="6219427" y="1523381"/>
            <a:ext cx="1298213" cy="570902"/>
            <a:chOff x="1993398" y="1855706"/>
            <a:chExt cx="1298213" cy="570902"/>
          </a:xfrm>
        </p:grpSpPr>
        <p:pic>
          <p:nvPicPr>
            <p:cNvPr id="60" name="Graphique 59">
              <a:extLst>
                <a:ext uri="{FF2B5EF4-FFF2-40B4-BE49-F238E27FC236}">
                  <a16:creationId xmlns:a16="http://schemas.microsoft.com/office/drawing/2014/main" id="{863FB317-751B-99F1-B2EF-AD0CE5BB6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b="13930"/>
            <a:stretch/>
          </p:blipFill>
          <p:spPr>
            <a:xfrm>
              <a:off x="1993398" y="1855706"/>
              <a:ext cx="530636" cy="570902"/>
            </a:xfrm>
            <a:prstGeom prst="rect">
              <a:avLst/>
            </a:prstGeom>
          </p:spPr>
        </p:pic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D0F1E992-56F6-747B-07F1-9C126A2CA0DC}"/>
                </a:ext>
              </a:extLst>
            </p:cNvPr>
            <p:cNvSpPr txBox="1"/>
            <p:nvPr/>
          </p:nvSpPr>
          <p:spPr>
            <a:xfrm>
              <a:off x="2431000" y="2113397"/>
              <a:ext cx="860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>
                  <a:cs typeface="Verdana"/>
                </a:rPr>
                <a:t>48%</a:t>
              </a:r>
            </a:p>
          </p:txBody>
        </p:sp>
      </p:grpSp>
      <p:sp>
        <p:nvSpPr>
          <p:cNvPr id="1065" name="Larme 1064">
            <a:extLst>
              <a:ext uri="{FF2B5EF4-FFF2-40B4-BE49-F238E27FC236}">
                <a16:creationId xmlns:a16="http://schemas.microsoft.com/office/drawing/2014/main" id="{7A4B32D8-C0C1-7FE4-1C7B-F3CF3D278EFD}"/>
              </a:ext>
            </a:extLst>
          </p:cNvPr>
          <p:cNvSpPr/>
          <p:nvPr/>
        </p:nvSpPr>
        <p:spPr bwMode="auto">
          <a:xfrm rot="8207323">
            <a:off x="7825446" y="1335428"/>
            <a:ext cx="270252" cy="273785"/>
          </a:xfrm>
          <a:prstGeom prst="teardrop">
            <a:avLst>
              <a:gd name="adj" fmla="val 121084"/>
            </a:avLst>
          </a:prstGeom>
          <a:solidFill>
            <a:srgbClr val="052B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67" name="ZoneTexte 1066">
            <a:extLst>
              <a:ext uri="{FF2B5EF4-FFF2-40B4-BE49-F238E27FC236}">
                <a16:creationId xmlns:a16="http://schemas.microsoft.com/office/drawing/2014/main" id="{DF37E8DA-1D29-1183-6ED3-DCAC8D84A99A}"/>
              </a:ext>
            </a:extLst>
          </p:cNvPr>
          <p:cNvSpPr txBox="1"/>
          <p:nvPr/>
        </p:nvSpPr>
        <p:spPr>
          <a:xfrm>
            <a:off x="7735663" y="1342731"/>
            <a:ext cx="4498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cs typeface="Verdana"/>
              </a:rPr>
              <a:t>22%</a:t>
            </a:r>
          </a:p>
        </p:txBody>
      </p:sp>
      <p:grpSp>
        <p:nvGrpSpPr>
          <p:cNvPr id="1068" name="Graphique 57">
            <a:extLst>
              <a:ext uri="{FF2B5EF4-FFF2-40B4-BE49-F238E27FC236}">
                <a16:creationId xmlns:a16="http://schemas.microsoft.com/office/drawing/2014/main" id="{A7326F32-FD01-97A9-FF08-8E5F2DCFB06D}"/>
              </a:ext>
            </a:extLst>
          </p:cNvPr>
          <p:cNvGrpSpPr/>
          <p:nvPr/>
        </p:nvGrpSpPr>
        <p:grpSpPr>
          <a:xfrm>
            <a:off x="7533857" y="1125450"/>
            <a:ext cx="1663708" cy="1549683"/>
            <a:chOff x="7667935" y="1241890"/>
            <a:chExt cx="1387601" cy="1387303"/>
          </a:xfrm>
          <a:noFill/>
        </p:grpSpPr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id="{C99F394E-0A19-EA64-92A8-A3A14077C8DD}"/>
                </a:ext>
              </a:extLst>
            </p:cNvPr>
            <p:cNvSpPr/>
            <p:nvPr/>
          </p:nvSpPr>
          <p:spPr>
            <a:xfrm>
              <a:off x="7667935" y="1241890"/>
              <a:ext cx="1205629" cy="1278110"/>
            </a:xfrm>
            <a:custGeom>
              <a:avLst/>
              <a:gdLst>
                <a:gd name="connsiteX0" fmla="*/ 290366 w 1205629"/>
                <a:gd name="connsiteY0" fmla="*/ 798239 h 1278110"/>
                <a:gd name="connsiteX1" fmla="*/ 259055 w 1205629"/>
                <a:gd name="connsiteY1" fmla="*/ 604252 h 1278110"/>
                <a:gd name="connsiteX2" fmla="*/ 56900 w 1205629"/>
                <a:gd name="connsiteY2" fmla="*/ 440213 h 1278110"/>
                <a:gd name="connsiteX3" fmla="*/ 405 w 1205629"/>
                <a:gd name="connsiteY3" fmla="*/ 434087 h 1278110"/>
                <a:gd name="connsiteX4" fmla="*/ 19464 w 1205629"/>
                <a:gd name="connsiteY4" fmla="*/ 395970 h 1278110"/>
                <a:gd name="connsiteX5" fmla="*/ 9934 w 1205629"/>
                <a:gd name="connsiteY5" fmla="*/ 351727 h 1278110"/>
                <a:gd name="connsiteX6" fmla="*/ 25590 w 1205629"/>
                <a:gd name="connsiteY6" fmla="*/ 301359 h 1278110"/>
                <a:gd name="connsiteX7" fmla="*/ 151511 w 1205629"/>
                <a:gd name="connsiteY7" fmla="*/ 297955 h 1278110"/>
                <a:gd name="connsiteX8" fmla="*/ 208006 w 1205629"/>
                <a:gd name="connsiteY8" fmla="*/ 332669 h 1278110"/>
                <a:gd name="connsiteX9" fmla="*/ 255652 w 1205629"/>
                <a:gd name="connsiteY9" fmla="*/ 326543 h 1278110"/>
                <a:gd name="connsiteX10" fmla="*/ 252249 w 1205629"/>
                <a:gd name="connsiteY10" fmla="*/ 244183 h 1278110"/>
                <a:gd name="connsiteX11" fmla="*/ 283559 w 1205629"/>
                <a:gd name="connsiteY11" fmla="*/ 193814 h 1278110"/>
                <a:gd name="connsiteX12" fmla="*/ 333928 w 1205629"/>
                <a:gd name="connsiteY12" fmla="*/ 215595 h 1278110"/>
                <a:gd name="connsiteX13" fmla="*/ 368641 w 1205629"/>
                <a:gd name="connsiteY13" fmla="*/ 253712 h 1278110"/>
                <a:gd name="connsiteX14" fmla="*/ 476186 w 1205629"/>
                <a:gd name="connsiteY14" fmla="*/ 234654 h 1278110"/>
                <a:gd name="connsiteX15" fmla="*/ 558545 w 1205629"/>
                <a:gd name="connsiteY15" fmla="*/ 127110 h 1278110"/>
                <a:gd name="connsiteX16" fmla="*/ 574200 w 1205629"/>
                <a:gd name="connsiteY16" fmla="*/ 44750 h 1278110"/>
                <a:gd name="connsiteX17" fmla="*/ 659283 w 1205629"/>
                <a:gd name="connsiteY17" fmla="*/ 507 h 1278110"/>
                <a:gd name="connsiteX18" fmla="*/ 728710 w 1205629"/>
                <a:gd name="connsiteY18" fmla="*/ 57002 h 1278110"/>
                <a:gd name="connsiteX19" fmla="*/ 867564 w 1205629"/>
                <a:gd name="connsiteY19" fmla="*/ 186327 h 1278110"/>
                <a:gd name="connsiteX20" fmla="*/ 1081972 w 1205629"/>
                <a:gd name="connsiteY20" fmla="*/ 236696 h 1278110"/>
                <a:gd name="connsiteX21" fmla="*/ 1160928 w 1205629"/>
                <a:gd name="connsiteY21" fmla="*/ 255754 h 1278110"/>
                <a:gd name="connsiteX22" fmla="*/ 1205171 w 1205629"/>
                <a:gd name="connsiteY22" fmla="*/ 299997 h 1278110"/>
                <a:gd name="connsiteX23" fmla="*/ 1179987 w 1205629"/>
                <a:gd name="connsiteY23" fmla="*/ 356492 h 1278110"/>
                <a:gd name="connsiteX24" fmla="*/ 1141870 w 1205629"/>
                <a:gd name="connsiteY24" fmla="*/ 404138 h 1278110"/>
                <a:gd name="connsiteX25" fmla="*/ 1128937 w 1205629"/>
                <a:gd name="connsiteY25" fmla="*/ 517808 h 1278110"/>
                <a:gd name="connsiteX26" fmla="*/ 1049981 w 1205629"/>
                <a:gd name="connsiteY26" fmla="*/ 621949 h 1278110"/>
                <a:gd name="connsiteX27" fmla="*/ 1056107 w 1205629"/>
                <a:gd name="connsiteY27" fmla="*/ 666192 h 1278110"/>
                <a:gd name="connsiteX28" fmla="*/ 1122131 w 1205629"/>
                <a:gd name="connsiteY28" fmla="*/ 697502 h 1278110"/>
                <a:gd name="connsiteX29" fmla="*/ 1137786 w 1205629"/>
                <a:gd name="connsiteY29" fmla="*/ 788710 h 1278110"/>
                <a:gd name="connsiteX30" fmla="*/ 1109198 w 1205629"/>
                <a:gd name="connsiteY30" fmla="*/ 820020 h 1278110"/>
                <a:gd name="connsiteX31" fmla="*/ 1103072 w 1205629"/>
                <a:gd name="connsiteY31" fmla="*/ 879918 h 1278110"/>
                <a:gd name="connsiteX32" fmla="*/ 1137786 w 1205629"/>
                <a:gd name="connsiteY32" fmla="*/ 965001 h 1278110"/>
                <a:gd name="connsiteX33" fmla="*/ 1185432 w 1205629"/>
                <a:gd name="connsiteY33" fmla="*/ 968404 h 1278110"/>
                <a:gd name="connsiteX34" fmla="*/ 1175903 w 1205629"/>
                <a:gd name="connsiteY34" fmla="*/ 1050764 h 1278110"/>
                <a:gd name="connsiteX35" fmla="*/ 1068359 w 1205629"/>
                <a:gd name="connsiteY35" fmla="*/ 1126317 h 1278110"/>
                <a:gd name="connsiteX36" fmla="*/ 875732 w 1205629"/>
                <a:gd name="connsiteY36" fmla="*/ 1075948 h 1278110"/>
                <a:gd name="connsiteX37" fmla="*/ 809708 w 1205629"/>
                <a:gd name="connsiteY37" fmla="*/ 1072545 h 1278110"/>
                <a:gd name="connsiteX38" fmla="*/ 727349 w 1205629"/>
                <a:gd name="connsiteY38" fmla="*/ 1173282 h 1278110"/>
                <a:gd name="connsiteX39" fmla="*/ 730752 w 1205629"/>
                <a:gd name="connsiteY39" fmla="*/ 1229777 h 1278110"/>
                <a:gd name="connsiteX40" fmla="*/ 676980 w 1205629"/>
                <a:gd name="connsiteY40" fmla="*/ 1277423 h 1278110"/>
                <a:gd name="connsiteX41" fmla="*/ 594620 w 1205629"/>
                <a:gd name="connsiteY41" fmla="*/ 1248835 h 1278110"/>
                <a:gd name="connsiteX42" fmla="*/ 515664 w 1205629"/>
                <a:gd name="connsiteY42" fmla="*/ 1204593 h 1278110"/>
                <a:gd name="connsiteX43" fmla="*/ 401994 w 1205629"/>
                <a:gd name="connsiteY43" fmla="*/ 1204593 h 1278110"/>
                <a:gd name="connsiteX44" fmla="*/ 263139 w 1205629"/>
                <a:gd name="connsiteY44" fmla="*/ 1141291 h 1278110"/>
                <a:gd name="connsiteX45" fmla="*/ 212771 w 1205629"/>
                <a:gd name="connsiteY45" fmla="*/ 1058932 h 1278110"/>
                <a:gd name="connsiteX46" fmla="*/ 256333 w 1205629"/>
                <a:gd name="connsiteY46" fmla="*/ 941858 h 1278110"/>
                <a:gd name="connsiteX47" fmla="*/ 278114 w 1205629"/>
                <a:gd name="connsiteY47" fmla="*/ 887406 h 127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05629" h="1278110">
                  <a:moveTo>
                    <a:pt x="290366" y="798239"/>
                  </a:moveTo>
                  <a:cubicBezTo>
                    <a:pt x="296492" y="766248"/>
                    <a:pt x="309424" y="700905"/>
                    <a:pt x="259055" y="604252"/>
                  </a:cubicBezTo>
                  <a:cubicBezTo>
                    <a:pt x="225023" y="539589"/>
                    <a:pt x="143343" y="436810"/>
                    <a:pt x="56900" y="440213"/>
                  </a:cubicBezTo>
                  <a:cubicBezTo>
                    <a:pt x="41925" y="440894"/>
                    <a:pt x="4489" y="445658"/>
                    <a:pt x="405" y="434087"/>
                  </a:cubicBezTo>
                  <a:cubicBezTo>
                    <a:pt x="-2998" y="425238"/>
                    <a:pt x="16060" y="417751"/>
                    <a:pt x="19464" y="395970"/>
                  </a:cubicBezTo>
                  <a:cubicBezTo>
                    <a:pt x="22186" y="378273"/>
                    <a:pt x="11296" y="372147"/>
                    <a:pt x="9934" y="351727"/>
                  </a:cubicBezTo>
                  <a:cubicBezTo>
                    <a:pt x="8573" y="334030"/>
                    <a:pt x="14699" y="313610"/>
                    <a:pt x="25590" y="301359"/>
                  </a:cubicBezTo>
                  <a:cubicBezTo>
                    <a:pt x="51455" y="272090"/>
                    <a:pt x="112714" y="274813"/>
                    <a:pt x="151511" y="297955"/>
                  </a:cubicBezTo>
                  <a:cubicBezTo>
                    <a:pt x="174654" y="311568"/>
                    <a:pt x="181460" y="327224"/>
                    <a:pt x="208006" y="332669"/>
                  </a:cubicBezTo>
                  <a:cubicBezTo>
                    <a:pt x="215493" y="334030"/>
                    <a:pt x="240678" y="339475"/>
                    <a:pt x="255652" y="326543"/>
                  </a:cubicBezTo>
                  <a:cubicBezTo>
                    <a:pt x="271307" y="312249"/>
                    <a:pt x="244762" y="286384"/>
                    <a:pt x="252249" y="244183"/>
                  </a:cubicBezTo>
                  <a:cubicBezTo>
                    <a:pt x="252930" y="239419"/>
                    <a:pt x="260417" y="199940"/>
                    <a:pt x="283559" y="193814"/>
                  </a:cubicBezTo>
                  <a:cubicBezTo>
                    <a:pt x="301256" y="189050"/>
                    <a:pt x="319634" y="204024"/>
                    <a:pt x="333928" y="215595"/>
                  </a:cubicBezTo>
                  <a:cubicBezTo>
                    <a:pt x="356390" y="233973"/>
                    <a:pt x="355028" y="244183"/>
                    <a:pt x="368641" y="253712"/>
                  </a:cubicBezTo>
                  <a:cubicBezTo>
                    <a:pt x="404036" y="276855"/>
                    <a:pt x="465295" y="241461"/>
                    <a:pt x="476186" y="234654"/>
                  </a:cubicBezTo>
                  <a:cubicBezTo>
                    <a:pt x="482992" y="230570"/>
                    <a:pt x="539487" y="195176"/>
                    <a:pt x="558545" y="127110"/>
                  </a:cubicBezTo>
                  <a:cubicBezTo>
                    <a:pt x="570117" y="86270"/>
                    <a:pt x="557184" y="72657"/>
                    <a:pt x="574200" y="44750"/>
                  </a:cubicBezTo>
                  <a:cubicBezTo>
                    <a:pt x="591898" y="17524"/>
                    <a:pt x="627292" y="-3577"/>
                    <a:pt x="659283" y="507"/>
                  </a:cubicBezTo>
                  <a:cubicBezTo>
                    <a:pt x="689912" y="4591"/>
                    <a:pt x="707610" y="30456"/>
                    <a:pt x="728710" y="57002"/>
                  </a:cubicBezTo>
                  <a:cubicBezTo>
                    <a:pt x="749810" y="83548"/>
                    <a:pt x="805624" y="151614"/>
                    <a:pt x="867564" y="186327"/>
                  </a:cubicBezTo>
                  <a:cubicBezTo>
                    <a:pt x="932227" y="223083"/>
                    <a:pt x="1026158" y="236696"/>
                    <a:pt x="1081972" y="236696"/>
                  </a:cubicBezTo>
                  <a:cubicBezTo>
                    <a:pt x="1089459" y="236696"/>
                    <a:pt x="1124853" y="236696"/>
                    <a:pt x="1160928" y="255754"/>
                  </a:cubicBezTo>
                  <a:cubicBezTo>
                    <a:pt x="1175903" y="263242"/>
                    <a:pt x="1201087" y="276855"/>
                    <a:pt x="1205171" y="299997"/>
                  </a:cubicBezTo>
                  <a:cubicBezTo>
                    <a:pt x="1207894" y="315652"/>
                    <a:pt x="1198365" y="329946"/>
                    <a:pt x="1179987" y="356492"/>
                  </a:cubicBezTo>
                  <a:cubicBezTo>
                    <a:pt x="1158886" y="387122"/>
                    <a:pt x="1152080" y="388483"/>
                    <a:pt x="1141870" y="404138"/>
                  </a:cubicBezTo>
                  <a:cubicBezTo>
                    <a:pt x="1115324" y="446339"/>
                    <a:pt x="1147996" y="470162"/>
                    <a:pt x="1128937" y="517808"/>
                  </a:cubicBezTo>
                  <a:cubicBezTo>
                    <a:pt x="1108517" y="569538"/>
                    <a:pt x="1058829" y="569538"/>
                    <a:pt x="1049981" y="621949"/>
                  </a:cubicBezTo>
                  <a:cubicBezTo>
                    <a:pt x="1048620" y="630797"/>
                    <a:pt x="1045216" y="650536"/>
                    <a:pt x="1056107" y="666192"/>
                  </a:cubicBezTo>
                  <a:cubicBezTo>
                    <a:pt x="1071762" y="688653"/>
                    <a:pt x="1098988" y="676401"/>
                    <a:pt x="1122131" y="697502"/>
                  </a:cubicBezTo>
                  <a:cubicBezTo>
                    <a:pt x="1145954" y="719283"/>
                    <a:pt x="1152760" y="762845"/>
                    <a:pt x="1137786" y="788710"/>
                  </a:cubicBezTo>
                  <a:cubicBezTo>
                    <a:pt x="1128937" y="804365"/>
                    <a:pt x="1119408" y="802323"/>
                    <a:pt x="1109198" y="820020"/>
                  </a:cubicBezTo>
                  <a:cubicBezTo>
                    <a:pt x="1098988" y="839079"/>
                    <a:pt x="1100350" y="858137"/>
                    <a:pt x="1103072" y="879918"/>
                  </a:cubicBezTo>
                  <a:cubicBezTo>
                    <a:pt x="1106476" y="909187"/>
                    <a:pt x="1110559" y="952749"/>
                    <a:pt x="1137786" y="965001"/>
                  </a:cubicBezTo>
                  <a:cubicBezTo>
                    <a:pt x="1157525" y="973849"/>
                    <a:pt x="1173180" y="958194"/>
                    <a:pt x="1185432" y="968404"/>
                  </a:cubicBezTo>
                  <a:cubicBezTo>
                    <a:pt x="1201087" y="981337"/>
                    <a:pt x="1191558" y="1022857"/>
                    <a:pt x="1175903" y="1050764"/>
                  </a:cubicBezTo>
                  <a:cubicBezTo>
                    <a:pt x="1158206" y="1082755"/>
                    <a:pt x="1119408" y="1119510"/>
                    <a:pt x="1068359" y="1126317"/>
                  </a:cubicBezTo>
                  <a:cubicBezTo>
                    <a:pt x="1015267" y="1133804"/>
                    <a:pt x="999612" y="1102494"/>
                    <a:pt x="875732" y="1075948"/>
                  </a:cubicBezTo>
                  <a:cubicBezTo>
                    <a:pt x="842380" y="1069142"/>
                    <a:pt x="826725" y="1067780"/>
                    <a:pt x="809708" y="1072545"/>
                  </a:cubicBezTo>
                  <a:cubicBezTo>
                    <a:pt x="768188" y="1084797"/>
                    <a:pt x="730071" y="1129039"/>
                    <a:pt x="727349" y="1173282"/>
                  </a:cubicBezTo>
                  <a:cubicBezTo>
                    <a:pt x="725987" y="1199828"/>
                    <a:pt x="738239" y="1207996"/>
                    <a:pt x="730752" y="1229777"/>
                  </a:cubicBezTo>
                  <a:cubicBezTo>
                    <a:pt x="723265" y="1252239"/>
                    <a:pt x="701484" y="1271978"/>
                    <a:pt x="676980" y="1277423"/>
                  </a:cubicBezTo>
                  <a:cubicBezTo>
                    <a:pt x="665409" y="1279465"/>
                    <a:pt x="651796" y="1278784"/>
                    <a:pt x="594620" y="1248835"/>
                  </a:cubicBezTo>
                  <a:cubicBezTo>
                    <a:pt x="537445" y="1218206"/>
                    <a:pt x="538806" y="1212760"/>
                    <a:pt x="515664" y="1204593"/>
                  </a:cubicBezTo>
                  <a:cubicBezTo>
                    <a:pt x="470740" y="1189618"/>
                    <a:pt x="459850" y="1210718"/>
                    <a:pt x="401994" y="1204593"/>
                  </a:cubicBezTo>
                  <a:cubicBezTo>
                    <a:pt x="379532" y="1202551"/>
                    <a:pt x="314189" y="1192341"/>
                    <a:pt x="263139" y="1141291"/>
                  </a:cubicBezTo>
                  <a:cubicBezTo>
                    <a:pt x="241358" y="1119510"/>
                    <a:pt x="214813" y="1095007"/>
                    <a:pt x="212771" y="1058932"/>
                  </a:cubicBezTo>
                  <a:cubicBezTo>
                    <a:pt x="210729" y="1032386"/>
                    <a:pt x="223661" y="1018092"/>
                    <a:pt x="256333" y="941858"/>
                  </a:cubicBezTo>
                  <a:cubicBezTo>
                    <a:pt x="266543" y="918716"/>
                    <a:pt x="274030" y="899657"/>
                    <a:pt x="278114" y="887406"/>
                  </a:cubicBezTo>
                </a:path>
              </a:pathLst>
            </a:custGeom>
            <a:noFill/>
            <a:ln w="34354" cap="flat">
              <a:solidFill>
                <a:srgbClr val="01044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:a16="http://schemas.microsoft.com/office/drawing/2014/main" id="{1FC201A1-89FF-B81B-5C85-088E7843BE19}"/>
                </a:ext>
              </a:extLst>
            </p:cNvPr>
            <p:cNvSpPr/>
            <p:nvPr/>
          </p:nvSpPr>
          <p:spPr>
            <a:xfrm>
              <a:off x="8918339" y="2364083"/>
              <a:ext cx="137197" cy="265110"/>
            </a:xfrm>
            <a:custGeom>
              <a:avLst/>
              <a:gdLst>
                <a:gd name="connsiteX0" fmla="*/ 99747 w 137197"/>
                <a:gd name="connsiteY0" fmla="*/ 40 h 265110"/>
                <a:gd name="connsiteX1" fmla="*/ 75244 w 137197"/>
                <a:gd name="connsiteY1" fmla="*/ 70829 h 265110"/>
                <a:gd name="connsiteX2" fmla="*/ 22833 w 137197"/>
                <a:gd name="connsiteY2" fmla="*/ 67425 h 265110"/>
                <a:gd name="connsiteX3" fmla="*/ 1732 w 137197"/>
                <a:gd name="connsiteY3" fmla="*/ 131407 h 265110"/>
                <a:gd name="connsiteX4" fmla="*/ 22833 w 137197"/>
                <a:gd name="connsiteY4" fmla="*/ 167482 h 265110"/>
                <a:gd name="connsiteX5" fmla="*/ 49379 w 137197"/>
                <a:gd name="connsiteY5" fmla="*/ 248481 h 265110"/>
                <a:gd name="connsiteX6" fmla="*/ 84092 w 137197"/>
                <a:gd name="connsiteY6" fmla="*/ 264816 h 265110"/>
                <a:gd name="connsiteX7" fmla="*/ 135142 w 137197"/>
                <a:gd name="connsiteY7" fmla="*/ 161356 h 265110"/>
                <a:gd name="connsiteX8" fmla="*/ 99747 w 137197"/>
                <a:gd name="connsiteY8" fmla="*/ 40 h 26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97" h="265110">
                  <a:moveTo>
                    <a:pt x="99747" y="40"/>
                  </a:moveTo>
                  <a:cubicBezTo>
                    <a:pt x="90899" y="1401"/>
                    <a:pt x="101109" y="58577"/>
                    <a:pt x="75244" y="70829"/>
                  </a:cubicBezTo>
                  <a:cubicBezTo>
                    <a:pt x="57547" y="78997"/>
                    <a:pt x="41891" y="58577"/>
                    <a:pt x="22833" y="67425"/>
                  </a:cubicBezTo>
                  <a:cubicBezTo>
                    <a:pt x="3774" y="76274"/>
                    <a:pt x="-3713" y="108265"/>
                    <a:pt x="1732" y="131407"/>
                  </a:cubicBezTo>
                  <a:cubicBezTo>
                    <a:pt x="5136" y="147743"/>
                    <a:pt x="12623" y="146382"/>
                    <a:pt x="22833" y="167482"/>
                  </a:cubicBezTo>
                  <a:cubicBezTo>
                    <a:pt x="42572" y="205599"/>
                    <a:pt x="28959" y="226700"/>
                    <a:pt x="49379" y="248481"/>
                  </a:cubicBezTo>
                  <a:cubicBezTo>
                    <a:pt x="51420" y="250523"/>
                    <a:pt x="67076" y="267539"/>
                    <a:pt x="84092" y="264816"/>
                  </a:cubicBezTo>
                  <a:cubicBezTo>
                    <a:pt x="121528" y="260052"/>
                    <a:pt x="134461" y="168163"/>
                    <a:pt x="135142" y="161356"/>
                  </a:cubicBezTo>
                  <a:cubicBezTo>
                    <a:pt x="146032" y="74232"/>
                    <a:pt x="110638" y="-2002"/>
                    <a:pt x="99747" y="40"/>
                  </a:cubicBezTo>
                  <a:close/>
                </a:path>
              </a:pathLst>
            </a:custGeom>
            <a:noFill/>
            <a:ln w="34354" cap="flat">
              <a:solidFill>
                <a:srgbClr val="01044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74" name="Larme 1073">
            <a:extLst>
              <a:ext uri="{FF2B5EF4-FFF2-40B4-BE49-F238E27FC236}">
                <a16:creationId xmlns:a16="http://schemas.microsoft.com/office/drawing/2014/main" id="{7D93276F-05AE-53A8-0343-EFAFB67E07BC}"/>
              </a:ext>
            </a:extLst>
          </p:cNvPr>
          <p:cNvSpPr/>
          <p:nvPr/>
        </p:nvSpPr>
        <p:spPr bwMode="auto">
          <a:xfrm rot="8207323">
            <a:off x="7831931" y="2003396"/>
            <a:ext cx="270252" cy="273785"/>
          </a:xfrm>
          <a:prstGeom prst="teardrop">
            <a:avLst>
              <a:gd name="adj" fmla="val 121084"/>
            </a:avLst>
          </a:prstGeom>
          <a:solidFill>
            <a:srgbClr val="052B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5" name="ZoneTexte 1074">
            <a:extLst>
              <a:ext uri="{FF2B5EF4-FFF2-40B4-BE49-F238E27FC236}">
                <a16:creationId xmlns:a16="http://schemas.microsoft.com/office/drawing/2014/main" id="{15B27D8B-7014-855E-81CF-F8500341EBB9}"/>
              </a:ext>
            </a:extLst>
          </p:cNvPr>
          <p:cNvSpPr txBox="1"/>
          <p:nvPr/>
        </p:nvSpPr>
        <p:spPr>
          <a:xfrm>
            <a:off x="7742148" y="2010699"/>
            <a:ext cx="4498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cs typeface="Verdana"/>
              </a:rPr>
              <a:t>19%</a:t>
            </a:r>
          </a:p>
        </p:txBody>
      </p:sp>
      <p:sp>
        <p:nvSpPr>
          <p:cNvPr id="1076" name="Larme 1075">
            <a:extLst>
              <a:ext uri="{FF2B5EF4-FFF2-40B4-BE49-F238E27FC236}">
                <a16:creationId xmlns:a16="http://schemas.microsoft.com/office/drawing/2014/main" id="{5E047123-1ED8-7FC5-DBFB-EDD99CD34DBB}"/>
              </a:ext>
            </a:extLst>
          </p:cNvPr>
          <p:cNvSpPr/>
          <p:nvPr/>
        </p:nvSpPr>
        <p:spPr bwMode="auto">
          <a:xfrm rot="8207323">
            <a:off x="8597175" y="1922333"/>
            <a:ext cx="270252" cy="273785"/>
          </a:xfrm>
          <a:prstGeom prst="teardrop">
            <a:avLst>
              <a:gd name="adj" fmla="val 121084"/>
            </a:avLst>
          </a:prstGeom>
          <a:solidFill>
            <a:srgbClr val="052B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7" name="ZoneTexte 1076">
            <a:extLst>
              <a:ext uri="{FF2B5EF4-FFF2-40B4-BE49-F238E27FC236}">
                <a16:creationId xmlns:a16="http://schemas.microsoft.com/office/drawing/2014/main" id="{6D2E8E65-3CA4-FF0A-1B86-39043A8CA288}"/>
              </a:ext>
            </a:extLst>
          </p:cNvPr>
          <p:cNvSpPr txBox="1"/>
          <p:nvPr/>
        </p:nvSpPr>
        <p:spPr>
          <a:xfrm>
            <a:off x="8507392" y="1929636"/>
            <a:ext cx="4498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cs typeface="Verdana"/>
              </a:rPr>
              <a:t>18%</a:t>
            </a:r>
          </a:p>
        </p:txBody>
      </p:sp>
      <p:sp>
        <p:nvSpPr>
          <p:cNvPr id="1078" name="Larme 1077">
            <a:extLst>
              <a:ext uri="{FF2B5EF4-FFF2-40B4-BE49-F238E27FC236}">
                <a16:creationId xmlns:a16="http://schemas.microsoft.com/office/drawing/2014/main" id="{CE74D75F-10B6-B8BF-153C-7770DD59D4CB}"/>
              </a:ext>
            </a:extLst>
          </p:cNvPr>
          <p:cNvSpPr/>
          <p:nvPr/>
        </p:nvSpPr>
        <p:spPr bwMode="auto">
          <a:xfrm rot="8207323">
            <a:off x="8525839" y="1150605"/>
            <a:ext cx="270252" cy="273785"/>
          </a:xfrm>
          <a:prstGeom prst="teardrop">
            <a:avLst>
              <a:gd name="adj" fmla="val 121084"/>
            </a:avLst>
          </a:prstGeom>
          <a:solidFill>
            <a:srgbClr val="052B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79" name="ZoneTexte 1078">
            <a:extLst>
              <a:ext uri="{FF2B5EF4-FFF2-40B4-BE49-F238E27FC236}">
                <a16:creationId xmlns:a16="http://schemas.microsoft.com/office/drawing/2014/main" id="{65801416-03A8-FE3F-3DB1-22C648ECA850}"/>
              </a:ext>
            </a:extLst>
          </p:cNvPr>
          <p:cNvSpPr txBox="1"/>
          <p:nvPr/>
        </p:nvSpPr>
        <p:spPr>
          <a:xfrm>
            <a:off x="8436056" y="1157908"/>
            <a:ext cx="4498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cs typeface="Verdana"/>
              </a:rPr>
              <a:t>23%</a:t>
            </a:r>
          </a:p>
        </p:txBody>
      </p:sp>
      <p:sp>
        <p:nvSpPr>
          <p:cNvPr id="1080" name="Larme 1079">
            <a:extLst>
              <a:ext uri="{FF2B5EF4-FFF2-40B4-BE49-F238E27FC236}">
                <a16:creationId xmlns:a16="http://schemas.microsoft.com/office/drawing/2014/main" id="{0C5E851E-4A2E-E84C-9D3D-461C096313D6}"/>
              </a:ext>
            </a:extLst>
          </p:cNvPr>
          <p:cNvSpPr/>
          <p:nvPr/>
        </p:nvSpPr>
        <p:spPr bwMode="auto">
          <a:xfrm rot="8207323">
            <a:off x="8221038" y="1390557"/>
            <a:ext cx="270252" cy="273785"/>
          </a:xfrm>
          <a:prstGeom prst="teardrop">
            <a:avLst>
              <a:gd name="adj" fmla="val 121084"/>
            </a:avLst>
          </a:prstGeom>
          <a:solidFill>
            <a:srgbClr val="052B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39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81" name="ZoneTexte 1080">
            <a:extLst>
              <a:ext uri="{FF2B5EF4-FFF2-40B4-BE49-F238E27FC236}">
                <a16:creationId xmlns:a16="http://schemas.microsoft.com/office/drawing/2014/main" id="{5EACFA63-F304-79C3-6957-E93A10DAE0DA}"/>
              </a:ext>
            </a:extLst>
          </p:cNvPr>
          <p:cNvSpPr txBox="1"/>
          <p:nvPr/>
        </p:nvSpPr>
        <p:spPr>
          <a:xfrm>
            <a:off x="8131255" y="1397860"/>
            <a:ext cx="4498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bg1"/>
                </a:solidFill>
                <a:cs typeface="Verdana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277981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que 10">
            <a:extLst>
              <a:ext uri="{FF2B5EF4-FFF2-40B4-BE49-F238E27FC236}">
                <a16:creationId xmlns:a16="http://schemas.microsoft.com/office/drawing/2014/main" id="{A1C123FD-D1D7-866E-F6E7-979DFA37A69D}"/>
              </a:ext>
            </a:extLst>
          </p:cNvPr>
          <p:cNvSpPr/>
          <p:nvPr/>
        </p:nvSpPr>
        <p:spPr>
          <a:xfrm>
            <a:off x="304582" y="1164675"/>
            <a:ext cx="4078392" cy="480941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47" name="Graphique 10">
            <a:extLst>
              <a:ext uri="{FF2B5EF4-FFF2-40B4-BE49-F238E27FC236}">
                <a16:creationId xmlns:a16="http://schemas.microsoft.com/office/drawing/2014/main" id="{144B4DC6-A8E6-2654-49C6-057FBE6B24C2}"/>
              </a:ext>
            </a:extLst>
          </p:cNvPr>
          <p:cNvSpPr/>
          <p:nvPr/>
        </p:nvSpPr>
        <p:spPr>
          <a:xfrm>
            <a:off x="304581" y="1831174"/>
            <a:ext cx="4078391" cy="480941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rgbClr val="F4F4F4"/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98EB568-4ED6-5A01-A853-E01E464F207D}"/>
              </a:ext>
            </a:extLst>
          </p:cNvPr>
          <p:cNvSpPr txBox="1"/>
          <p:nvPr/>
        </p:nvSpPr>
        <p:spPr>
          <a:xfrm>
            <a:off x="841705" y="1919114"/>
            <a:ext cx="2929891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..de leur traitement</a:t>
            </a:r>
          </a:p>
        </p:txBody>
      </p:sp>
      <p:sp>
        <p:nvSpPr>
          <p:cNvPr id="57" name="Graphique 25">
            <a:extLst>
              <a:ext uri="{FF2B5EF4-FFF2-40B4-BE49-F238E27FC236}">
                <a16:creationId xmlns:a16="http://schemas.microsoft.com/office/drawing/2014/main" id="{66945E3E-A270-80C8-0459-ED6D97330B74}"/>
              </a:ext>
            </a:extLst>
          </p:cNvPr>
          <p:cNvSpPr/>
          <p:nvPr/>
        </p:nvSpPr>
        <p:spPr>
          <a:xfrm>
            <a:off x="4754241" y="3201360"/>
            <a:ext cx="6617835" cy="3326189"/>
          </a:xfrm>
          <a:custGeom>
            <a:avLst/>
            <a:gdLst>
              <a:gd name="connsiteX0" fmla="*/ 23206 w 1437638"/>
              <a:gd name="connsiteY0" fmla="*/ 36744 h 839741"/>
              <a:gd name="connsiteX1" fmla="*/ 1383376 w 1437638"/>
              <a:gd name="connsiteY1" fmla="*/ 36744 h 839741"/>
              <a:gd name="connsiteX2" fmla="*/ 1383376 w 1437638"/>
              <a:gd name="connsiteY2" fmla="*/ 804287 h 839741"/>
              <a:gd name="connsiteX3" fmla="*/ 1289391 w 1437638"/>
              <a:gd name="connsiteY3" fmla="*/ 835616 h 839741"/>
              <a:gd name="connsiteX4" fmla="*/ 23206 w 1437638"/>
              <a:gd name="connsiteY4" fmla="*/ 804287 h 839741"/>
              <a:gd name="connsiteX5" fmla="*/ 23206 w 1437638"/>
              <a:gd name="connsiteY5" fmla="*/ 36744 h 8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7638" h="839741">
                <a:moveTo>
                  <a:pt x="23206" y="36744"/>
                </a:moveTo>
                <a:cubicBezTo>
                  <a:pt x="88473" y="195"/>
                  <a:pt x="1336383" y="-23302"/>
                  <a:pt x="1383376" y="36744"/>
                </a:cubicBezTo>
                <a:cubicBezTo>
                  <a:pt x="1430368" y="96790"/>
                  <a:pt x="1477361" y="772959"/>
                  <a:pt x="1383376" y="804287"/>
                </a:cubicBezTo>
                <a:cubicBezTo>
                  <a:pt x="1289391" y="835616"/>
                  <a:pt x="1383376" y="835616"/>
                  <a:pt x="1289391" y="835616"/>
                </a:cubicBezTo>
                <a:cubicBezTo>
                  <a:pt x="1195406" y="835616"/>
                  <a:pt x="75420" y="856501"/>
                  <a:pt x="23206" y="804287"/>
                </a:cubicBezTo>
                <a:cubicBezTo>
                  <a:pt x="-29008" y="752073"/>
                  <a:pt x="23206" y="36744"/>
                  <a:pt x="23206" y="36744"/>
                </a:cubicBezTo>
                <a:close/>
              </a:path>
            </a:pathLst>
          </a:custGeom>
          <a:solidFill>
            <a:srgbClr val="FFEFEF"/>
          </a:solidFill>
          <a:ln w="31154" cap="flat">
            <a:noFill/>
            <a:prstDash val="solid"/>
            <a:round/>
          </a:ln>
        </p:spPr>
        <p:txBody>
          <a:bodyPr lIns="252000" rIns="252000" rtlCol="0" anchor="ctr"/>
          <a:lstStyle/>
          <a:p>
            <a:pPr>
              <a:spcBef>
                <a:spcPts val="300"/>
              </a:spcBef>
            </a:pPr>
            <a:endParaRPr lang="fr-FR" sz="1600" b="1" dirty="0">
              <a:latin typeface="+mj-lt"/>
              <a:cs typeface="Dreaming Outloud Pro" panose="03050502040302030504" pitchFamily="66" charset="0"/>
            </a:endParaRPr>
          </a:p>
          <a:p>
            <a:pPr>
              <a:spcBef>
                <a:spcPts val="300"/>
              </a:spcBef>
            </a:pPr>
            <a:r>
              <a:rPr lang="fr-FR" sz="1600" b="1" dirty="0">
                <a:latin typeface="+mj-lt"/>
                <a:cs typeface="Dreaming Outloud Pro" panose="03050502040302030504" pitchFamily="66" charset="0"/>
              </a:rPr>
              <a:t>Bien que les patients soient satisfaits des informations données et du soutien apporté, le vécu de la rechute de la maladie aurait pu être amélioré avec l’apport de :</a:t>
            </a:r>
            <a:endParaRPr lang="fr-FR" sz="1600" dirty="0">
              <a:latin typeface="+mj-lt"/>
              <a:cs typeface="Dreaming Outloud Pro" panose="03050502040302030504" pitchFamily="66" charset="0"/>
            </a:endParaRPr>
          </a:p>
          <a:p>
            <a:pPr marL="285750" indent="-285750">
              <a:spcBef>
                <a:spcPts val="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  <a:cs typeface="Dreaming Outloud Pro" panose="03050502040302030504" pitchFamily="66" charset="0"/>
              </a:rPr>
              <a:t>documents, brochures d’informations sur la rechute et les options de traitement mais aussi sur le suivi du traitement</a:t>
            </a:r>
          </a:p>
          <a:p>
            <a:pPr marL="285750" indent="-285750">
              <a:spcBef>
                <a:spcPts val="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u="none" strike="noStrike" dirty="0">
                <a:effectLst/>
              </a:rPr>
              <a:t>séances avec un diététicien/nutritionniste </a:t>
            </a:r>
          </a:p>
          <a:p>
            <a:pPr marL="285750" indent="-285750">
              <a:spcBef>
                <a:spcPts val="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séances avec </a:t>
            </a:r>
            <a:r>
              <a:rPr lang="fr-FR" sz="1600" u="none" strike="noStrike" dirty="0">
                <a:effectLst/>
              </a:rPr>
              <a:t>coach sportif pour réaliser une activité physique adaptée</a:t>
            </a:r>
          </a:p>
          <a:p>
            <a:pPr marL="285750" indent="-285750">
              <a:spcBef>
                <a:spcPts val="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séances avec un psychologue</a:t>
            </a:r>
          </a:p>
          <a:p>
            <a:pPr marL="285750" indent="-285750">
              <a:spcBef>
                <a:spcPts val="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dirty="0"/>
              <a:t>groupe de parole</a:t>
            </a:r>
          </a:p>
          <a:p>
            <a:pPr marL="285750" indent="-285750">
              <a:spcBef>
                <a:spcPts val="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600" u="none" strike="noStrike" dirty="0">
                <a:effectLst/>
              </a:rPr>
              <a:t>programme d’éducation thérapeutique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FBC4FE-81F0-B259-60D0-A63C04BB4AAC}"/>
              </a:ext>
            </a:extLst>
          </p:cNvPr>
          <p:cNvSpPr txBox="1"/>
          <p:nvPr/>
        </p:nvSpPr>
        <p:spPr>
          <a:xfrm>
            <a:off x="304582" y="1219656"/>
            <a:ext cx="407839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 patients satisfaits… </a:t>
            </a:r>
          </a:p>
        </p:txBody>
      </p:sp>
      <p:sp>
        <p:nvSpPr>
          <p:cNvPr id="14" name="Graphique 10">
            <a:extLst>
              <a:ext uri="{FF2B5EF4-FFF2-40B4-BE49-F238E27FC236}">
                <a16:creationId xmlns:a16="http://schemas.microsoft.com/office/drawing/2014/main" id="{B3707EF5-FF5B-E6F4-9E12-7551E09904B4}"/>
              </a:ext>
            </a:extLst>
          </p:cNvPr>
          <p:cNvSpPr/>
          <p:nvPr/>
        </p:nvSpPr>
        <p:spPr>
          <a:xfrm>
            <a:off x="4888364" y="1131879"/>
            <a:ext cx="6454045" cy="633733"/>
          </a:xfrm>
          <a:custGeom>
            <a:avLst/>
            <a:gdLst>
              <a:gd name="connsiteX0" fmla="*/ 5661238 w 5785568"/>
              <a:gd name="connsiteY0" fmla="*/ 22097 h 614413"/>
              <a:gd name="connsiteX1" fmla="*/ 5661238 w 5785568"/>
              <a:gd name="connsiteY1" fmla="*/ 22097 h 614413"/>
              <a:gd name="connsiteX2" fmla="*/ 5758814 w 5785568"/>
              <a:gd name="connsiteY2" fmla="*/ 39242 h 614413"/>
              <a:gd name="connsiteX3" fmla="*/ 5785568 w 5785568"/>
              <a:gd name="connsiteY3" fmla="*/ 96392 h 614413"/>
              <a:gd name="connsiteX4" fmla="*/ 5785568 w 5785568"/>
              <a:gd name="connsiteY4" fmla="*/ 492632 h 614413"/>
              <a:gd name="connsiteX5" fmla="*/ 5758814 w 5785568"/>
              <a:gd name="connsiteY5" fmla="*/ 561212 h 614413"/>
              <a:gd name="connsiteX6" fmla="*/ 5610876 w 5785568"/>
              <a:gd name="connsiteY6" fmla="*/ 587882 h 614413"/>
              <a:gd name="connsiteX7" fmla="*/ 146640 w 5785568"/>
              <a:gd name="connsiteY7" fmla="*/ 550735 h 614413"/>
              <a:gd name="connsiteX8" fmla="*/ 274118 w 5785568"/>
              <a:gd name="connsiteY8" fmla="*/ 22097 h 614413"/>
              <a:gd name="connsiteX9" fmla="*/ 2568719 w 5785568"/>
              <a:gd name="connsiteY9" fmla="*/ 8762 h 614413"/>
              <a:gd name="connsiteX10" fmla="*/ 5661238 w 5785568"/>
              <a:gd name="connsiteY10" fmla="*/ 22097 h 6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85568" h="614413">
                <a:moveTo>
                  <a:pt x="5661238" y="22097"/>
                </a:moveTo>
                <a:lnTo>
                  <a:pt x="5661238" y="22097"/>
                </a:lnTo>
                <a:cubicBezTo>
                  <a:pt x="5695862" y="23049"/>
                  <a:pt x="5735207" y="24954"/>
                  <a:pt x="5758814" y="39242"/>
                </a:cubicBezTo>
                <a:cubicBezTo>
                  <a:pt x="5783995" y="53529"/>
                  <a:pt x="5785568" y="76389"/>
                  <a:pt x="5785568" y="96392"/>
                </a:cubicBezTo>
                <a:cubicBezTo>
                  <a:pt x="5785568" y="228789"/>
                  <a:pt x="5785568" y="360234"/>
                  <a:pt x="5785568" y="492632"/>
                </a:cubicBezTo>
                <a:cubicBezTo>
                  <a:pt x="5785568" y="516444"/>
                  <a:pt x="5783995" y="542162"/>
                  <a:pt x="5758814" y="561212"/>
                </a:cubicBezTo>
                <a:cubicBezTo>
                  <a:pt x="5725764" y="585025"/>
                  <a:pt x="5664386" y="587882"/>
                  <a:pt x="5610876" y="587882"/>
                </a:cubicBezTo>
                <a:cubicBezTo>
                  <a:pt x="3791563" y="605027"/>
                  <a:pt x="1956511" y="653604"/>
                  <a:pt x="146640" y="550735"/>
                </a:cubicBezTo>
                <a:cubicBezTo>
                  <a:pt x="14441" y="543114"/>
                  <a:pt x="-153956" y="54482"/>
                  <a:pt x="274118" y="22097"/>
                </a:cubicBezTo>
                <a:cubicBezTo>
                  <a:pt x="902064" y="-23623"/>
                  <a:pt x="1860509" y="19239"/>
                  <a:pt x="2568719" y="8762"/>
                </a:cubicBezTo>
                <a:cubicBezTo>
                  <a:pt x="3599559" y="-6478"/>
                  <a:pt x="4631972" y="-1716"/>
                  <a:pt x="5661238" y="22097"/>
                </a:cubicBezTo>
                <a:close/>
              </a:path>
            </a:pathLst>
          </a:custGeom>
          <a:solidFill>
            <a:srgbClr val="F4F4F4"/>
          </a:solidFill>
          <a:ln w="188804" cap="flat">
            <a:noFill/>
            <a:prstDash val="solid"/>
            <a:round/>
          </a:ln>
        </p:spPr>
        <p:txBody>
          <a:bodyPr rtlCol="0" anchor="ctr"/>
          <a:lstStyle/>
          <a:p>
            <a:r>
              <a:rPr lang="fr-FR" sz="2400" b="1" dirty="0"/>
              <a:t>	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876810-2C12-71F1-B9CE-C4B2F5BFA123}"/>
              </a:ext>
            </a:extLst>
          </p:cNvPr>
          <p:cNvSpPr txBox="1"/>
          <p:nvPr/>
        </p:nvSpPr>
        <p:spPr>
          <a:xfrm>
            <a:off x="5010291" y="1211511"/>
            <a:ext cx="5922106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…de l’accompagnement &amp; du soutien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EEA2FE-B6EE-88F9-8109-D1281D1F7D96}"/>
              </a:ext>
            </a:extLst>
          </p:cNvPr>
          <p:cNvSpPr txBox="1"/>
          <p:nvPr/>
        </p:nvSpPr>
        <p:spPr>
          <a:xfrm>
            <a:off x="4797009" y="3312451"/>
            <a:ext cx="6135388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b="1" dirty="0">
                <a:solidFill>
                  <a:schemeClr val="accent2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Mais des besoins insuffisamment couverts</a:t>
            </a:r>
          </a:p>
        </p:txBody>
      </p:sp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D5EAADCE-54F6-4460-8CDE-9F9119461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768903"/>
              </p:ext>
            </p:extLst>
          </p:nvPr>
        </p:nvGraphicFramePr>
        <p:xfrm>
          <a:off x="-62007" y="3061410"/>
          <a:ext cx="1737156" cy="116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ZoneTexte 1">
            <a:extLst>
              <a:ext uri="{FF2B5EF4-FFF2-40B4-BE49-F238E27FC236}">
                <a16:creationId xmlns:a16="http://schemas.microsoft.com/office/drawing/2014/main" id="{8376F283-04BC-A5E4-E1E7-04483278E19F}"/>
              </a:ext>
            </a:extLst>
          </p:cNvPr>
          <p:cNvSpPr txBox="1"/>
          <p:nvPr/>
        </p:nvSpPr>
        <p:spPr>
          <a:xfrm>
            <a:off x="-317161" y="3360176"/>
            <a:ext cx="224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84A120"/>
                </a:solidFill>
                <a:cs typeface="Verdana"/>
              </a:rPr>
              <a:t>91%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25" name="ZoneTexte 1">
            <a:extLst>
              <a:ext uri="{FF2B5EF4-FFF2-40B4-BE49-F238E27FC236}">
                <a16:creationId xmlns:a16="http://schemas.microsoft.com/office/drawing/2014/main" id="{25B09D1F-FF3A-C9CE-A48C-6FF58B0D1094}"/>
              </a:ext>
            </a:extLst>
          </p:cNvPr>
          <p:cNvSpPr txBox="1"/>
          <p:nvPr/>
        </p:nvSpPr>
        <p:spPr>
          <a:xfrm>
            <a:off x="1335146" y="3246359"/>
            <a:ext cx="22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fr-FR" sz="1400" b="0" u="none" strike="noStrike" dirty="0">
                <a:effectLst/>
              </a:rPr>
              <a:t>Se déclarent </a:t>
            </a:r>
            <a:r>
              <a:rPr lang="fr-FR" sz="1400" b="1" u="none" strike="noStrike" dirty="0">
                <a:effectLst/>
              </a:rPr>
              <a:t>satisfaits</a:t>
            </a:r>
            <a:r>
              <a:rPr lang="fr-FR" sz="1400" b="0" u="none" strike="noStrike" dirty="0">
                <a:effectLst/>
              </a:rPr>
              <a:t> de ce nouveau traitement dans son ensemble</a:t>
            </a:r>
            <a:endParaRPr lang="fr-FR" sz="1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5B0F175F-F33A-3C25-A337-5F8262FD7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912" y="4179363"/>
            <a:ext cx="352279" cy="352279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63DAFD4E-B5A0-75BD-A91C-9F2AEB0491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5913" y="4826030"/>
            <a:ext cx="377094" cy="34033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C7A23645-80B5-32DC-D1B7-7D9F917EBE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913" y="4526709"/>
            <a:ext cx="322679" cy="31667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D5FD796E-E48A-435C-3317-8FBB26162F2E}"/>
              </a:ext>
            </a:extLst>
          </p:cNvPr>
          <p:cNvSpPr txBox="1"/>
          <p:nvPr/>
        </p:nvSpPr>
        <p:spPr>
          <a:xfrm>
            <a:off x="751897" y="4131711"/>
            <a:ext cx="2817847" cy="10254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400" dirty="0">
                <a:ea typeface="+mn-ea"/>
                <a:cs typeface="Dreaming Outloud Pro" panose="03050502040302030504" pitchFamily="66" charset="0"/>
              </a:rPr>
              <a:t>Un traitement en continu (74%)</a:t>
            </a:r>
          </a:p>
          <a:p>
            <a:pPr marL="0" marR="0" indent="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400" dirty="0">
                <a:ea typeface="+mn-ea"/>
                <a:cs typeface="Dreaming Outloud Pro" panose="03050502040302030504" pitchFamily="66" charset="0"/>
              </a:rPr>
              <a:t>pris à </a:t>
            </a:r>
            <a:r>
              <a:rPr lang="fr-FR" sz="1400" dirty="0">
                <a:cs typeface="Dreaming Outloud Pro" panose="03050502040302030504" pitchFamily="66" charset="0"/>
              </a:rPr>
              <a:t>domicile 64% </a:t>
            </a:r>
          </a:p>
          <a:p>
            <a:pPr marL="0" marR="0" indent="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2606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 sz="1400" dirty="0">
                <a:cs typeface="Dreaming Outloud Pro" panose="03050502040302030504" pitchFamily="66" charset="0"/>
              </a:rPr>
              <a:t>par voie orale (68%)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2F5875-FD5C-CC91-4A1A-3A89BCDE5175}"/>
              </a:ext>
            </a:extLst>
          </p:cNvPr>
          <p:cNvSpPr txBox="1"/>
          <p:nvPr/>
        </p:nvSpPr>
        <p:spPr>
          <a:xfrm>
            <a:off x="4713108" y="1699870"/>
            <a:ext cx="7162339" cy="15346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285750" indent="-285750" defTabSz="914377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400" b="1" dirty="0">
                <a:cs typeface="Dreaming Outloud Pro" panose="03050502040302030504" pitchFamily="66" charset="0"/>
              </a:rPr>
              <a:t>De l’hématologue </a:t>
            </a:r>
            <a:r>
              <a:rPr lang="fr-FR" sz="1200" b="1" dirty="0">
                <a:cs typeface="Dreaming Outloud Pro" panose="03050502040302030504" pitchFamily="66" charset="0"/>
              </a:rPr>
              <a:t>: </a:t>
            </a:r>
            <a:r>
              <a:rPr lang="fr-FR" sz="1200" dirty="0">
                <a:cs typeface="Dreaming Outloud Pro" panose="03050502040302030504" pitchFamily="66" charset="0"/>
              </a:rPr>
              <a:t>à la fois soutien et pédagogue pour expliquer clairement la situation  </a:t>
            </a:r>
          </a:p>
          <a:p>
            <a:pPr marL="285750" indent="-285750" defTabSz="914377"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1400" b="1" dirty="0">
                <a:cs typeface="Dreaming Outloud Pro" panose="03050502040302030504" pitchFamily="66" charset="0"/>
              </a:rPr>
              <a:t>De l’équipe hospitalière : </a:t>
            </a:r>
            <a:r>
              <a:rPr lang="fr-FR" sz="1200" dirty="0">
                <a:cs typeface="Dreaming Outloud Pro" panose="03050502040302030504" pitchFamily="66" charset="0"/>
              </a:rPr>
              <a:t>perçue comme un soutien et accompagnante notamment pour la mise en place du traitement</a:t>
            </a:r>
            <a:endParaRPr lang="fr-FR" sz="1200" dirty="0">
              <a:ea typeface="+mn-ea"/>
              <a:cs typeface="Dreaming Outloud Pro" panose="03050502040302030504" pitchFamily="66" charset="0"/>
            </a:endParaRPr>
          </a:p>
          <a:p>
            <a:pPr marL="285750" marR="0" indent="-285750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fr-FR" sz="1400" b="1" dirty="0">
                <a:ea typeface="+mn-ea"/>
                <a:cs typeface="Dreaming Outloud Pro" panose="03050502040302030504" pitchFamily="66" charset="0"/>
              </a:rPr>
              <a:t>De la famille</a:t>
            </a:r>
            <a:r>
              <a:rPr lang="fr-FR" sz="1400" b="1" dirty="0">
                <a:cs typeface="Dreaming Outloud Pro" panose="03050502040302030504" pitchFamily="66" charset="0"/>
              </a:rPr>
              <a:t>, des proches :</a:t>
            </a:r>
            <a:r>
              <a:rPr lang="fr-FR" sz="1400" dirty="0">
                <a:cs typeface="Dreaming Outloud Pro" panose="03050502040302030504" pitchFamily="66" charset="0"/>
              </a:rPr>
              <a:t> </a:t>
            </a:r>
            <a:r>
              <a:rPr lang="fr-FR" sz="1200" dirty="0">
                <a:cs typeface="Dreaming Outloud Pro" panose="03050502040302030504" pitchFamily="66" charset="0"/>
              </a:rPr>
              <a:t>un soutien à chaque étape de la rechute de la maladie</a:t>
            </a:r>
          </a:p>
          <a:p>
            <a:pPr marL="285750" marR="0" indent="-285750" defTabSz="914377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fr-FR" sz="1400" b="1" dirty="0">
                <a:cs typeface="Dreaming Outloud Pro" panose="03050502040302030504" pitchFamily="66" charset="0"/>
              </a:rPr>
              <a:t>Du pharmacien de ville </a:t>
            </a:r>
            <a:r>
              <a:rPr lang="fr-FR" sz="1200" b="1" dirty="0">
                <a:cs typeface="Dreaming Outloud Pro" panose="03050502040302030504" pitchFamily="66" charset="0"/>
              </a:rPr>
              <a:t>:</a:t>
            </a:r>
            <a:r>
              <a:rPr lang="fr-FR" sz="1200" dirty="0">
                <a:cs typeface="Dreaming Outloud Pro" panose="03050502040302030504" pitchFamily="66" charset="0"/>
              </a:rPr>
              <a:t> un soutien notamment lors de la mise en place d’un nouveau traitement délivré en ville mais aussi pour le suivi</a:t>
            </a:r>
            <a:endParaRPr lang="fr-FR" sz="1400" dirty="0">
              <a:cs typeface="Dreaming Outloud Pro" panose="03050502040302030504" pitchFamily="66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D1FE95B-28B5-A0B2-F64E-92C19677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9" y="130732"/>
            <a:ext cx="11341599" cy="369332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Enquête EPALYR </a:t>
            </a:r>
            <a:br>
              <a:rPr lang="fr-FR" sz="3600" dirty="0"/>
            </a:br>
            <a:r>
              <a:rPr lang="fr-FR" sz="2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sur l'Expérience des Patients atteints d'une Leucémie </a:t>
            </a:r>
            <a:r>
              <a:rPr lang="fr-FR" sz="2200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lYmphoïde</a:t>
            </a:r>
            <a:r>
              <a:rPr lang="fr-FR" sz="22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chronique en Rechute</a:t>
            </a:r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9BD531F-D722-7DD9-13C7-313409F5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3818" y="93318"/>
            <a:ext cx="1530131" cy="7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D785390-6E17-7D61-08EF-F83B330AD2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51702" y="5578763"/>
            <a:ext cx="877516" cy="877516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E2DFCAF4-B352-3321-30B5-1C7B96534C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25728" y="4220347"/>
            <a:ext cx="780577" cy="780577"/>
          </a:xfrm>
          <a:prstGeom prst="rect">
            <a:avLst/>
          </a:prstGeom>
        </p:spPr>
      </p:pic>
      <p:sp>
        <p:nvSpPr>
          <p:cNvPr id="8" name="ZoneTexte 1">
            <a:extLst>
              <a:ext uri="{FF2B5EF4-FFF2-40B4-BE49-F238E27FC236}">
                <a16:creationId xmlns:a16="http://schemas.microsoft.com/office/drawing/2014/main" id="{EC98B45B-3D60-4D50-E527-D4F870987896}"/>
              </a:ext>
            </a:extLst>
          </p:cNvPr>
          <p:cNvSpPr txBox="1"/>
          <p:nvPr/>
        </p:nvSpPr>
        <p:spPr>
          <a:xfrm>
            <a:off x="446357" y="5445078"/>
            <a:ext cx="2965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+mj-lt"/>
                <a:cs typeface="Dreaming Outloud Pro" panose="03050502040302030504" pitchFamily="66" charset="0"/>
              </a:rPr>
              <a:t>Malgré des </a:t>
            </a:r>
            <a:r>
              <a:rPr lang="fr-FR" sz="1400" b="1" dirty="0">
                <a:solidFill>
                  <a:schemeClr val="accent2"/>
                </a:solidFill>
                <a:latin typeface="+mj-lt"/>
                <a:cs typeface="Dreaming Outloud Pro" panose="03050502040302030504" pitchFamily="66" charset="0"/>
              </a:rPr>
              <a:t>craintes émises </a:t>
            </a:r>
            <a:r>
              <a:rPr lang="fr-FR" sz="1400" dirty="0">
                <a:latin typeface="+mj-lt"/>
                <a:cs typeface="Dreaming Outloud Pro" panose="03050502040302030504" pitchFamily="66" charset="0"/>
              </a:rPr>
              <a:t>par les patients notamment au sujet des </a:t>
            </a:r>
            <a:r>
              <a:rPr lang="fr-FR" sz="1400" dirty="0">
                <a:solidFill>
                  <a:schemeClr val="accent2"/>
                </a:solidFill>
                <a:latin typeface="+mj-lt"/>
                <a:cs typeface="Dreaming Outloud Pro" panose="03050502040302030504" pitchFamily="66" charset="0"/>
              </a:rPr>
              <a:t>effets indésirables </a:t>
            </a:r>
            <a:r>
              <a:rPr lang="fr-FR" sz="1400" dirty="0">
                <a:latin typeface="+mj-lt"/>
                <a:cs typeface="Dreaming Outloud Pro" panose="03050502040302030504" pitchFamily="66" charset="0"/>
              </a:rPr>
              <a:t>(71%) et de </a:t>
            </a:r>
            <a:r>
              <a:rPr lang="fr-FR" sz="1400" dirty="0">
                <a:solidFill>
                  <a:schemeClr val="accent2"/>
                </a:solidFill>
                <a:latin typeface="+mj-lt"/>
                <a:cs typeface="Dreaming Outloud Pro" panose="03050502040302030504" pitchFamily="66" charset="0"/>
              </a:rPr>
              <a:t>l’efficacité</a:t>
            </a:r>
            <a:r>
              <a:rPr lang="fr-FR" sz="1400" dirty="0">
                <a:latin typeface="+mj-lt"/>
                <a:cs typeface="Dreaming Outloud Pro" panose="03050502040302030504" pitchFamily="66" charset="0"/>
              </a:rPr>
              <a:t> du traitement (62%)</a:t>
            </a:r>
            <a:endParaRPr lang="fr-FR" sz="1400" dirty="0">
              <a:cs typeface="Verdana"/>
            </a:endParaRPr>
          </a:p>
        </p:txBody>
      </p:sp>
      <p:sp>
        <p:nvSpPr>
          <p:cNvPr id="12" name="ZoneTexte 1">
            <a:extLst>
              <a:ext uri="{FF2B5EF4-FFF2-40B4-BE49-F238E27FC236}">
                <a16:creationId xmlns:a16="http://schemas.microsoft.com/office/drawing/2014/main" id="{8B716ECA-C133-55DA-13BC-C241AF422F55}"/>
              </a:ext>
            </a:extLst>
          </p:cNvPr>
          <p:cNvSpPr txBox="1"/>
          <p:nvPr/>
        </p:nvSpPr>
        <p:spPr>
          <a:xfrm>
            <a:off x="94552" y="2289916"/>
            <a:ext cx="10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>
                <a:solidFill>
                  <a:srgbClr val="84A120"/>
                </a:solidFill>
                <a:cs typeface="Verdana"/>
              </a:rPr>
              <a:t>64%</a:t>
            </a:r>
            <a:endParaRPr lang="fr-FR" sz="1400" b="1" dirty="0">
              <a:solidFill>
                <a:schemeClr val="accent6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13" name="ZoneTexte 1">
            <a:extLst>
              <a:ext uri="{FF2B5EF4-FFF2-40B4-BE49-F238E27FC236}">
                <a16:creationId xmlns:a16="http://schemas.microsoft.com/office/drawing/2014/main" id="{E83B9CCD-F3AA-C6BB-548D-BC091E3C7EFD}"/>
              </a:ext>
            </a:extLst>
          </p:cNvPr>
          <p:cNvSpPr txBox="1"/>
          <p:nvPr/>
        </p:nvSpPr>
        <p:spPr>
          <a:xfrm>
            <a:off x="879119" y="2391468"/>
            <a:ext cx="296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latin typeface="+mj-lt"/>
                <a:cs typeface="Dreaming Outloud Pro" panose="03050502040302030504" pitchFamily="66" charset="0"/>
              </a:rPr>
              <a:t>ont été </a:t>
            </a:r>
            <a:r>
              <a:rPr lang="fr-FR" sz="1400" b="1" dirty="0">
                <a:latin typeface="+mj-lt"/>
                <a:cs typeface="Dreaming Outloud Pro" panose="03050502040302030504" pitchFamily="66" charset="0"/>
              </a:rPr>
              <a:t>impliqués dans la prise de décision </a:t>
            </a:r>
            <a:r>
              <a:rPr lang="fr-FR" sz="1400" dirty="0">
                <a:latin typeface="+mj-lt"/>
                <a:cs typeface="Dreaming Outloud Pro" panose="03050502040302030504" pitchFamily="66" charset="0"/>
              </a:rPr>
              <a:t>de ce nouveau traitement</a:t>
            </a:r>
            <a:endParaRPr lang="fr-FR" sz="1400" dirty="0">
              <a:cs typeface="Verdana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6B606F6B-C51D-2505-591B-F4E16A7A2A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69641" y="5702830"/>
            <a:ext cx="504833" cy="5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7194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BVA Fr 2 logos PPT">
  <a:themeElements>
    <a:clrScheme name="Couleurs BVA HOUSES">
      <a:dk1>
        <a:srgbClr val="010444"/>
      </a:dk1>
      <a:lt1>
        <a:srgbClr val="FFFFFF"/>
      </a:lt1>
      <a:dk2>
        <a:srgbClr val="010444"/>
      </a:dk2>
      <a:lt2>
        <a:srgbClr val="F4F4F4"/>
      </a:lt2>
      <a:accent1>
        <a:srgbClr val="FFA300"/>
      </a:accent1>
      <a:accent2>
        <a:srgbClr val="EB0000"/>
      </a:accent2>
      <a:accent3>
        <a:srgbClr val="FF6700"/>
      </a:accent3>
      <a:accent4>
        <a:srgbClr val="97C928"/>
      </a:accent4>
      <a:accent5>
        <a:srgbClr val="009CEB"/>
      </a:accent5>
      <a:accent6>
        <a:srgbClr val="FFFFFF"/>
      </a:accent6>
      <a:hlink>
        <a:srgbClr val="FF6700"/>
      </a:hlink>
      <a:folHlink>
        <a:srgbClr val="010444"/>
      </a:folHlink>
    </a:clrScheme>
    <a:fontScheme name="Personnalisé 4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sp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  <a:effectLst/>
      </a:spPr>
      <a:bodyPr wrap="square" lIns="36000" tIns="36000" rIns="36000" bIns="36000" rtlCol="0" anchor="t" anchorCtr="0">
        <a:spAutoFit/>
      </a:bodyPr>
      <a:lstStyle>
        <a:defPPr marL="0" marR="0" indent="0" algn="just" defTabSz="914377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EC2606"/>
          </a:buClr>
          <a:buSzTx/>
          <a:buFont typeface="Arial" panose="020B0604020202020204" pitchFamily="34" charset="0"/>
          <a:buNone/>
          <a:tabLst/>
          <a:defRPr sz="1200" dirty="0" err="1" smtClean="0">
            <a:ea typeface="+mn-ea"/>
            <a:cs typeface="Dreaming Outloud Pro" panose="030505020403020305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A9F2E91C-0B5E-42A0-8D1A-4CC3F2024251}" vid="{59B36A1C-D677-43A4-9162-FA9C59B88E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00FA11E-8697-4B8B-8247-5F3C56C86396}">
  <we:reference id="wa104380602" version="3.7.0.0" store="en-US" storeType="OMEX"/>
  <we:alternateReferences>
    <we:reference id="wa104380602" version="3.7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7437</TotalTime>
  <Words>556</Words>
  <Application>Microsoft Office PowerPoint</Application>
  <PresentationFormat>Grand écran</PresentationFormat>
  <Paragraphs>86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Dreaming Outloud Pro</vt:lpstr>
      <vt:lpstr>Tenorite</vt:lpstr>
      <vt:lpstr>Arial</vt:lpstr>
      <vt:lpstr>Wingdings</vt:lpstr>
      <vt:lpstr>Calibri</vt:lpstr>
      <vt:lpstr>1_Thème BVA Fr 2 logos PPT</vt:lpstr>
      <vt:lpstr>Enquête EPALYR sur l'Expérience des Patients atteints d'une Leucémie lYmphoïde chronique en Rechute</vt:lpstr>
      <vt:lpstr>Enquête EPALYR  sur l'Expérience des Patients atteints d'une Leucémie lYmphoïde chronique en Rechute</vt:lpstr>
    </vt:vector>
  </TitlesOfParts>
  <Company>XPAGE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Dorothée LAMARCHE</dc:creator>
  <cp:lastModifiedBy>Dorothée LAMARCHE</cp:lastModifiedBy>
  <cp:revision>164</cp:revision>
  <dcterms:created xsi:type="dcterms:W3CDTF">2024-03-21T14:42:33Z</dcterms:created>
  <dcterms:modified xsi:type="dcterms:W3CDTF">2025-04-28T12:02:21Z</dcterms:modified>
</cp:coreProperties>
</file>