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7.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style1.xml" ContentType="application/vnd.ms-office.chartstyle+xml"/>
  <Override PartName="/ppt/charts/colors1.xml" ContentType="application/vnd.ms-office.chartcolorstyle+xml"/>
  <Override PartName="/ppt/charts/chart75.xml" ContentType="application/vnd.openxmlformats-officedocument.drawingml.chart+xml"/>
  <Override PartName="/ppt/charts/style2.xml" ContentType="application/vnd.ms-office.chartstyle+xml"/>
  <Override PartName="/ppt/charts/colors2.xml" ContentType="application/vnd.ms-office.chartcolorstyle+xml"/>
  <Override PartName="/ppt/charts/chart7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7.xml" ContentType="application/vnd.openxmlformats-officedocument.drawingml.chart+xml"/>
  <Override PartName="/ppt/charts/style4.xml" ContentType="application/vnd.ms-office.chartstyle+xml"/>
  <Override PartName="/ppt/charts/colors4.xml" ContentType="application/vnd.ms-office.chartcolorstyle+xml"/>
  <Override PartName="/ppt/charts/chart78.xml" ContentType="application/vnd.openxmlformats-officedocument.drawingml.chart+xml"/>
  <Override PartName="/ppt/charts/style5.xml" ContentType="application/vnd.ms-office.chartstyle+xml"/>
  <Override PartName="/ppt/charts/colors5.xml" ContentType="application/vnd.ms-office.chartcolorstyle+xml"/>
  <Override PartName="/ppt/charts/chart79.xml" ContentType="application/vnd.openxmlformats-officedocument.drawingml.chart+xml"/>
  <Override PartName="/ppt/charts/style6.xml" ContentType="application/vnd.ms-office.chartstyle+xml"/>
  <Override PartName="/ppt/charts/colors6.xml" ContentType="application/vnd.ms-office.chartcolorstyle+xml"/>
  <Override PartName="/ppt/charts/chart80.xml" ContentType="application/vnd.openxmlformats-officedocument.drawingml.chart+xml"/>
  <Override PartName="/ppt/charts/style7.xml" ContentType="application/vnd.ms-office.chartstyle+xml"/>
  <Override PartName="/ppt/charts/colors7.xml" ContentType="application/vnd.ms-office.chartcolorstyle+xml"/>
  <Override PartName="/ppt/charts/chart81.xml" ContentType="application/vnd.openxmlformats-officedocument.drawingml.chart+xml"/>
  <Override PartName="/ppt/charts/style8.xml" ContentType="application/vnd.ms-office.chartstyle+xml"/>
  <Override PartName="/ppt/charts/colors8.xml" ContentType="application/vnd.ms-office.chartcolorstyle+xml"/>
  <Override PartName="/ppt/charts/chart82.xml" ContentType="application/vnd.openxmlformats-officedocument.drawingml.chart+xml"/>
  <Override PartName="/ppt/charts/style9.xml" ContentType="application/vnd.ms-office.chartstyle+xml"/>
  <Override PartName="/ppt/charts/colors9.xml" ContentType="application/vnd.ms-office.chartcolorstyle+xml"/>
  <Override PartName="/ppt/charts/chart8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8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8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8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8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8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9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9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9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9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9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9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9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97.xml" ContentType="application/vnd.openxmlformats-officedocument.drawingml.chart+xml"/>
  <Override PartName="/ppt/charts/style24.xml" ContentType="application/vnd.ms-office.chartstyle+xml"/>
  <Override PartName="/ppt/charts/colors24.xml" ContentType="application/vnd.ms-office.chartcolorstyle+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0" r:id="rId4"/>
  </p:sldMasterIdLst>
  <p:notesMasterIdLst>
    <p:notesMasterId r:id="rId86"/>
  </p:notesMasterIdLst>
  <p:sldIdLst>
    <p:sldId id="2147376349" r:id="rId5"/>
    <p:sldId id="2141412631" r:id="rId6"/>
    <p:sldId id="2147376446" r:id="rId7"/>
    <p:sldId id="2147481906" r:id="rId8"/>
    <p:sldId id="2147375568" r:id="rId9"/>
    <p:sldId id="2147375529" r:id="rId10"/>
    <p:sldId id="2147481909" r:id="rId11"/>
    <p:sldId id="2147481910" r:id="rId12"/>
    <p:sldId id="2147481947" r:id="rId13"/>
    <p:sldId id="2147481945" r:id="rId14"/>
    <p:sldId id="2147481913" r:id="rId15"/>
    <p:sldId id="2147481912" r:id="rId16"/>
    <p:sldId id="2147481942" r:id="rId17"/>
    <p:sldId id="285" r:id="rId18"/>
    <p:sldId id="2147481943" r:id="rId19"/>
    <p:sldId id="289" r:id="rId20"/>
    <p:sldId id="2147481916" r:id="rId21"/>
    <p:sldId id="2147375867" r:id="rId22"/>
    <p:sldId id="291" r:id="rId23"/>
    <p:sldId id="299" r:id="rId24"/>
    <p:sldId id="303" r:id="rId25"/>
    <p:sldId id="2147481949" r:id="rId26"/>
    <p:sldId id="296" r:id="rId27"/>
    <p:sldId id="300" r:id="rId28"/>
    <p:sldId id="2147481969" r:id="rId29"/>
    <p:sldId id="2147481917" r:id="rId30"/>
    <p:sldId id="2147481922" r:id="rId31"/>
    <p:sldId id="314" r:id="rId32"/>
    <p:sldId id="2147481957" r:id="rId33"/>
    <p:sldId id="2147481955" r:id="rId34"/>
    <p:sldId id="360" r:id="rId35"/>
    <p:sldId id="2147481981" r:id="rId36"/>
    <p:sldId id="2147481982" r:id="rId37"/>
    <p:sldId id="2147481958" r:id="rId38"/>
    <p:sldId id="2147481932" r:id="rId39"/>
    <p:sldId id="331" r:id="rId40"/>
    <p:sldId id="2147481965" r:id="rId41"/>
    <p:sldId id="348" r:id="rId42"/>
    <p:sldId id="356" r:id="rId43"/>
    <p:sldId id="346" r:id="rId44"/>
    <p:sldId id="2147481961" r:id="rId45"/>
    <p:sldId id="2147481923" r:id="rId46"/>
    <p:sldId id="2147481977" r:id="rId47"/>
    <p:sldId id="2147481962" r:id="rId48"/>
    <p:sldId id="294" r:id="rId49"/>
    <p:sldId id="2147481963" r:id="rId50"/>
    <p:sldId id="2147481978" r:id="rId51"/>
    <p:sldId id="351" r:id="rId52"/>
    <p:sldId id="354" r:id="rId53"/>
    <p:sldId id="2147481980" r:id="rId54"/>
    <p:sldId id="362" r:id="rId55"/>
    <p:sldId id="363" r:id="rId56"/>
    <p:sldId id="2147481959" r:id="rId57"/>
    <p:sldId id="2147481972" r:id="rId58"/>
    <p:sldId id="2147481960" r:id="rId59"/>
    <p:sldId id="375" r:id="rId60"/>
    <p:sldId id="2147481915" r:id="rId61"/>
    <p:sldId id="370" r:id="rId62"/>
    <p:sldId id="2147481925" r:id="rId63"/>
    <p:sldId id="257" r:id="rId64"/>
    <p:sldId id="258" r:id="rId65"/>
    <p:sldId id="2147481979" r:id="rId66"/>
    <p:sldId id="380" r:id="rId67"/>
    <p:sldId id="381" r:id="rId68"/>
    <p:sldId id="259" r:id="rId69"/>
    <p:sldId id="384" r:id="rId70"/>
    <p:sldId id="2147481936" r:id="rId71"/>
    <p:sldId id="2145705803" r:id="rId72"/>
    <p:sldId id="2147375577" r:id="rId73"/>
    <p:sldId id="2147481937" r:id="rId74"/>
    <p:sldId id="2147481970" r:id="rId75"/>
    <p:sldId id="2147481971" r:id="rId76"/>
    <p:sldId id="2147481973" r:id="rId77"/>
    <p:sldId id="2147481976" r:id="rId78"/>
    <p:sldId id="2147481964" r:id="rId79"/>
    <p:sldId id="2147481946" r:id="rId80"/>
    <p:sldId id="302" r:id="rId81"/>
    <p:sldId id="2147481956" r:id="rId82"/>
    <p:sldId id="2147481983" r:id="rId83"/>
    <p:sldId id="2147481984" r:id="rId84"/>
    <p:sldId id="256" r:id="rId85"/>
  </p:sldIdLst>
  <p:sldSz cx="12192000" cy="6858000"/>
  <p:notesSz cx="6858000" cy="9144000"/>
  <p:embeddedFontLst>
    <p:embeddedFont>
      <p:font typeface="Aptos Narrow" panose="020B0004020202020204" pitchFamily="34" charset="0"/>
      <p:regular r:id="rId87"/>
      <p:bold r:id="rId88"/>
      <p:italic r:id="rId89"/>
      <p:boldItalic r:id="rId90"/>
    </p:embeddedFont>
    <p:embeddedFont>
      <p:font typeface="Dreaming Outloud Pro" panose="03050502040302030504" pitchFamily="66" charset="0"/>
      <p:regular r:id="rId91"/>
      <p:italic r:id="rId92"/>
    </p:embeddedFont>
    <p:embeddedFont>
      <p:font typeface="Tenorite" panose="00000500000000000000" pitchFamily="2" charset="0"/>
      <p:regular r:id="rId93"/>
      <p:bold r:id="rId94"/>
      <p:italic r:id="rId95"/>
      <p:boldItalic r:id="rId96"/>
    </p:embeddedFont>
    <p:embeddedFont>
      <p:font typeface="Verdana" panose="020B0604030504040204" pitchFamily="34" charset="0"/>
      <p:regular r:id="rId97"/>
      <p:bold r:id="rId98"/>
      <p:italic r:id="rId99"/>
      <p:boldItalic r:id="rId10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104CDC1-B442-4E31-9515-A90257EAB985}">
          <p14:sldIdLst>
            <p14:sldId id="2147376349"/>
            <p14:sldId id="2141412631"/>
          </p14:sldIdLst>
        </p14:section>
        <p14:section name="Contexte, objectif et méthodologie" id="{1A323D35-D414-4508-8EB6-28EE3B342F73}">
          <p14:sldIdLst>
            <p14:sldId id="2147376446"/>
            <p14:sldId id="2147481906"/>
            <p14:sldId id="2147375568"/>
          </p14:sldIdLst>
        </p14:section>
        <p14:section name="Profil des patients" id="{84D3387E-6F4C-46F8-8DA9-2F71F4419483}">
          <p14:sldIdLst>
            <p14:sldId id="2147375529"/>
            <p14:sldId id="2147481909"/>
            <p14:sldId id="2147481910"/>
            <p14:sldId id="2147481947"/>
            <p14:sldId id="2147481945"/>
            <p14:sldId id="2147481913"/>
          </p14:sldIdLst>
        </p14:section>
        <p14:section name="Comppréhension du type de maladie" id="{0CD19F24-558F-48ED-8A99-5385E861E6EF}">
          <p14:sldIdLst>
            <p14:sldId id="2147481912"/>
            <p14:sldId id="2147481942"/>
            <p14:sldId id="285"/>
            <p14:sldId id="2147481943"/>
            <p14:sldId id="289"/>
          </p14:sldIdLst>
        </p14:section>
        <p14:section name="Vécu de l'annonce de la rechute" id="{FAE139AC-E7E4-40BB-A69B-884A95B1A08A}">
          <p14:sldIdLst>
            <p14:sldId id="2147481916"/>
            <p14:sldId id="2147375867"/>
            <p14:sldId id="291"/>
            <p14:sldId id="299"/>
            <p14:sldId id="303"/>
            <p14:sldId id="2147481949"/>
            <p14:sldId id="296"/>
            <p14:sldId id="300"/>
            <p14:sldId id="2147481969"/>
          </p14:sldIdLst>
        </p14:section>
        <p14:section name="Traitements avant et après la rechute" id="{98FA8448-38A2-413B-BBC3-463BCDDA216D}">
          <p14:sldIdLst>
            <p14:sldId id="2147481917"/>
            <p14:sldId id="2147481922"/>
            <p14:sldId id="314"/>
            <p14:sldId id="2147481957"/>
            <p14:sldId id="2147481955"/>
            <p14:sldId id="360"/>
            <p14:sldId id="2147481981"/>
            <p14:sldId id="2147481982"/>
            <p14:sldId id="2147481958"/>
            <p14:sldId id="2147481932"/>
            <p14:sldId id="331"/>
            <p14:sldId id="2147481965"/>
            <p14:sldId id="348"/>
            <p14:sldId id="356"/>
            <p14:sldId id="346"/>
            <p14:sldId id="2147481961"/>
          </p14:sldIdLst>
        </p14:section>
        <p14:section name="Suivi et accompagnement des patients" id="{3A1017A4-E775-42ED-B229-9B96E7EAF163}">
          <p14:sldIdLst>
            <p14:sldId id="2147481923"/>
            <p14:sldId id="2147481977"/>
            <p14:sldId id="2147481962"/>
            <p14:sldId id="294"/>
            <p14:sldId id="2147481963"/>
            <p14:sldId id="2147481978"/>
            <p14:sldId id="351"/>
            <p14:sldId id="354"/>
            <p14:sldId id="2147481980"/>
            <p14:sldId id="362"/>
            <p14:sldId id="363"/>
            <p14:sldId id="2147481959"/>
            <p14:sldId id="2147481972"/>
            <p14:sldId id="2147481960"/>
            <p14:sldId id="375"/>
            <p14:sldId id="2147481915"/>
            <p14:sldId id="370"/>
          </p14:sldIdLst>
        </p14:section>
        <p14:section name="Besoins et attentes" id="{7CB6836A-9BFD-4DBD-8AC8-51BE9035C117}">
          <p14:sldIdLst>
            <p14:sldId id="2147481925"/>
            <p14:sldId id="257"/>
            <p14:sldId id="258"/>
            <p14:sldId id="2147481979"/>
            <p14:sldId id="380"/>
            <p14:sldId id="381"/>
            <p14:sldId id="259"/>
            <p14:sldId id="384"/>
          </p14:sldIdLst>
        </p14:section>
        <p14:section name="Conclusions" id="{CAD69C66-EF06-478F-87F7-9D194B7EF8A9}">
          <p14:sldIdLst>
            <p14:sldId id="2147481936"/>
            <p14:sldId id="2145705803"/>
            <p14:sldId id="2147375577"/>
            <p14:sldId id="2147481937"/>
            <p14:sldId id="2147481970"/>
            <p14:sldId id="2147481971"/>
            <p14:sldId id="2147481973"/>
            <p14:sldId id="2147481976"/>
          </p14:sldIdLst>
        </p14:section>
        <p14:section name="Annexes" id="{75E2A89F-6EF6-441D-A8A1-4200EC102150}">
          <p14:sldIdLst>
            <p14:sldId id="2147481964"/>
            <p14:sldId id="2147481946"/>
            <p14:sldId id="302"/>
            <p14:sldId id="2147481956"/>
            <p14:sldId id="2147481983"/>
            <p14:sldId id="2147481984"/>
            <p14:sldId id="2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EF"/>
    <a:srgbClr val="FFDDDD"/>
    <a:srgbClr val="FF9191"/>
    <a:srgbClr val="4B6414"/>
    <a:srgbClr val="D9D9D9"/>
    <a:srgbClr val="C3E478"/>
    <a:srgbClr val="B00000"/>
    <a:srgbClr val="97C928"/>
    <a:srgbClr val="C61C47"/>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C834F-124C-4F28-B4EB-090C7B2D4F6C}" v="1" dt="2025-03-28T15:41:41.1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57" autoAdjust="0"/>
  </p:normalViewPr>
  <p:slideViewPr>
    <p:cSldViewPr snapToGrid="0">
      <p:cViewPr varScale="1">
        <p:scale>
          <a:sx n="58" d="100"/>
          <a:sy n="58" d="100"/>
        </p:scale>
        <p:origin x="920" y="2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font" Target="fonts/font3.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font" Target="fonts/font4.fntdata"/><Relationship Id="rId95" Type="http://schemas.openxmlformats.org/officeDocument/2006/relationships/font" Target="fonts/font9.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openxmlformats.org/officeDocument/2006/relationships/font" Target="fonts/font13.fntdata"/><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1.fntdata"/><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14.fntdata"/><Relationship Id="rId105"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e Bouvard" userId="81d5a4f6-c5aa-49c0-ae2b-811c25a9fde1" providerId="ADAL" clId="{767C834F-124C-4F28-B4EB-090C7B2D4F6C}"/>
    <pc:docChg chg="addSld modSld">
      <pc:chgData name="Isabelle Bouvard" userId="81d5a4f6-c5aa-49c0-ae2b-811c25a9fde1" providerId="ADAL" clId="{767C834F-124C-4F28-B4EB-090C7B2D4F6C}" dt="2025-03-28T15:41:46.997" v="1" actId="729"/>
      <pc:docMkLst>
        <pc:docMk/>
      </pc:docMkLst>
      <pc:sldChg chg="add mod modShow">
        <pc:chgData name="Isabelle Bouvard" userId="81d5a4f6-c5aa-49c0-ae2b-811c25a9fde1" providerId="ADAL" clId="{767C834F-124C-4F28-B4EB-090C7B2D4F6C}" dt="2025-03-28T15:41:46.997" v="1" actId="729"/>
        <pc:sldMkLst>
          <pc:docMk/>
          <pc:sldMk cId="619928866" sldId="2147481983"/>
        </pc:sldMkLst>
      </pc:sldChg>
      <pc:sldChg chg="add mod modShow">
        <pc:chgData name="Isabelle Bouvard" userId="81d5a4f6-c5aa-49c0-ae2b-811c25a9fde1" providerId="ADAL" clId="{767C834F-124C-4F28-B4EB-090C7B2D4F6C}" dt="2025-03-28T15:41:46.997" v="1" actId="729"/>
        <pc:sldMkLst>
          <pc:docMk/>
          <pc:sldMk cId="4048158393" sldId="214748198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1.xml"/><Relationship Id="rId1" Type="http://schemas.microsoft.com/office/2011/relationships/chartStyle" Target="style1.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xml"/><Relationship Id="rId1" Type="http://schemas.microsoft.com/office/2011/relationships/chartStyle" Target="style2.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3.xml"/><Relationship Id="rId1" Type="http://schemas.microsoft.com/office/2011/relationships/chartStyle" Target="style3.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4.xml"/><Relationship Id="rId1" Type="http://schemas.microsoft.com/office/2011/relationships/chartStyle" Target="style4.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5.xml"/><Relationship Id="rId1" Type="http://schemas.microsoft.com/office/2011/relationships/chartStyle" Target="style5.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7.xml"/><Relationship Id="rId1" Type="http://schemas.microsoft.com/office/2011/relationships/chartStyle" Target="style7.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xml"/><Relationship Id="rId1" Type="http://schemas.microsoft.com/office/2011/relationships/chartStyle" Target="style8.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9.xml"/><Relationship Id="rId1" Type="http://schemas.microsoft.com/office/2011/relationships/chartStyle" Target="style9.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10.xml"/><Relationship Id="rId1" Type="http://schemas.microsoft.com/office/2011/relationships/chartStyle" Target="style10.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11.xml"/><Relationship Id="rId1" Type="http://schemas.microsoft.com/office/2011/relationships/chartStyle" Target="style11.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12.xml"/><Relationship Id="rId1" Type="http://schemas.microsoft.com/office/2011/relationships/chartStyle" Target="style12.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13.xml"/><Relationship Id="rId1" Type="http://schemas.microsoft.com/office/2011/relationships/chartStyle" Target="style13.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14.xml"/><Relationship Id="rId1" Type="http://schemas.microsoft.com/office/2011/relationships/chartStyle" Target="style14.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15.xml"/><Relationship Id="rId1" Type="http://schemas.microsoft.com/office/2011/relationships/chartStyle" Target="style15.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16.xml"/><Relationship Id="rId1" Type="http://schemas.microsoft.com/office/2011/relationships/chartStyle" Target="style1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17.xml"/><Relationship Id="rId1" Type="http://schemas.microsoft.com/office/2011/relationships/chartStyle" Target="style17.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18.xml"/><Relationship Id="rId1" Type="http://schemas.microsoft.com/office/2011/relationships/chartStyle" Target="style1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19.xml"/><Relationship Id="rId1" Type="http://schemas.microsoft.com/office/2011/relationships/chartStyle" Target="style1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20.xml"/><Relationship Id="rId1" Type="http://schemas.microsoft.com/office/2011/relationships/chartStyle" Target="style20.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21.xml"/><Relationship Id="rId1" Type="http://schemas.microsoft.com/office/2011/relationships/chartStyle" Target="style2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22.xml"/><Relationship Id="rId1" Type="http://schemas.microsoft.com/office/2011/relationships/chartStyle" Target="style2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23.xml"/><Relationship Id="rId1" Type="http://schemas.microsoft.com/office/2011/relationships/chartStyle" Target="style23.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24.xml"/><Relationship Id="rId1" Type="http://schemas.microsoft.com/office/2011/relationships/chartStyle" Target="style2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20553676088516"/>
          <c:y val="0.26648463605149675"/>
          <c:w val="0.30503892668429994"/>
          <c:h val="0.54687222030554539"/>
        </c:manualLayout>
      </c:layout>
      <c:doughnutChart>
        <c:varyColors val="1"/>
        <c:ser>
          <c:idx val="0"/>
          <c:order val="0"/>
          <c:tx>
            <c:strRef>
              <c:f>Feuil1!$B$1</c:f>
              <c:strCache>
                <c:ptCount val="1"/>
                <c:pt idx="0">
                  <c:v>Age</c:v>
                </c:pt>
              </c:strCache>
            </c:strRef>
          </c:tx>
          <c:spPr>
            <a:ln w="19050" cmpd="sng">
              <a:solidFill>
                <a:srgbClr val="FFFFFF"/>
              </a:solidFill>
            </a:ln>
          </c:spPr>
          <c:dPt>
            <c:idx val="0"/>
            <c:bubble3D val="0"/>
            <c:spPr>
              <a:solidFill>
                <a:schemeClr val="tx2">
                  <a:lumMod val="10000"/>
                  <a:lumOff val="90000"/>
                </a:schemeClr>
              </a:solidFill>
              <a:ln w="19050" cmpd="sng">
                <a:solidFill>
                  <a:srgbClr val="FFFFFF"/>
                </a:solidFill>
              </a:ln>
            </c:spPr>
            <c:extLst>
              <c:ext xmlns:c16="http://schemas.microsoft.com/office/drawing/2014/chart" uri="{C3380CC4-5D6E-409C-BE32-E72D297353CC}">
                <c16:uniqueId val="{00000001-C6F2-4E12-B91B-6D14257AE5B2}"/>
              </c:ext>
            </c:extLst>
          </c:dPt>
          <c:dPt>
            <c:idx val="1"/>
            <c:bubble3D val="0"/>
            <c:spPr>
              <a:solidFill>
                <a:schemeClr val="tx1">
                  <a:lumMod val="25000"/>
                  <a:lumOff val="75000"/>
                </a:schemeClr>
              </a:solidFill>
              <a:ln w="19050" cmpd="sng">
                <a:solidFill>
                  <a:srgbClr val="FFFFFF"/>
                </a:solidFill>
              </a:ln>
            </c:spPr>
            <c:extLst>
              <c:ext xmlns:c16="http://schemas.microsoft.com/office/drawing/2014/chart" uri="{C3380CC4-5D6E-409C-BE32-E72D297353CC}">
                <c16:uniqueId val="{00000003-C6F2-4E12-B91B-6D14257AE5B2}"/>
              </c:ext>
            </c:extLst>
          </c:dPt>
          <c:dPt>
            <c:idx val="2"/>
            <c:bubble3D val="0"/>
            <c:spPr>
              <a:solidFill>
                <a:schemeClr val="tx2">
                  <a:lumMod val="50000"/>
                  <a:lumOff val="50000"/>
                </a:schemeClr>
              </a:solidFill>
              <a:ln w="19050" cmpd="sng">
                <a:solidFill>
                  <a:srgbClr val="FFFFFF"/>
                </a:solidFill>
              </a:ln>
            </c:spPr>
            <c:extLst>
              <c:ext xmlns:c16="http://schemas.microsoft.com/office/drawing/2014/chart" uri="{C3380CC4-5D6E-409C-BE32-E72D297353CC}">
                <c16:uniqueId val="{00000007-49E8-4770-B46B-8043079C5724}"/>
              </c:ext>
            </c:extLst>
          </c:dPt>
          <c:dPt>
            <c:idx val="3"/>
            <c:bubble3D val="0"/>
            <c:spPr>
              <a:solidFill>
                <a:schemeClr val="tx2">
                  <a:lumMod val="75000"/>
                  <a:lumOff val="25000"/>
                </a:schemeClr>
              </a:solidFill>
              <a:ln w="19050" cmpd="sng">
                <a:solidFill>
                  <a:srgbClr val="FFFFFF"/>
                </a:solidFill>
              </a:ln>
            </c:spPr>
            <c:extLst>
              <c:ext xmlns:c16="http://schemas.microsoft.com/office/drawing/2014/chart" uri="{C3380CC4-5D6E-409C-BE32-E72D297353CC}">
                <c16:uniqueId val="{00000007-5AED-4BD4-903E-76C9FC6A6E2D}"/>
              </c:ext>
            </c:extLst>
          </c:dPt>
          <c:dPt>
            <c:idx val="4"/>
            <c:bubble3D val="0"/>
            <c:spPr>
              <a:solidFill>
                <a:schemeClr val="tx1"/>
              </a:solidFill>
              <a:ln w="19050" cmpd="sng">
                <a:solidFill>
                  <a:srgbClr val="FFFFFF"/>
                </a:solidFill>
              </a:ln>
            </c:spPr>
            <c:extLst>
              <c:ext xmlns:c16="http://schemas.microsoft.com/office/drawing/2014/chart" uri="{C3380CC4-5D6E-409C-BE32-E72D297353CC}">
                <c16:uniqueId val="{00000006-49E8-4770-B46B-8043079C5724}"/>
              </c:ext>
            </c:extLst>
          </c:dPt>
          <c:dLbls>
            <c:dLbl>
              <c:idx val="0"/>
              <c:layout>
                <c:manualLayout>
                  <c:x val="8.8906346744073023E-2"/>
                  <c:y val="-0.11673309988399527"/>
                </c:manualLayout>
              </c:layout>
              <c:tx>
                <c:rich>
                  <a:bodyPr wrap="square" lIns="38100" tIns="19050" rIns="38100" bIns="19050" anchor="ctr">
                    <a:noAutofit/>
                  </a:bodyPr>
                  <a:lstStyle/>
                  <a:p>
                    <a:pPr>
                      <a:defRPr sz="1000">
                        <a:solidFill>
                          <a:schemeClr val="tx1"/>
                        </a:solidFill>
                        <a:latin typeface="+mj-lt"/>
                        <a:ea typeface="Verdana"/>
                        <a:cs typeface="Verdana"/>
                      </a:defRPr>
                    </a:pPr>
                    <a:fld id="{B7CCD063-801F-4DE9-989C-9A423FABCC8D}" type="CATEGORYNAME">
                      <a:rPr lang="fr-FR" sz="1000">
                        <a:latin typeface="+mj-lt"/>
                      </a:rPr>
                      <a:pPr>
                        <a:defRPr sz="1000">
                          <a:solidFill>
                            <a:schemeClr val="tx1"/>
                          </a:solidFill>
                          <a:latin typeface="+mj-lt"/>
                          <a:ea typeface="Verdana"/>
                          <a:cs typeface="Verdana"/>
                        </a:defRPr>
                      </a:pPr>
                      <a:t>[NOM DE CATÉGORIE]</a:t>
                    </a:fld>
                    <a:r>
                      <a:rPr lang="fr-FR" sz="1000" baseline="0" dirty="0">
                        <a:latin typeface="+mj-lt"/>
                      </a:rPr>
                      <a:t>
</a:t>
                    </a:r>
                    <a:fld id="{D491885E-176C-4838-8BF1-3C4FE0F0C643}" type="VALUE">
                      <a:rPr lang="fr-FR" sz="1000" baseline="0">
                        <a:latin typeface="+mj-lt"/>
                      </a:rPr>
                      <a:pPr>
                        <a:defRPr sz="1000">
                          <a:solidFill>
                            <a:schemeClr val="tx1"/>
                          </a:solidFill>
                          <a:latin typeface="+mj-lt"/>
                          <a:ea typeface="Verdana"/>
                          <a:cs typeface="Verdana"/>
                        </a:defRPr>
                      </a:pPr>
                      <a:t>[VALEUR]</a:t>
                    </a:fld>
                    <a:endParaRPr lang="fr-FR" sz="1000" baseline="0" dirty="0">
                      <a:latin typeface="+mj-lt"/>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31568388558595145"/>
                      <c:h val="0.21584268826328809"/>
                    </c:manualLayout>
                  </c15:layout>
                  <c15:dlblFieldTable/>
                  <c15:showDataLabelsRange val="0"/>
                </c:ext>
                <c:ext xmlns:c16="http://schemas.microsoft.com/office/drawing/2014/chart" uri="{C3380CC4-5D6E-409C-BE32-E72D297353CC}">
                  <c16:uniqueId val="{00000001-C6F2-4E12-B91B-6D14257AE5B2}"/>
                </c:ext>
              </c:extLst>
            </c:dLbl>
            <c:dLbl>
              <c:idx val="1"/>
              <c:layout>
                <c:manualLayout>
                  <c:x val="0.12846962983112062"/>
                  <c:y val="5.9554873761730485E-2"/>
                </c:manualLayout>
              </c:layout>
              <c:tx>
                <c:rich>
                  <a:bodyPr wrap="square" lIns="38100" tIns="19050" rIns="38100" bIns="19050" anchor="ctr">
                    <a:noAutofit/>
                  </a:bodyPr>
                  <a:lstStyle/>
                  <a:p>
                    <a:pPr>
                      <a:defRPr sz="1000">
                        <a:solidFill>
                          <a:schemeClr val="tx1"/>
                        </a:solidFill>
                        <a:latin typeface="+mj-lt"/>
                        <a:ea typeface="Verdana"/>
                        <a:cs typeface="Verdana"/>
                      </a:defRPr>
                    </a:pPr>
                    <a:fld id="{B27554B1-51BC-4FBC-8546-6EF3B1FE42F7}" type="CATEGORYNAME">
                      <a:rPr lang="fr-FR" sz="1000">
                        <a:latin typeface="+mj-lt"/>
                      </a:rPr>
                      <a:pPr>
                        <a:defRPr sz="1000">
                          <a:solidFill>
                            <a:schemeClr val="tx1"/>
                          </a:solidFill>
                          <a:latin typeface="+mj-lt"/>
                          <a:ea typeface="Verdana"/>
                          <a:cs typeface="Verdana"/>
                        </a:defRPr>
                      </a:pPr>
                      <a:t>[NOM DE CATÉGORIE]</a:t>
                    </a:fld>
                    <a:r>
                      <a:rPr lang="fr-FR" sz="1000" baseline="0" dirty="0">
                        <a:latin typeface="+mj-lt"/>
                      </a:rPr>
                      <a:t>
</a:t>
                    </a:r>
                    <a:fld id="{B1F307FC-C815-4D20-8CC2-D44BDFE60757}" type="VALUE">
                      <a:rPr lang="fr-FR" sz="1000" baseline="0">
                        <a:latin typeface="+mj-lt"/>
                      </a:rPr>
                      <a:pPr>
                        <a:defRPr sz="1000">
                          <a:solidFill>
                            <a:schemeClr val="tx1"/>
                          </a:solidFill>
                          <a:latin typeface="+mj-lt"/>
                          <a:ea typeface="Verdana"/>
                          <a:cs typeface="Verdana"/>
                        </a:defRPr>
                      </a:pPr>
                      <a:t>[VALEUR]</a:t>
                    </a:fld>
                    <a:endParaRPr lang="fr-FR" sz="1000" baseline="0" dirty="0">
                      <a:latin typeface="+mj-lt"/>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34446176491941222"/>
                      <c:h val="0.28427524893273937"/>
                    </c:manualLayout>
                  </c15:layout>
                  <c15:dlblFieldTable/>
                  <c15:showDataLabelsRange val="0"/>
                </c:ext>
                <c:ext xmlns:c16="http://schemas.microsoft.com/office/drawing/2014/chart" uri="{C3380CC4-5D6E-409C-BE32-E72D297353CC}">
                  <c16:uniqueId val="{00000003-C6F2-4E12-B91B-6D14257AE5B2}"/>
                </c:ext>
              </c:extLst>
            </c:dLbl>
            <c:dLbl>
              <c:idx val="2"/>
              <c:layout>
                <c:manualLayout>
                  <c:x val="0.14494669594767462"/>
                  <c:y val="5.0528557568413519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691801856725327"/>
                      <c:h val="0.28151466598765151"/>
                    </c:manualLayout>
                  </c15:layout>
                </c:ext>
                <c:ext xmlns:c16="http://schemas.microsoft.com/office/drawing/2014/chart" uri="{C3380CC4-5D6E-409C-BE32-E72D297353CC}">
                  <c16:uniqueId val="{00000007-49E8-4770-B46B-8043079C5724}"/>
                </c:ext>
              </c:extLst>
            </c:dLbl>
            <c:dLbl>
              <c:idx val="3"/>
              <c:layout>
                <c:manualLayout>
                  <c:x val="-0.15591740447768623"/>
                  <c:y val="-4.8383805716799545E-2"/>
                </c:manualLayout>
              </c:layout>
              <c:tx>
                <c:rich>
                  <a:bodyPr wrap="square" lIns="38100" tIns="19050" rIns="38100" bIns="19050" anchor="ctr" anchorCtr="0">
                    <a:noAutofit/>
                  </a:bodyPr>
                  <a:lstStyle/>
                  <a:p>
                    <a:pPr algn="ctr" rtl="0">
                      <a:defRPr lang="en-US" sz="1000" b="0" i="0" u="none" strike="noStrike" kern="1200" baseline="0">
                        <a:solidFill>
                          <a:schemeClr val="tx1"/>
                        </a:solidFill>
                        <a:latin typeface="+mj-lt"/>
                        <a:ea typeface="Verdana"/>
                        <a:cs typeface="Verdana"/>
                      </a:defRPr>
                    </a:pPr>
                    <a:fld id="{BB09C17E-94EC-4F10-8D1E-E431E6841AD0}" type="CATEGORYNAME">
                      <a:rPr lang="fr-FR" sz="1000">
                        <a:latin typeface="+mj-lt"/>
                      </a:rPr>
                      <a:pPr algn="ctr" rtl="0">
                        <a:defRPr lang="en-US" sz="1000" b="0" i="0" u="none" strike="noStrike" kern="1200" baseline="0">
                          <a:solidFill>
                            <a:schemeClr val="tx1"/>
                          </a:solidFill>
                          <a:latin typeface="+mj-lt"/>
                          <a:ea typeface="Verdana"/>
                          <a:cs typeface="Verdana"/>
                        </a:defRPr>
                      </a:pPr>
                      <a:t>[NOM DE CATÉGORIE]</a:t>
                    </a:fld>
                    <a:r>
                      <a:rPr lang="fr-FR" sz="1000" baseline="0" dirty="0">
                        <a:latin typeface="+mj-lt"/>
                      </a:rPr>
                      <a:t>
</a:t>
                    </a:r>
                    <a:fld id="{CA64F0EB-FFAB-4E10-B659-B100B2A4FA6D}" type="VALUE">
                      <a:rPr lang="fr-FR" sz="1000" baseline="0">
                        <a:latin typeface="+mj-lt"/>
                      </a:rPr>
                      <a:pPr algn="ctr" rtl="0">
                        <a:defRPr lang="en-US" sz="1000" b="0" i="0" u="none" strike="noStrike" kern="1200" baseline="0">
                          <a:solidFill>
                            <a:schemeClr val="tx1"/>
                          </a:solidFill>
                          <a:latin typeface="+mj-lt"/>
                          <a:ea typeface="Verdana"/>
                          <a:cs typeface="Verdana"/>
                        </a:defRPr>
                      </a:pPr>
                      <a:t>[VALEUR]</a:t>
                    </a:fld>
                    <a:endParaRPr lang="fr-FR" sz="1000" baseline="0" dirty="0">
                      <a:latin typeface="+mj-lt"/>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33459440399456813"/>
                      <c:h val="0.30148901310717036"/>
                    </c:manualLayout>
                  </c15:layout>
                  <c15:dlblFieldTable/>
                  <c15:showDataLabelsRange val="0"/>
                </c:ext>
                <c:ext xmlns:c16="http://schemas.microsoft.com/office/drawing/2014/chart" uri="{C3380CC4-5D6E-409C-BE32-E72D297353CC}">
                  <c16:uniqueId val="{00000007-5AED-4BD4-903E-76C9FC6A6E2D}"/>
                </c:ext>
              </c:extLst>
            </c:dLbl>
            <c:dLbl>
              <c:idx val="4"/>
              <c:layout>
                <c:manualLayout>
                  <c:x val="-0.1407182914043629"/>
                  <c:y val="-0.1406661092831635"/>
                </c:manualLayout>
              </c:layout>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j-lt"/>
                      <a:ea typeface="Verdana"/>
                      <a:cs typeface="Verdana"/>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30817278077319482"/>
                      <c:h val="0.28151466598765151"/>
                    </c:manualLayout>
                  </c15:layout>
                </c:ext>
                <c:ext xmlns:c16="http://schemas.microsoft.com/office/drawing/2014/chart" uri="{C3380CC4-5D6E-409C-BE32-E72D297353CC}">
                  <c16:uniqueId val="{00000006-49E8-4770-B46B-8043079C5724}"/>
                </c:ext>
              </c:extLst>
            </c:dLbl>
            <c:spPr>
              <a:noFill/>
              <a:ln>
                <a:noFill/>
              </a:ln>
              <a:effectLst/>
            </c:spPr>
            <c:txPr>
              <a:bodyPr wrap="square" lIns="38100" tIns="19050" rIns="38100" bIns="19050" anchor="ctr">
                <a:spAutoFit/>
              </a:bodyPr>
              <a:lstStyle/>
              <a:p>
                <a:pPr>
                  <a:defRPr sz="1000">
                    <a:solidFill>
                      <a:schemeClr val="tx1"/>
                    </a:solidFill>
                    <a:latin typeface="+mj-lt"/>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Feuil1!$A$2:$A$6</c:f>
              <c:strCache>
                <c:ptCount val="5"/>
                <c:pt idx="0">
                  <c:v>Moins de 50 ans </c:v>
                </c:pt>
                <c:pt idx="1">
                  <c:v>50 à 64 ans</c:v>
                </c:pt>
                <c:pt idx="2">
                  <c:v>65 à 70 ans</c:v>
                </c:pt>
                <c:pt idx="3">
                  <c:v>71 à 80 ans </c:v>
                </c:pt>
                <c:pt idx="4">
                  <c:v>Plus de 80 ans</c:v>
                </c:pt>
              </c:strCache>
            </c:strRef>
          </c:cat>
          <c:val>
            <c:numRef>
              <c:f>Feuil1!$B$2:$B$6</c:f>
              <c:numCache>
                <c:formatCode>0%</c:formatCode>
                <c:ptCount val="5"/>
                <c:pt idx="0">
                  <c:v>0.03</c:v>
                </c:pt>
                <c:pt idx="1">
                  <c:v>0.23</c:v>
                </c:pt>
                <c:pt idx="2">
                  <c:v>0.21</c:v>
                </c:pt>
                <c:pt idx="3">
                  <c:v>0.44</c:v>
                </c:pt>
                <c:pt idx="4">
                  <c:v>0.09</c:v>
                </c:pt>
              </c:numCache>
            </c:numRef>
          </c:val>
          <c:extLst>
            <c:ext xmlns:c16="http://schemas.microsoft.com/office/drawing/2014/chart" uri="{C3380CC4-5D6E-409C-BE32-E72D297353CC}">
              <c16:uniqueId val="{00000006-C6F2-4E12-B91B-6D14257AE5B2}"/>
            </c:ext>
          </c:extLst>
        </c:ser>
        <c:dLbls>
          <c:showLegendKey val="0"/>
          <c:showVal val="0"/>
          <c:showCatName val="0"/>
          <c:showSerName val="0"/>
          <c:showPercent val="0"/>
          <c:showBubbleSize val="0"/>
          <c:showLeaderLines val="0"/>
        </c:dLbls>
        <c:firstSliceAng val="0"/>
        <c:holeSize val="65"/>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1526718569212"/>
          <c:y val="0.12858228213099113"/>
          <c:w val="0.80677932194071733"/>
          <c:h val="0.58631333740476799"/>
        </c:manualLayout>
      </c:layout>
      <c:barChart>
        <c:barDir val="bar"/>
        <c:grouping val="percentStacked"/>
        <c:varyColors val="0"/>
        <c:ser>
          <c:idx val="8"/>
          <c:order val="0"/>
          <c:tx>
            <c:strRef>
              <c:f>Feuil1!$B$1</c:f>
              <c:strCache>
                <c:ptCount val="1"/>
                <c:pt idx="0">
                  <c:v>Vous ne consultez pas ce professionnel actuellement pour le suivi de votre LLC</c:v>
                </c:pt>
              </c:strCache>
            </c:strRef>
          </c:tx>
          <c:spPr>
            <a:solidFill>
              <a:schemeClr val="accent2"/>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93-DEE3-4FD8-8530-CED6E3FFC54C}"/>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94-DEE3-4FD8-8530-CED6E3FFC54C}"/>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95-DEE3-4FD8-8530-CED6E3FFC54C}"/>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96-DEE3-4FD8-8530-CED6E3FFC54C}"/>
                </c:ext>
              </c:extLst>
            </c:dLbl>
            <c:dLbl>
              <c:idx val="4"/>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97-DEE3-4FD8-8530-CED6E3FFC54C}"/>
                </c:ext>
              </c:extLst>
            </c:dLbl>
            <c:spPr>
              <a:noFill/>
              <a:ln>
                <a:noFill/>
              </a:ln>
              <a:effectLst/>
            </c:spPr>
            <c:txPr>
              <a:bodyPr wrap="square" lIns="38100" tIns="19050" rIns="38100" bIns="19050" anchor="ctr">
                <a:spAutoFit/>
              </a:bodyPr>
              <a:lstStyle/>
              <a:p>
                <a:pPr>
                  <a:defRPr>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Feuil1!$B$2:$B$6</c:f>
              <c:numCache>
                <c:formatCode>0%</c:formatCode>
                <c:ptCount val="5"/>
                <c:pt idx="0">
                  <c:v>0.05</c:v>
                </c:pt>
                <c:pt idx="1">
                  <c:v>0.38</c:v>
                </c:pt>
                <c:pt idx="2">
                  <c:v>0.47</c:v>
                </c:pt>
                <c:pt idx="3">
                  <c:v>0.57999999999999996</c:v>
                </c:pt>
                <c:pt idx="4">
                  <c:v>0.81</c:v>
                </c:pt>
              </c:numCache>
            </c:numRef>
          </c:val>
          <c:extLst>
            <c:ext xmlns:c16="http://schemas.microsoft.com/office/drawing/2014/chart" uri="{C3380CC4-5D6E-409C-BE32-E72D297353CC}">
              <c16:uniqueId val="{00000008-DEE3-4FD8-8530-CED6E3FFC54C}"/>
            </c:ext>
          </c:extLst>
        </c:ser>
        <c:ser>
          <c:idx val="7"/>
          <c:order val="1"/>
          <c:tx>
            <c:strRef>
              <c:f>Feuil1!$C$1</c:f>
              <c:strCache>
                <c:ptCount val="1"/>
                <c:pt idx="0">
                  <c:v>1 fois par an ou moins</c:v>
                </c:pt>
              </c:strCache>
            </c:strRef>
          </c:tx>
          <c:spPr>
            <a:solidFill>
              <a:schemeClr val="accent2">
                <a:lumMod val="60000"/>
                <a:lumOff val="40000"/>
              </a:schemeClr>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82-DEE3-4FD8-8530-CED6E3FFC54C}"/>
                </c:ext>
              </c:extLst>
            </c:dLbl>
            <c:dLbl>
              <c:idx val="1"/>
              <c:delete val="1"/>
              <c:extLst>
                <c:ext xmlns:c15="http://schemas.microsoft.com/office/drawing/2012/chart" uri="{CE6537A1-D6FC-4f65-9D91-7224C49458BB}"/>
                <c:ext xmlns:c16="http://schemas.microsoft.com/office/drawing/2014/chart" uri="{C3380CC4-5D6E-409C-BE32-E72D297353CC}">
                  <c16:uniqueId val="{00000083-DEE3-4FD8-8530-CED6E3FFC54C}"/>
                </c:ext>
              </c:extLst>
            </c:dLbl>
            <c:dLbl>
              <c:idx val="2"/>
              <c:layout>
                <c:manualLayout>
                  <c:x val="8.3484059310493988E-3"/>
                  <c:y val="-3.7728370587795912E-3"/>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4-DEE3-4FD8-8530-CED6E3FFC54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85-DEE3-4FD8-8530-CED6E3FFC54C}"/>
                </c:ext>
              </c:extLst>
            </c:dLbl>
            <c:dLbl>
              <c:idx val="4"/>
              <c:layout>
                <c:manualLayout>
                  <c:x val="0"/>
                  <c:y val="5.9424114973351586E-7"/>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6-DEE3-4FD8-8530-CED6E3FFC5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Feuil1!$C$2:$C$6</c:f>
              <c:numCache>
                <c:formatCode>0%</c:formatCode>
                <c:ptCount val="5"/>
                <c:pt idx="0">
                  <c:v>0.08</c:v>
                </c:pt>
                <c:pt idx="1">
                  <c:v>0.02</c:v>
                </c:pt>
                <c:pt idx="2">
                  <c:v>0.03</c:v>
                </c:pt>
                <c:pt idx="3">
                  <c:v>0.03</c:v>
                </c:pt>
                <c:pt idx="4">
                  <c:v>0.05</c:v>
                </c:pt>
              </c:numCache>
            </c:numRef>
          </c:val>
          <c:extLst>
            <c:ext xmlns:c16="http://schemas.microsoft.com/office/drawing/2014/chart" uri="{C3380CC4-5D6E-409C-BE32-E72D297353CC}">
              <c16:uniqueId val="{00000007-DEE3-4FD8-8530-CED6E3FFC54C}"/>
            </c:ext>
          </c:extLst>
        </c:ser>
        <c:ser>
          <c:idx val="6"/>
          <c:order val="2"/>
          <c:tx>
            <c:strRef>
              <c:f>Feuil1!$D$1</c:f>
              <c:strCache>
                <c:ptCount val="1"/>
                <c:pt idx="0">
                  <c:v>2 ou 3 fois par an</c:v>
                </c:pt>
              </c:strCache>
            </c:strRef>
          </c:tx>
          <c:spPr>
            <a:solidFill>
              <a:schemeClr val="accent2">
                <a:lumMod val="20000"/>
                <a:lumOff val="80000"/>
              </a:schemeClr>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71-DEE3-4FD8-8530-CED6E3FFC54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72-DEE3-4FD8-8530-CED6E3FFC54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73-DEE3-4FD8-8530-CED6E3FFC54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74-DEE3-4FD8-8530-CED6E3FFC54C}"/>
                </c:ext>
              </c:extLst>
            </c:dLbl>
            <c:dLbl>
              <c:idx val="4"/>
              <c:layout>
                <c:manualLayout>
                  <c:x val="-1.391400988508284E-3"/>
                  <c:y val="2.9712057493593675E-7"/>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5-DEE3-4FD8-8530-CED6E3FFC5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Feuil1!$D$2:$D$6</c:f>
              <c:numCache>
                <c:formatCode>0%</c:formatCode>
                <c:ptCount val="5"/>
                <c:pt idx="0">
                  <c:v>0.31</c:v>
                </c:pt>
                <c:pt idx="1">
                  <c:v>0.13</c:v>
                </c:pt>
                <c:pt idx="2">
                  <c:v>0.21</c:v>
                </c:pt>
                <c:pt idx="3">
                  <c:v>7.0000000000000007E-2</c:v>
                </c:pt>
                <c:pt idx="4">
                  <c:v>0.03</c:v>
                </c:pt>
              </c:numCache>
            </c:numRef>
          </c:val>
          <c:extLst>
            <c:ext xmlns:c16="http://schemas.microsoft.com/office/drawing/2014/chart" uri="{C3380CC4-5D6E-409C-BE32-E72D297353CC}">
              <c16:uniqueId val="{00000006-DEE3-4FD8-8530-CED6E3FFC54C}"/>
            </c:ext>
          </c:extLst>
        </c:ser>
        <c:ser>
          <c:idx val="5"/>
          <c:order val="3"/>
          <c:tx>
            <c:strRef>
              <c:f>Feuil1!$E$1</c:f>
              <c:strCache>
                <c:ptCount val="1"/>
                <c:pt idx="0">
                  <c:v>4 à 6 fois par an</c:v>
                </c:pt>
              </c:strCache>
            </c:strRef>
          </c:tx>
          <c:spPr>
            <a:solidFill>
              <a:schemeClr val="accent4">
                <a:lumMod val="20000"/>
                <a:lumOff val="80000"/>
              </a:schemeClr>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60-DEE3-4FD8-8530-CED6E3FFC54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61-DEE3-4FD8-8530-CED6E3FFC54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62-DEE3-4FD8-8530-CED6E3FFC54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63-DEE3-4FD8-8530-CED6E3FFC54C}"/>
                </c:ext>
              </c:extLst>
            </c:dLbl>
            <c:dLbl>
              <c:idx val="4"/>
              <c:layout>
                <c:manualLayout>
                  <c:x val="1.3914009885082331E-3"/>
                  <c:y val="2.9712057493593675E-7"/>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DEE3-4FD8-8530-CED6E3FFC5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Feuil1!$E$2:$E$6</c:f>
              <c:numCache>
                <c:formatCode>0%</c:formatCode>
                <c:ptCount val="5"/>
                <c:pt idx="0">
                  <c:v>0.38</c:v>
                </c:pt>
                <c:pt idx="1">
                  <c:v>0.37</c:v>
                </c:pt>
                <c:pt idx="2">
                  <c:v>0.16</c:v>
                </c:pt>
                <c:pt idx="3">
                  <c:v>7.0000000000000007E-2</c:v>
                </c:pt>
                <c:pt idx="4">
                  <c:v>0.04</c:v>
                </c:pt>
              </c:numCache>
            </c:numRef>
          </c:val>
          <c:extLst>
            <c:ext xmlns:c16="http://schemas.microsoft.com/office/drawing/2014/chart" uri="{C3380CC4-5D6E-409C-BE32-E72D297353CC}">
              <c16:uniqueId val="{00000005-DEE3-4FD8-8530-CED6E3FFC54C}"/>
            </c:ext>
          </c:extLst>
        </c:ser>
        <c:ser>
          <c:idx val="4"/>
          <c:order val="4"/>
          <c:tx>
            <c:strRef>
              <c:f>Feuil1!$F$1</c:f>
              <c:strCache>
                <c:ptCount val="1"/>
                <c:pt idx="0">
                  <c:v>Au moins 1 fois par mois</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4F-DEE3-4FD8-8530-CED6E3FFC54C}"/>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50-DEE3-4FD8-8530-CED6E3FFC54C}"/>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51-DEE3-4FD8-8530-CED6E3FFC54C}"/>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52-DEE3-4FD8-8530-CED6E3FFC54C}"/>
                </c:ext>
              </c:extLst>
            </c:dLbl>
            <c:dLbl>
              <c:idx val="4"/>
              <c:spPr>
                <a:noFill/>
                <a:ln>
                  <a:noFill/>
                </a:ln>
                <a:effectLst/>
              </c:spPr>
              <c:txPr>
                <a:bodyPr wrap="square" lIns="38100" tIns="19050" rIns="38100" bIns="19050" anchor="ctr">
                  <a:spAutoFit/>
                </a:bodyPr>
                <a:lstStyle/>
                <a:p>
                  <a:pPr>
                    <a:defRPr lang="en-US" sz="1200" b="0" i="0" u="none" strike="noStrike" kern="1200" baseline="0">
                      <a:solidFill>
                        <a:srgbClr val="FFFFFF"/>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53-DEE3-4FD8-8530-CED6E3FFC54C}"/>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Feuil1!$F$2:$F$6</c:f>
              <c:numCache>
                <c:formatCode>0%</c:formatCode>
                <c:ptCount val="5"/>
                <c:pt idx="0">
                  <c:v>0.17</c:v>
                </c:pt>
                <c:pt idx="1">
                  <c:v>9.0000000000000011E-2</c:v>
                </c:pt>
                <c:pt idx="2">
                  <c:v>0.12</c:v>
                </c:pt>
                <c:pt idx="3">
                  <c:v>0.24000000000000002</c:v>
                </c:pt>
                <c:pt idx="4">
                  <c:v>7.0000000000000007E-2</c:v>
                </c:pt>
              </c:numCache>
            </c:numRef>
          </c:val>
          <c:extLst>
            <c:ext xmlns:c16="http://schemas.microsoft.com/office/drawing/2014/chart" uri="{C3380CC4-5D6E-409C-BE32-E72D297353CC}">
              <c16:uniqueId val="{00000004-DEE3-4FD8-8530-CED6E3FFC54C}"/>
            </c:ext>
          </c:extLst>
        </c:ser>
        <c:dLbls>
          <c:showLegendKey val="0"/>
          <c:showVal val="0"/>
          <c:showCatName val="0"/>
          <c:showSerName val="0"/>
          <c:showPercent val="0"/>
          <c:showBubbleSize val="0"/>
        </c:dLbls>
        <c:gapWidth val="50"/>
        <c:overlap val="100"/>
        <c:axId val="1067941440"/>
        <c:axId val="1067933760"/>
      </c:barChart>
      <c:catAx>
        <c:axId val="1067941440"/>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1067933760"/>
        <c:crosses val="autoZero"/>
        <c:auto val="1"/>
        <c:lblAlgn val="ctr"/>
        <c:lblOffset val="100"/>
        <c:noMultiLvlLbl val="0"/>
      </c:catAx>
      <c:valAx>
        <c:axId val="1067933760"/>
        <c:scaling>
          <c:orientation val="minMax"/>
          <c:max val="1"/>
          <c:min val="0"/>
        </c:scaling>
        <c:delete val="1"/>
        <c:axPos val="t"/>
        <c:numFmt formatCode="0%" sourceLinked="1"/>
        <c:majorTickMark val="out"/>
        <c:minorTickMark val="none"/>
        <c:tickLblPos val="nextTo"/>
        <c:crossAx val="1067941440"/>
        <c:crosses val="autoZero"/>
        <c:crossBetween val="between"/>
      </c:valAx>
    </c:plotArea>
    <c:legend>
      <c:legendPos val="b"/>
      <c:layout>
        <c:manualLayout>
          <c:xMode val="edge"/>
          <c:yMode val="edge"/>
          <c:x val="0.18466641051741381"/>
          <c:y val="0.71746726517837911"/>
          <c:w val="0.5777938318427267"/>
          <c:h val="0.24138640453970378"/>
        </c:manualLayout>
      </c:layout>
      <c:overlay val="0"/>
      <c:txPr>
        <a:bodyPr/>
        <a:lstStyle/>
        <a:p>
          <a:pPr>
            <a:defRPr sz="1100"/>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10892464098822"/>
          <c:y val="0.17571158957556962"/>
          <c:w val="0.66307025459788171"/>
          <c:h val="0.57632625931814374"/>
        </c:manualLayout>
      </c:layout>
      <c:barChart>
        <c:barDir val="bar"/>
        <c:grouping val="stacked"/>
        <c:varyColors val="0"/>
        <c:ser>
          <c:idx val="0"/>
          <c:order val="0"/>
          <c:tx>
            <c:strRef>
              <c:f>Feuil1!$B$1</c:f>
              <c:strCache>
                <c:ptCount val="1"/>
                <c:pt idx="0">
                  <c:v>Notes 0-4</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8E-45BA-9FA8-5F3EB243E708}"/>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8E-45BA-9FA8-5F3EB243E70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Psychologique ?</c:v>
                </c:pt>
                <c:pt idx="1">
                  <c:v>Physique ?</c:v>
                </c:pt>
              </c:strCache>
            </c:strRef>
          </c:cat>
          <c:val>
            <c:numRef>
              <c:f>Feuil1!$B$2:$B$3</c:f>
              <c:numCache>
                <c:formatCode>0%</c:formatCode>
                <c:ptCount val="2"/>
                <c:pt idx="0">
                  <c:v>0.09</c:v>
                </c:pt>
                <c:pt idx="1">
                  <c:v>0.17</c:v>
                </c:pt>
              </c:numCache>
            </c:numRef>
          </c:val>
          <c:extLst>
            <c:ext xmlns:c16="http://schemas.microsoft.com/office/drawing/2014/chart" uri="{C3380CC4-5D6E-409C-BE32-E72D297353CC}">
              <c16:uniqueId val="{00000002-688E-45BA-9FA8-5F3EB243E708}"/>
            </c:ext>
          </c:extLst>
        </c:ser>
        <c:ser>
          <c:idx val="1"/>
          <c:order val="1"/>
          <c:tx>
            <c:strRef>
              <c:f>Feuil1!$C$1</c:f>
              <c:strCache>
                <c:ptCount val="1"/>
                <c:pt idx="0">
                  <c:v>Notes 5-6</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8E-45BA-9FA8-5F3EB243E708}"/>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8E-45BA-9FA8-5F3EB243E708}"/>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Psychologique ?</c:v>
                </c:pt>
                <c:pt idx="1">
                  <c:v>Physique ?</c:v>
                </c:pt>
              </c:strCache>
            </c:strRef>
          </c:cat>
          <c:val>
            <c:numRef>
              <c:f>Feuil1!$C$2:$C$3</c:f>
              <c:numCache>
                <c:formatCode>0%</c:formatCode>
                <c:ptCount val="2"/>
                <c:pt idx="0">
                  <c:v>0.25</c:v>
                </c:pt>
                <c:pt idx="1">
                  <c:v>0.18</c:v>
                </c:pt>
              </c:numCache>
            </c:numRef>
          </c:val>
          <c:extLst>
            <c:ext xmlns:c16="http://schemas.microsoft.com/office/drawing/2014/chart" uri="{C3380CC4-5D6E-409C-BE32-E72D297353CC}">
              <c16:uniqueId val="{00000005-688E-45BA-9FA8-5F3EB243E708}"/>
            </c:ext>
          </c:extLst>
        </c:ser>
        <c:ser>
          <c:idx val="2"/>
          <c:order val="2"/>
          <c:tx>
            <c:strRef>
              <c:f>Feuil1!$D$1</c:f>
              <c:strCache>
                <c:ptCount val="1"/>
                <c:pt idx="0">
                  <c:v>Notes 7-8</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8E-45BA-9FA8-5F3EB243E708}"/>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8E-45BA-9FA8-5F3EB243E70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Psychologique ?</c:v>
                </c:pt>
                <c:pt idx="1">
                  <c:v>Physique ?</c:v>
                </c:pt>
              </c:strCache>
            </c:strRef>
          </c:cat>
          <c:val>
            <c:numRef>
              <c:f>Feuil1!$D$2:$D$3</c:f>
              <c:numCache>
                <c:formatCode>0%</c:formatCode>
                <c:ptCount val="2"/>
                <c:pt idx="0">
                  <c:v>0.4</c:v>
                </c:pt>
                <c:pt idx="1">
                  <c:v>0.4</c:v>
                </c:pt>
              </c:numCache>
            </c:numRef>
          </c:val>
          <c:extLst>
            <c:ext xmlns:c16="http://schemas.microsoft.com/office/drawing/2014/chart" uri="{C3380CC4-5D6E-409C-BE32-E72D297353CC}">
              <c16:uniqueId val="{00000008-688E-45BA-9FA8-5F3EB243E708}"/>
            </c:ext>
          </c:extLst>
        </c:ser>
        <c:ser>
          <c:idx val="3"/>
          <c:order val="3"/>
          <c:tx>
            <c:strRef>
              <c:f>Feuil1!$E$1</c:f>
              <c:strCache>
                <c:ptCount val="1"/>
                <c:pt idx="0">
                  <c:v>Notes 9-10</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8E-45BA-9FA8-5F3EB243E708}"/>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8E-45BA-9FA8-5F3EB243E70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Psychologique ?</c:v>
                </c:pt>
                <c:pt idx="1">
                  <c:v>Physique ?</c:v>
                </c:pt>
              </c:strCache>
            </c:strRef>
          </c:cat>
          <c:val>
            <c:numRef>
              <c:f>Feuil1!$E$2:$E$3</c:f>
              <c:numCache>
                <c:formatCode>0%</c:formatCode>
                <c:ptCount val="2"/>
                <c:pt idx="0">
                  <c:v>0.26</c:v>
                </c:pt>
                <c:pt idx="1">
                  <c:v>0.25</c:v>
                </c:pt>
              </c:numCache>
            </c:numRef>
          </c:val>
          <c:extLst>
            <c:ext xmlns:c16="http://schemas.microsoft.com/office/drawing/2014/chart" uri="{C3380CC4-5D6E-409C-BE32-E72D297353CC}">
              <c16:uniqueId val="{0000000B-688E-45BA-9FA8-5F3EB243E708}"/>
            </c:ext>
          </c:extLst>
        </c:ser>
        <c:dLbls>
          <c:showLegendKey val="0"/>
          <c:showVal val="0"/>
          <c:showCatName val="0"/>
          <c:showSerName val="0"/>
          <c:showPercent val="0"/>
          <c:showBubbleSize val="0"/>
        </c:dLbls>
        <c:gapWidth val="152"/>
        <c:overlap val="100"/>
        <c:axId val="1676288736"/>
        <c:axId val="1676292576"/>
      </c:barChart>
      <c:catAx>
        <c:axId val="1676288736"/>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1676292576"/>
        <c:crosses val="autoZero"/>
        <c:auto val="1"/>
        <c:lblAlgn val="ctr"/>
        <c:lblOffset val="100"/>
        <c:noMultiLvlLbl val="0"/>
      </c:catAx>
      <c:valAx>
        <c:axId val="1676292576"/>
        <c:scaling>
          <c:orientation val="minMax"/>
          <c:max val="1"/>
          <c:min val="0"/>
        </c:scaling>
        <c:delete val="1"/>
        <c:axPos val="t"/>
        <c:numFmt formatCode="0%" sourceLinked="1"/>
        <c:majorTickMark val="out"/>
        <c:minorTickMark val="none"/>
        <c:tickLblPos val="nextTo"/>
        <c:crossAx val="1676288736"/>
        <c:crosses val="autoZero"/>
        <c:crossBetween val="between"/>
      </c:valAx>
    </c:plotArea>
    <c:legend>
      <c:legendPos val="b"/>
      <c:layout>
        <c:manualLayout>
          <c:xMode val="edge"/>
          <c:yMode val="edge"/>
          <c:x val="0.13872538951192245"/>
          <c:y val="0.72166333804593186"/>
          <c:w val="0.65074465871851639"/>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8966409193245"/>
          <c:y val="0.17571158957556962"/>
          <c:w val="0.72028951514693729"/>
          <c:h val="0.43009422337174913"/>
        </c:manualLayout>
      </c:layout>
      <c:barChart>
        <c:barDir val="bar"/>
        <c:grouping val="stacked"/>
        <c:varyColors val="0"/>
        <c:ser>
          <c:idx val="0"/>
          <c:order val="0"/>
          <c:tx>
            <c:strRef>
              <c:f>Feuil1!$B$1</c:f>
              <c:strCache>
                <c:ptCount val="1"/>
                <c:pt idx="0">
                  <c:v>Notes 0-4</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8F-4803-9727-80DCC4EE8F00}"/>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8F-4803-9727-80DCC4EE8F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c:f>
              <c:strCache>
                <c:ptCount val="1"/>
                <c:pt idx="0">
                  <c:v>Psychologique ?</c:v>
                </c:pt>
              </c:strCache>
            </c:strRef>
          </c:cat>
          <c:val>
            <c:numRef>
              <c:f>Feuil1!$B$2:$B$2</c:f>
              <c:numCache>
                <c:formatCode>0%</c:formatCode>
                <c:ptCount val="1"/>
                <c:pt idx="0">
                  <c:v>0.06</c:v>
                </c:pt>
              </c:numCache>
            </c:numRef>
          </c:val>
          <c:extLst>
            <c:ext xmlns:c16="http://schemas.microsoft.com/office/drawing/2014/chart" uri="{C3380CC4-5D6E-409C-BE32-E72D297353CC}">
              <c16:uniqueId val="{00000000-B48F-4803-9727-80DCC4EE8F00}"/>
            </c:ext>
          </c:extLst>
        </c:ser>
        <c:ser>
          <c:idx val="1"/>
          <c:order val="1"/>
          <c:tx>
            <c:strRef>
              <c:f>Feuil1!$C$1</c:f>
              <c:strCache>
                <c:ptCount val="1"/>
                <c:pt idx="0">
                  <c:v>Notes 5-6</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8F-4803-9727-80DCC4EE8F00}"/>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8F-4803-9727-80DCC4EE8F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c:f>
              <c:strCache>
                <c:ptCount val="1"/>
                <c:pt idx="0">
                  <c:v>Psychologique ?</c:v>
                </c:pt>
              </c:strCache>
            </c:strRef>
          </c:cat>
          <c:val>
            <c:numRef>
              <c:f>Feuil1!$C$2:$C$2</c:f>
              <c:numCache>
                <c:formatCode>0%</c:formatCode>
                <c:ptCount val="1"/>
                <c:pt idx="0">
                  <c:v>0.18</c:v>
                </c:pt>
              </c:numCache>
            </c:numRef>
          </c:val>
          <c:extLst>
            <c:ext xmlns:c16="http://schemas.microsoft.com/office/drawing/2014/chart" uri="{C3380CC4-5D6E-409C-BE32-E72D297353CC}">
              <c16:uniqueId val="{00000001-B48F-4803-9727-80DCC4EE8F00}"/>
            </c:ext>
          </c:extLst>
        </c:ser>
        <c:ser>
          <c:idx val="2"/>
          <c:order val="2"/>
          <c:tx>
            <c:strRef>
              <c:f>Feuil1!$D$1</c:f>
              <c:strCache>
                <c:ptCount val="1"/>
                <c:pt idx="0">
                  <c:v>Notes 7-8</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8F-4803-9727-80DCC4EE8F00}"/>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8F-4803-9727-80DCC4EE8F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c:f>
              <c:strCache>
                <c:ptCount val="1"/>
                <c:pt idx="0">
                  <c:v>Psychologique ?</c:v>
                </c:pt>
              </c:strCache>
            </c:strRef>
          </c:cat>
          <c:val>
            <c:numRef>
              <c:f>Feuil1!$D$2:$D$2</c:f>
              <c:numCache>
                <c:formatCode>0%</c:formatCode>
                <c:ptCount val="1"/>
                <c:pt idx="0">
                  <c:v>0.39</c:v>
                </c:pt>
              </c:numCache>
            </c:numRef>
          </c:val>
          <c:extLst>
            <c:ext xmlns:c16="http://schemas.microsoft.com/office/drawing/2014/chart" uri="{C3380CC4-5D6E-409C-BE32-E72D297353CC}">
              <c16:uniqueId val="{00000002-B48F-4803-9727-80DCC4EE8F00}"/>
            </c:ext>
          </c:extLst>
        </c:ser>
        <c:ser>
          <c:idx val="3"/>
          <c:order val="3"/>
          <c:tx>
            <c:strRef>
              <c:f>Feuil1!$E$1</c:f>
              <c:strCache>
                <c:ptCount val="1"/>
                <c:pt idx="0">
                  <c:v>Notes 9-10</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8F-4803-9727-80DCC4EE8F00}"/>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8F-4803-9727-80DCC4EE8F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c:f>
              <c:strCache>
                <c:ptCount val="1"/>
                <c:pt idx="0">
                  <c:v>Psychologique ?</c:v>
                </c:pt>
              </c:strCache>
            </c:strRef>
          </c:cat>
          <c:val>
            <c:numRef>
              <c:f>Feuil1!$E$2:$E$2</c:f>
              <c:numCache>
                <c:formatCode>0%</c:formatCode>
                <c:ptCount val="1"/>
                <c:pt idx="0">
                  <c:v>0.37</c:v>
                </c:pt>
              </c:numCache>
            </c:numRef>
          </c:val>
          <c:extLst>
            <c:ext xmlns:c16="http://schemas.microsoft.com/office/drawing/2014/chart" uri="{C3380CC4-5D6E-409C-BE32-E72D297353CC}">
              <c16:uniqueId val="{00000003-B48F-4803-9727-80DCC4EE8F00}"/>
            </c:ext>
          </c:extLst>
        </c:ser>
        <c:dLbls>
          <c:showLegendKey val="0"/>
          <c:showVal val="0"/>
          <c:showCatName val="0"/>
          <c:showSerName val="0"/>
          <c:showPercent val="0"/>
          <c:showBubbleSize val="0"/>
        </c:dLbls>
        <c:gapWidth val="152"/>
        <c:overlap val="100"/>
        <c:axId val="1067936160"/>
        <c:axId val="1067960160"/>
      </c:barChart>
      <c:catAx>
        <c:axId val="1067936160"/>
        <c:scaling>
          <c:orientation val="maxMin"/>
        </c:scaling>
        <c:delete val="1"/>
        <c:axPos val="l"/>
        <c:numFmt formatCode="General" sourceLinked="1"/>
        <c:majorTickMark val="out"/>
        <c:minorTickMark val="none"/>
        <c:tickLblPos val="nextTo"/>
        <c:crossAx val="1067960160"/>
        <c:crosses val="autoZero"/>
        <c:auto val="1"/>
        <c:lblAlgn val="ctr"/>
        <c:lblOffset val="100"/>
        <c:noMultiLvlLbl val="0"/>
      </c:catAx>
      <c:valAx>
        <c:axId val="1067960160"/>
        <c:scaling>
          <c:orientation val="minMax"/>
          <c:max val="1"/>
          <c:min val="0"/>
        </c:scaling>
        <c:delete val="1"/>
        <c:axPos val="t"/>
        <c:numFmt formatCode="0%" sourceLinked="1"/>
        <c:majorTickMark val="out"/>
        <c:minorTickMark val="none"/>
        <c:tickLblPos val="nextTo"/>
        <c:crossAx val="1067936160"/>
        <c:crosses val="autoZero"/>
        <c:crossBetween val="between"/>
      </c:valAx>
    </c:plotArea>
    <c:legend>
      <c:legendPos val="b"/>
      <c:layout>
        <c:manualLayout>
          <c:xMode val="edge"/>
          <c:yMode val="edge"/>
          <c:x val="0.12414008780333963"/>
          <c:y val="0.60791573947278332"/>
          <c:w val="0.68776888613261145"/>
          <c:h val="5.4687665800758685E-2"/>
        </c:manualLayout>
      </c:layout>
      <c:overlay val="0"/>
      <c:txPr>
        <a:bodyPr/>
        <a:lstStyle/>
        <a:p>
          <a:pPr>
            <a:defRPr sz="12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56545663739835"/>
          <c:y val="0.16186684869120402"/>
          <c:w val="0.44062519435288267"/>
          <c:h val="0.67283985258170864"/>
        </c:manualLayout>
      </c:layout>
      <c:doughnutChart>
        <c:varyColors val="1"/>
        <c:ser>
          <c:idx val="0"/>
          <c:order val="0"/>
          <c:tx>
            <c:strRef>
              <c:f>Feuil1!$B$1</c:f>
              <c:strCache>
                <c:ptCount val="1"/>
                <c:pt idx="0">
                  <c:v>Q6. Lors de l’annonce du diagnostic de votre LLC, est ce que les professionnels de santé vous ont expliqué que cette maladie était chronique, c’est-à-dire une maladie de longue durée ?</c:v>
                </c:pt>
              </c:strCache>
            </c:strRef>
          </c:tx>
          <c:dPt>
            <c:idx val="0"/>
            <c:bubble3D val="0"/>
            <c:spPr>
              <a:solidFill>
                <a:srgbClr val="4B6414"/>
              </a:solidFill>
            </c:spPr>
            <c:extLst>
              <c:ext xmlns:c16="http://schemas.microsoft.com/office/drawing/2014/chart" uri="{C3380CC4-5D6E-409C-BE32-E72D297353CC}">
                <c16:uniqueId val="{00000003-E6B7-4065-9CE2-1370E2349ABB}"/>
              </c:ext>
            </c:extLst>
          </c:dPt>
          <c:dPt>
            <c:idx val="1"/>
            <c:bubble3D val="0"/>
            <c:spPr>
              <a:solidFill>
                <a:srgbClr val="C3E478"/>
              </a:solidFill>
            </c:spPr>
            <c:extLst>
              <c:ext xmlns:c16="http://schemas.microsoft.com/office/drawing/2014/chart" uri="{C3380CC4-5D6E-409C-BE32-E72D297353CC}">
                <c16:uniqueId val="{00000004-E6B7-4065-9CE2-1370E2349ABB}"/>
              </c:ext>
            </c:extLst>
          </c:dPt>
          <c:dPt>
            <c:idx val="2"/>
            <c:bubble3D val="0"/>
            <c:spPr>
              <a:solidFill>
                <a:srgbClr val="EB0000"/>
              </a:solidFill>
            </c:spPr>
            <c:extLst>
              <c:ext xmlns:c16="http://schemas.microsoft.com/office/drawing/2014/chart" uri="{C3380CC4-5D6E-409C-BE32-E72D297353CC}">
                <c16:uniqueId val="{00000005-E6B7-4065-9CE2-1370E2349ABB}"/>
              </c:ext>
            </c:extLst>
          </c:dPt>
          <c:dLbls>
            <c:dLbl>
              <c:idx val="0"/>
              <c:layout>
                <c:manualLayout>
                  <c:x val="0.11668240336067938"/>
                  <c:y val="5.482320057413273E-2"/>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6B7-4065-9CE2-1370E2349ABB}"/>
                </c:ext>
              </c:extLst>
            </c:dLbl>
            <c:dLbl>
              <c:idx val="1"/>
              <c:layout>
                <c:manualLayout>
                  <c:x val="-8.0780125403547301E-2"/>
                  <c:y val="-7.1955450753549227E-2"/>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E6B7-4065-9CE2-1370E2349ABB}"/>
                </c:ext>
              </c:extLst>
            </c:dLbl>
            <c:dLbl>
              <c:idx val="2"/>
              <c:layout>
                <c:manualLayout>
                  <c:x val="0"/>
                  <c:y val="-0.13363155139944852"/>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6B7-4065-9CE2-1370E2349A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Feuil1!$A$2:$A$4</c:f>
              <c:strCache>
                <c:ptCount val="3"/>
                <c:pt idx="0">
                  <c:v>Oui, très clairement</c:v>
                </c:pt>
                <c:pt idx="1">
                  <c:v>Oui mais de façon rapide</c:v>
                </c:pt>
                <c:pt idx="2">
                  <c:v>Non ça n’a pas été abordé</c:v>
                </c:pt>
              </c:strCache>
            </c:strRef>
          </c:cat>
          <c:val>
            <c:numRef>
              <c:f>Feuil1!$B$2:$B$4</c:f>
              <c:numCache>
                <c:formatCode>0%</c:formatCode>
                <c:ptCount val="3"/>
                <c:pt idx="0">
                  <c:v>0.81</c:v>
                </c:pt>
                <c:pt idx="1">
                  <c:v>0.16</c:v>
                </c:pt>
                <c:pt idx="2">
                  <c:v>0.03</c:v>
                </c:pt>
              </c:numCache>
            </c:numRef>
          </c:val>
          <c:extLst>
            <c:ext xmlns:c16="http://schemas.microsoft.com/office/drawing/2014/chart" uri="{C3380CC4-5D6E-409C-BE32-E72D297353CC}">
              <c16:uniqueId val="{00000000-E6B7-4065-9CE2-1370E2349ABB}"/>
            </c:ext>
          </c:extLst>
        </c:ser>
        <c:dLbls>
          <c:showLegendKey val="0"/>
          <c:showVal val="0"/>
          <c:showCatName val="0"/>
          <c:showSerName val="0"/>
          <c:showPercent val="0"/>
          <c:showBubbleSize val="0"/>
          <c:showLeaderLines val="0"/>
        </c:dLbls>
        <c:firstSliceAng val="0"/>
        <c:holeSize val="68"/>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Q7. Est-ce que votre médecin vous a parlé du risque de rechute ?</c:v>
                </c:pt>
              </c:strCache>
            </c:strRef>
          </c:tx>
          <c:invertIfNegative val="0"/>
          <c:dPt>
            <c:idx val="0"/>
            <c:invertIfNegative val="0"/>
            <c:bubble3D val="0"/>
            <c:spPr>
              <a:solidFill>
                <a:srgbClr val="4B6414"/>
              </a:solidFill>
            </c:spPr>
            <c:extLst>
              <c:ext xmlns:c16="http://schemas.microsoft.com/office/drawing/2014/chart" uri="{C3380CC4-5D6E-409C-BE32-E72D297353CC}">
                <c16:uniqueId val="{00000003-C6FA-4AC2-BC73-DA6D38300300}"/>
              </c:ext>
            </c:extLst>
          </c:dPt>
          <c:dPt>
            <c:idx val="1"/>
            <c:invertIfNegative val="0"/>
            <c:bubble3D val="0"/>
            <c:spPr>
              <a:solidFill>
                <a:srgbClr val="87A446"/>
              </a:solidFill>
            </c:spPr>
            <c:extLst>
              <c:ext xmlns:c16="http://schemas.microsoft.com/office/drawing/2014/chart" uri="{C3380CC4-5D6E-409C-BE32-E72D297353CC}">
                <c16:uniqueId val="{00000004-C6FA-4AC2-BC73-DA6D38300300}"/>
              </c:ext>
            </c:extLst>
          </c:dPt>
          <c:dPt>
            <c:idx val="2"/>
            <c:invertIfNegative val="0"/>
            <c:bubble3D val="0"/>
            <c:spPr>
              <a:solidFill>
                <a:srgbClr val="C3E478"/>
              </a:solidFill>
            </c:spPr>
            <c:extLst>
              <c:ext xmlns:c16="http://schemas.microsoft.com/office/drawing/2014/chart" uri="{C3380CC4-5D6E-409C-BE32-E72D297353CC}">
                <c16:uniqueId val="{00000005-C6FA-4AC2-BC73-DA6D38300300}"/>
              </c:ext>
            </c:extLst>
          </c:dPt>
          <c:dPt>
            <c:idx val="3"/>
            <c:invertIfNegative val="0"/>
            <c:bubble3D val="0"/>
            <c:spPr>
              <a:solidFill>
                <a:srgbClr val="EB0000"/>
              </a:solidFill>
            </c:spPr>
            <c:extLst>
              <c:ext xmlns:c16="http://schemas.microsoft.com/office/drawing/2014/chart" uri="{C3380CC4-5D6E-409C-BE32-E72D297353CC}">
                <c16:uniqueId val="{00000006-C6FA-4AC2-BC73-DA6D38300300}"/>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FA-4AC2-BC73-DA6D38300300}"/>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FA-4AC2-BC73-DA6D38300300}"/>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FA-4AC2-BC73-DA6D38300300}"/>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FA-4AC2-BC73-DA6D383003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dès le diagnostic de votre LLC</c:v>
                </c:pt>
                <c:pt idx="1">
                  <c:v>Oui, au moment du 1er traitement</c:v>
                </c:pt>
                <c:pt idx="2">
                  <c:v>Une fois le 1er traitement terminé, pendant la phase de surveillance</c:v>
                </c:pt>
                <c:pt idx="3">
                  <c:v>Non il n’en a parlé</c:v>
                </c:pt>
              </c:strCache>
            </c:strRef>
          </c:cat>
          <c:val>
            <c:numRef>
              <c:f>Feuil1!$B$2:$B$5</c:f>
              <c:numCache>
                <c:formatCode>0%</c:formatCode>
                <c:ptCount val="4"/>
                <c:pt idx="0">
                  <c:v>0.39795918367346933</c:v>
                </c:pt>
                <c:pt idx="1">
                  <c:v>0.30612244897959184</c:v>
                </c:pt>
                <c:pt idx="2">
                  <c:v>0.21428571428571427</c:v>
                </c:pt>
                <c:pt idx="3">
                  <c:v>0.11224489795918367</c:v>
                </c:pt>
              </c:numCache>
            </c:numRef>
          </c:val>
          <c:extLst>
            <c:ext xmlns:c16="http://schemas.microsoft.com/office/drawing/2014/chart" uri="{C3380CC4-5D6E-409C-BE32-E72D297353CC}">
              <c16:uniqueId val="{00000000-C6FA-4AC2-BC73-DA6D38300300}"/>
            </c:ext>
          </c:extLst>
        </c:ser>
        <c:dLbls>
          <c:showLegendKey val="0"/>
          <c:showVal val="0"/>
          <c:showCatName val="0"/>
          <c:showSerName val="0"/>
          <c:showPercent val="0"/>
          <c:showBubbleSize val="0"/>
        </c:dLbls>
        <c:gapWidth val="250"/>
        <c:axId val="511660288"/>
        <c:axId val="511636768"/>
      </c:barChart>
      <c:catAx>
        <c:axId val="511660288"/>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200">
                <a:solidFill>
                  <a:srgbClr val="010444"/>
                </a:solidFill>
                <a:latin typeface="Tenorite"/>
                <a:ea typeface="Tenorite"/>
                <a:cs typeface="Tenorite"/>
              </a:defRPr>
            </a:pPr>
            <a:endParaRPr lang="fr-FR"/>
          </a:p>
        </c:txPr>
        <c:crossAx val="511636768"/>
        <c:crosses val="autoZero"/>
        <c:auto val="1"/>
        <c:lblAlgn val="ctr"/>
        <c:lblOffset val="100"/>
        <c:noMultiLvlLbl val="0"/>
      </c:catAx>
      <c:valAx>
        <c:axId val="511636768"/>
        <c:scaling>
          <c:orientation val="minMax"/>
          <c:max val="1"/>
          <c:min val="0"/>
        </c:scaling>
        <c:delete val="1"/>
        <c:axPos val="t"/>
        <c:numFmt formatCode="0%" sourceLinked="1"/>
        <c:majorTickMark val="out"/>
        <c:minorTickMark val="none"/>
        <c:tickLblPos val="nextTo"/>
        <c:crossAx val="51166028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90088321189794"/>
          <c:y val="0.27479646140137332"/>
          <c:w val="0.42762743183950652"/>
          <c:h val="0.59471442006940822"/>
        </c:manualLayout>
      </c:layout>
      <c:doughnutChart>
        <c:varyColors val="1"/>
        <c:ser>
          <c:idx val="0"/>
          <c:order val="0"/>
          <c:tx>
            <c:strRef>
              <c:f>Feuil1!$B$1</c:f>
              <c:strCache>
                <c:ptCount val="1"/>
                <c:pt idx="0">
                  <c:v>Q8. Pensez-vous qu’il s’agissait du bon moment pour parler du risque de rechute ?</c:v>
                </c:pt>
              </c:strCache>
            </c:strRef>
          </c:tx>
          <c:dPt>
            <c:idx val="0"/>
            <c:bubble3D val="0"/>
            <c:spPr>
              <a:solidFill>
                <a:srgbClr val="97C928"/>
              </a:solidFill>
            </c:spPr>
            <c:extLst>
              <c:ext xmlns:c16="http://schemas.microsoft.com/office/drawing/2014/chart" uri="{C3380CC4-5D6E-409C-BE32-E72D297353CC}">
                <c16:uniqueId val="{00000001-65C8-4062-B9D8-D999EFA3B2ED}"/>
              </c:ext>
            </c:extLst>
          </c:dPt>
          <c:dPt>
            <c:idx val="1"/>
            <c:bubble3D val="0"/>
            <c:spPr>
              <a:solidFill>
                <a:srgbClr val="FF9191"/>
              </a:solidFill>
            </c:spPr>
            <c:extLst>
              <c:ext xmlns:c16="http://schemas.microsoft.com/office/drawing/2014/chart" uri="{C3380CC4-5D6E-409C-BE32-E72D297353CC}">
                <c16:uniqueId val="{00000003-65C8-4062-B9D8-D999EFA3B2ED}"/>
              </c:ext>
            </c:extLst>
          </c:dPt>
          <c:dPt>
            <c:idx val="2"/>
            <c:bubble3D val="0"/>
            <c:spPr>
              <a:solidFill>
                <a:srgbClr val="B00000"/>
              </a:solidFill>
            </c:spPr>
            <c:extLst>
              <c:ext xmlns:c16="http://schemas.microsoft.com/office/drawing/2014/chart" uri="{C3380CC4-5D6E-409C-BE32-E72D297353CC}">
                <c16:uniqueId val="{00000005-65C8-4062-B9D8-D999EFA3B2ED}"/>
              </c:ext>
            </c:extLst>
          </c:dPt>
          <c:dLbls>
            <c:dLbl>
              <c:idx val="0"/>
              <c:layout>
                <c:manualLayout>
                  <c:x val="0.28657356045256849"/>
                  <c:y val="-3.8732452362167755E-2"/>
                </c:manualLayout>
              </c:layout>
              <c:spPr>
                <a:noFill/>
                <a:ln>
                  <a:noFill/>
                </a:ln>
                <a:effectLst/>
              </c:spPr>
              <c:txPr>
                <a:bodyPr wrap="square" lIns="38100" tIns="19050" rIns="38100" bIns="19050" anchor="ctr">
                  <a:noAutofit/>
                </a:bodyPr>
                <a:lstStyle/>
                <a:p>
                  <a:pPr>
                    <a:defRPr sz="1200">
                      <a:solidFill>
                        <a:srgbClr val="010444"/>
                      </a:solidFill>
                      <a:latin typeface="Tenorite"/>
                      <a:ea typeface="Tenorite"/>
                      <a:cs typeface="Tenorite"/>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34094355091573986"/>
                      <c:h val="0.28194934223637985"/>
                    </c:manualLayout>
                  </c15:layout>
                </c:ext>
                <c:ext xmlns:c16="http://schemas.microsoft.com/office/drawing/2014/chart" uri="{C3380CC4-5D6E-409C-BE32-E72D297353CC}">
                  <c16:uniqueId val="{00000001-65C8-4062-B9D8-D999EFA3B2ED}"/>
                </c:ext>
              </c:extLst>
            </c:dLbl>
            <c:dLbl>
              <c:idx val="1"/>
              <c:layout>
                <c:manualLayout>
                  <c:x val="3.9926103603921174E-2"/>
                  <c:y val="-0.19470128435896383"/>
                </c:manualLayout>
              </c:layout>
              <c:spPr>
                <a:noFill/>
                <a:ln>
                  <a:noFill/>
                </a:ln>
                <a:effectLst/>
              </c:spPr>
              <c:txPr>
                <a:bodyPr wrap="square" lIns="38100" tIns="19050" rIns="38100" bIns="19050" anchor="ctr">
                  <a:noAutofit/>
                </a:bodyPr>
                <a:lstStyle/>
                <a:p>
                  <a:pPr>
                    <a:defRPr sz="1200">
                      <a:solidFill>
                        <a:srgbClr val="010444"/>
                      </a:solidFill>
                      <a:latin typeface="Tenorite"/>
                      <a:ea typeface="Tenorite"/>
                      <a:cs typeface="Tenorite"/>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49071202892847904"/>
                      <c:h val="0.17175643557507167"/>
                    </c:manualLayout>
                  </c15:layout>
                </c:ext>
                <c:ext xmlns:c16="http://schemas.microsoft.com/office/drawing/2014/chart" uri="{C3380CC4-5D6E-409C-BE32-E72D297353CC}">
                  <c16:uniqueId val="{00000003-65C8-4062-B9D8-D999EFA3B2ED}"/>
                </c:ext>
              </c:extLst>
            </c:dLbl>
            <c:dLbl>
              <c:idx val="2"/>
              <c:delete val="1"/>
              <c:extLst>
                <c:ext xmlns:c15="http://schemas.microsoft.com/office/drawing/2012/chart" uri="{CE6537A1-D6FC-4f65-9D91-7224C49458BB}"/>
                <c:ext xmlns:c16="http://schemas.microsoft.com/office/drawing/2014/chart" uri="{C3380CC4-5D6E-409C-BE32-E72D297353CC}">
                  <c16:uniqueId val="{00000005-65C8-4062-B9D8-D999EFA3B2E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Feuil1!$A$2:$A$4</c:f>
              <c:strCache>
                <c:ptCount val="3"/>
                <c:pt idx="0">
                  <c:v>Oui, c'était le bon moment</c:v>
                </c:pt>
                <c:pt idx="1">
                  <c:v>Non, c’était trop tôt</c:v>
                </c:pt>
                <c:pt idx="2">
                  <c:v>Non, c’était trop tard</c:v>
                </c:pt>
              </c:strCache>
            </c:strRef>
          </c:cat>
          <c:val>
            <c:numRef>
              <c:f>Feuil1!$B$2:$B$4</c:f>
              <c:numCache>
                <c:formatCode>0%</c:formatCode>
                <c:ptCount val="3"/>
                <c:pt idx="0">
                  <c:v>0.92</c:v>
                </c:pt>
                <c:pt idx="1">
                  <c:v>0.08</c:v>
                </c:pt>
                <c:pt idx="2">
                  <c:v>0</c:v>
                </c:pt>
              </c:numCache>
            </c:numRef>
          </c:val>
          <c:extLst>
            <c:ext xmlns:c16="http://schemas.microsoft.com/office/drawing/2014/chart" uri="{C3380CC4-5D6E-409C-BE32-E72D297353CC}">
              <c16:uniqueId val="{00000006-65C8-4062-B9D8-D999EFA3B2ED}"/>
            </c:ext>
          </c:extLst>
        </c:ser>
        <c:dLbls>
          <c:showLegendKey val="0"/>
          <c:showVal val="0"/>
          <c:showCatName val="0"/>
          <c:showSerName val="0"/>
          <c:showPercent val="0"/>
          <c:showBubbleSize val="0"/>
          <c:showLeaderLines val="0"/>
        </c:dLbls>
        <c:firstSliceAng val="0"/>
        <c:holeSize val="68"/>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Q9. Auriez-vous souhaité que votre médecin évoque avec vous le risque de rechute ?</c:v>
                </c:pt>
              </c:strCache>
            </c:strRef>
          </c:tx>
          <c:invertIfNegative val="0"/>
          <c:dPt>
            <c:idx val="0"/>
            <c:invertIfNegative val="0"/>
            <c:bubble3D val="0"/>
            <c:spPr>
              <a:solidFill>
                <a:srgbClr val="4B6414"/>
              </a:solidFill>
            </c:spPr>
            <c:extLst>
              <c:ext xmlns:c16="http://schemas.microsoft.com/office/drawing/2014/chart" uri="{C3380CC4-5D6E-409C-BE32-E72D297353CC}">
                <c16:uniqueId val="{00000001-E3EC-4F98-9BFF-11080963DF6E}"/>
              </c:ext>
            </c:extLst>
          </c:dPt>
          <c:dPt>
            <c:idx val="1"/>
            <c:invertIfNegative val="0"/>
            <c:bubble3D val="0"/>
            <c:spPr>
              <a:solidFill>
                <a:srgbClr val="87A446"/>
              </a:solidFill>
            </c:spPr>
            <c:extLst>
              <c:ext xmlns:c16="http://schemas.microsoft.com/office/drawing/2014/chart" uri="{C3380CC4-5D6E-409C-BE32-E72D297353CC}">
                <c16:uniqueId val="{00000003-E3EC-4F98-9BFF-11080963DF6E}"/>
              </c:ext>
            </c:extLst>
          </c:dPt>
          <c:dPt>
            <c:idx val="2"/>
            <c:invertIfNegative val="0"/>
            <c:bubble3D val="0"/>
            <c:spPr>
              <a:solidFill>
                <a:srgbClr val="C3E478"/>
              </a:solidFill>
            </c:spPr>
            <c:extLst>
              <c:ext xmlns:c16="http://schemas.microsoft.com/office/drawing/2014/chart" uri="{C3380CC4-5D6E-409C-BE32-E72D297353CC}">
                <c16:uniqueId val="{00000005-E3EC-4F98-9BFF-11080963DF6E}"/>
              </c:ext>
            </c:extLst>
          </c:dPt>
          <c:dPt>
            <c:idx val="3"/>
            <c:invertIfNegative val="0"/>
            <c:bubble3D val="0"/>
            <c:spPr>
              <a:solidFill>
                <a:srgbClr val="EB0000"/>
              </a:solidFill>
            </c:spPr>
            <c:extLst>
              <c:ext xmlns:c16="http://schemas.microsoft.com/office/drawing/2014/chart" uri="{C3380CC4-5D6E-409C-BE32-E72D297353CC}">
                <c16:uniqueId val="{00000007-E3EC-4F98-9BFF-11080963DF6E}"/>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EC-4F98-9BFF-11080963DF6E}"/>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EC-4F98-9BFF-11080963DF6E}"/>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EC-4F98-9BFF-11080963DF6E}"/>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EC-4F98-9BFF-11080963DF6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dès le diagnostic de votre LLC</c:v>
                </c:pt>
                <c:pt idx="1">
                  <c:v>Oui, au moment du 1er traitement</c:v>
                </c:pt>
                <c:pt idx="2">
                  <c:v>Une fois le 1er traitement terminé, pendant la phase de surveillance</c:v>
                </c:pt>
                <c:pt idx="3">
                  <c:v>Non</c:v>
                </c:pt>
              </c:strCache>
            </c:strRef>
          </c:cat>
          <c:val>
            <c:numRef>
              <c:f>Feuil1!$B$2:$B$5</c:f>
              <c:numCache>
                <c:formatCode>0%</c:formatCode>
                <c:ptCount val="4"/>
                <c:pt idx="0">
                  <c:v>0.18181818181818182</c:v>
                </c:pt>
                <c:pt idx="1">
                  <c:v>0.45454545454545453</c:v>
                </c:pt>
                <c:pt idx="2">
                  <c:v>0.27272727272727271</c:v>
                </c:pt>
                <c:pt idx="3">
                  <c:v>0.18181818181818182</c:v>
                </c:pt>
              </c:numCache>
            </c:numRef>
          </c:val>
          <c:extLst>
            <c:ext xmlns:c16="http://schemas.microsoft.com/office/drawing/2014/chart" uri="{C3380CC4-5D6E-409C-BE32-E72D297353CC}">
              <c16:uniqueId val="{00000008-E3EC-4F98-9BFF-11080963DF6E}"/>
            </c:ext>
          </c:extLst>
        </c:ser>
        <c:dLbls>
          <c:showLegendKey val="0"/>
          <c:showVal val="0"/>
          <c:showCatName val="0"/>
          <c:showSerName val="0"/>
          <c:showPercent val="0"/>
          <c:showBubbleSize val="0"/>
        </c:dLbls>
        <c:gapWidth val="250"/>
        <c:axId val="1102478448"/>
        <c:axId val="1102482288"/>
      </c:barChart>
      <c:catAx>
        <c:axId val="1102478448"/>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1102482288"/>
        <c:crosses val="autoZero"/>
        <c:auto val="1"/>
        <c:lblAlgn val="ctr"/>
        <c:lblOffset val="100"/>
        <c:noMultiLvlLbl val="0"/>
      </c:catAx>
      <c:valAx>
        <c:axId val="1102482288"/>
        <c:scaling>
          <c:orientation val="minMax"/>
          <c:max val="1"/>
          <c:min val="0"/>
        </c:scaling>
        <c:delete val="1"/>
        <c:axPos val="t"/>
        <c:numFmt formatCode="0%" sourceLinked="1"/>
        <c:majorTickMark val="out"/>
        <c:minorTickMark val="none"/>
        <c:tickLblPos val="nextTo"/>
        <c:crossAx val="110247844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Q10. Dans quelle mesure le risque de rechute était un sujet de préoccupation pour vous lors du diagnostic de LLC ?</c:v>
                </c:pt>
              </c:strCache>
            </c:strRef>
          </c:tx>
          <c:spPr>
            <a:solidFill>
              <a:srgbClr val="C61C47"/>
            </a:solidFill>
          </c:spPr>
          <c:invertIfNegative val="0"/>
          <c:dPt>
            <c:idx val="0"/>
            <c:invertIfNegative val="0"/>
            <c:bubble3D val="0"/>
            <c:extLst>
              <c:ext xmlns:c16="http://schemas.microsoft.com/office/drawing/2014/chart" uri="{C3380CC4-5D6E-409C-BE32-E72D297353CC}">
                <c16:uniqueId val="{00000003-4D60-4372-B5B2-101AF8F7AA7C}"/>
              </c:ext>
            </c:extLst>
          </c:dPt>
          <c:dPt>
            <c:idx val="1"/>
            <c:invertIfNegative val="0"/>
            <c:bubble3D val="0"/>
            <c:extLst>
              <c:ext xmlns:c16="http://schemas.microsoft.com/office/drawing/2014/chart" uri="{C3380CC4-5D6E-409C-BE32-E72D297353CC}">
                <c16:uniqueId val="{00000004-4D60-4372-B5B2-101AF8F7AA7C}"/>
              </c:ext>
            </c:extLst>
          </c:dPt>
          <c:dPt>
            <c:idx val="2"/>
            <c:invertIfNegative val="0"/>
            <c:bubble3D val="0"/>
            <c:extLst>
              <c:ext xmlns:c16="http://schemas.microsoft.com/office/drawing/2014/chart" uri="{C3380CC4-5D6E-409C-BE32-E72D297353CC}">
                <c16:uniqueId val="{00000005-4D60-4372-B5B2-101AF8F7AA7C}"/>
              </c:ext>
            </c:extLst>
          </c:dPt>
          <c:dPt>
            <c:idx val="3"/>
            <c:invertIfNegative val="0"/>
            <c:bubble3D val="0"/>
            <c:extLst>
              <c:ext xmlns:c16="http://schemas.microsoft.com/office/drawing/2014/chart" uri="{C3380CC4-5D6E-409C-BE32-E72D297353CC}">
                <c16:uniqueId val="{00000006-4D60-4372-B5B2-101AF8F7AA7C}"/>
              </c:ext>
            </c:extLst>
          </c:dPt>
          <c:dPt>
            <c:idx val="4"/>
            <c:invertIfNegative val="0"/>
            <c:bubble3D val="0"/>
            <c:extLst>
              <c:ext xmlns:c16="http://schemas.microsoft.com/office/drawing/2014/chart" uri="{C3380CC4-5D6E-409C-BE32-E72D297353CC}">
                <c16:uniqueId val="{00000007-4D60-4372-B5B2-101AF8F7AA7C}"/>
              </c:ext>
            </c:extLst>
          </c:dPt>
          <c:dPt>
            <c:idx val="5"/>
            <c:invertIfNegative val="0"/>
            <c:bubble3D val="0"/>
            <c:extLst>
              <c:ext xmlns:c16="http://schemas.microsoft.com/office/drawing/2014/chart" uri="{C3380CC4-5D6E-409C-BE32-E72D297353CC}">
                <c16:uniqueId val="{00000008-4D60-4372-B5B2-101AF8F7AA7C}"/>
              </c:ext>
            </c:extLst>
          </c:dPt>
          <c:dPt>
            <c:idx val="6"/>
            <c:invertIfNegative val="0"/>
            <c:bubble3D val="0"/>
            <c:extLst>
              <c:ext xmlns:c16="http://schemas.microsoft.com/office/drawing/2014/chart" uri="{C3380CC4-5D6E-409C-BE32-E72D297353CC}">
                <c16:uniqueId val="{00000009-4D60-4372-B5B2-101AF8F7AA7C}"/>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60-4372-B5B2-101AF8F7AA7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60-4372-B5B2-101AF8F7AA7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60-4372-B5B2-101AF8F7AA7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60-4372-B5B2-101AF8F7AA7C}"/>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60-4372-B5B2-101AF8F7AA7C}"/>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60-4372-B5B2-101AF8F7AA7C}"/>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60-4372-B5B2-101AF8F7AA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          J’y pensais / j’en parlais très souvent</c:v>
                </c:pt>
                <c:pt idx="1">
                  <c:v>          J’y pensais/ j’en parlais souvent</c:v>
                </c:pt>
                <c:pt idx="2">
                  <c:v>          J’y pensais / j’en parlais rarement</c:v>
                </c:pt>
                <c:pt idx="3">
                  <c:v>          Je n’y pensais jamais/ je n’en parlais jamais</c:v>
                </c:pt>
                <c:pt idx="4">
                  <c:v>Ce n’était pas un sujet de préoccupation</c:v>
                </c:pt>
              </c:strCache>
            </c:strRef>
          </c:cat>
          <c:val>
            <c:numRef>
              <c:f>Feuil1!$B$2:$B$6</c:f>
              <c:numCache>
                <c:formatCode>0%</c:formatCode>
                <c:ptCount val="5"/>
                <c:pt idx="0">
                  <c:v>0.03</c:v>
                </c:pt>
                <c:pt idx="1">
                  <c:v>0.14000000000000001</c:v>
                </c:pt>
                <c:pt idx="2">
                  <c:v>0.44</c:v>
                </c:pt>
                <c:pt idx="3">
                  <c:v>0.13</c:v>
                </c:pt>
                <c:pt idx="4">
                  <c:v>0.26</c:v>
                </c:pt>
              </c:numCache>
            </c:numRef>
          </c:val>
          <c:extLst>
            <c:ext xmlns:c16="http://schemas.microsoft.com/office/drawing/2014/chart" uri="{C3380CC4-5D6E-409C-BE32-E72D297353CC}">
              <c16:uniqueId val="{00000000-4D60-4372-B5B2-101AF8F7AA7C}"/>
            </c:ext>
          </c:extLst>
        </c:ser>
        <c:dLbls>
          <c:showLegendKey val="0"/>
          <c:showVal val="0"/>
          <c:showCatName val="0"/>
          <c:showSerName val="0"/>
          <c:showPercent val="0"/>
          <c:showBubbleSize val="0"/>
        </c:dLbls>
        <c:gapWidth val="66"/>
        <c:axId val="1650735776"/>
        <c:axId val="1650733856"/>
      </c:barChart>
      <c:catAx>
        <c:axId val="1650735776"/>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1650733856"/>
        <c:crosses val="autoZero"/>
        <c:auto val="1"/>
        <c:lblAlgn val="ctr"/>
        <c:lblOffset val="100"/>
        <c:noMultiLvlLbl val="0"/>
      </c:catAx>
      <c:valAx>
        <c:axId val="1650733856"/>
        <c:scaling>
          <c:orientation val="minMax"/>
          <c:max val="1"/>
          <c:min val="0"/>
        </c:scaling>
        <c:delete val="1"/>
        <c:axPos val="t"/>
        <c:numFmt formatCode="0%" sourceLinked="1"/>
        <c:majorTickMark val="out"/>
        <c:minorTickMark val="none"/>
        <c:tickLblPos val="nextTo"/>
        <c:crossAx val="165073577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3"/>
          <c:order val="0"/>
          <c:tx>
            <c:strRef>
              <c:f>Feuil1!$E$1</c:f>
              <c:strCache>
                <c:ptCount val="1"/>
                <c:pt idx="0">
                  <c:v>Non pas du tout</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D10-4DD8-9D0C-E87C4C53FA48}"/>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D10-4DD8-9D0C-E87C4C53FA48}"/>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D10-4DD8-9D0C-E87C4C53FA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Adapté</c:v>
                </c:pt>
                <c:pt idx="1">
                  <c:v>Inquiétant</c:v>
                </c:pt>
                <c:pt idx="2">
                  <c:v>Pas assez clair</c:v>
                </c:pt>
              </c:strCache>
            </c:strRef>
          </c:cat>
          <c:val>
            <c:numRef>
              <c:f>Feuil1!$E$2:$E$4</c:f>
              <c:numCache>
                <c:formatCode>0%</c:formatCode>
                <c:ptCount val="3"/>
                <c:pt idx="0">
                  <c:v>0.02</c:v>
                </c:pt>
                <c:pt idx="1">
                  <c:v>7.0000000000000007E-2</c:v>
                </c:pt>
                <c:pt idx="2">
                  <c:v>0.21</c:v>
                </c:pt>
              </c:numCache>
            </c:numRef>
          </c:val>
          <c:extLst>
            <c:ext xmlns:c16="http://schemas.microsoft.com/office/drawing/2014/chart" uri="{C3380CC4-5D6E-409C-BE32-E72D297353CC}">
              <c16:uniqueId val="{00000003-1D10-4DD8-9D0C-E87C4C53FA48}"/>
            </c:ext>
          </c:extLst>
        </c:ser>
        <c:ser>
          <c:idx val="2"/>
          <c:order val="1"/>
          <c:tx>
            <c:strRef>
              <c:f>Feuil1!$D$1</c:f>
              <c:strCache>
                <c:ptCount val="1"/>
                <c:pt idx="0">
                  <c:v>Non plutôt pas</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10-4DD8-9D0C-E87C4C53FA48}"/>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10-4DD8-9D0C-E87C4C53FA48}"/>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D10-4DD8-9D0C-E87C4C53FA48}"/>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Adapté</c:v>
                </c:pt>
                <c:pt idx="1">
                  <c:v>Inquiétant</c:v>
                </c:pt>
                <c:pt idx="2">
                  <c:v>Pas assez clair</c:v>
                </c:pt>
              </c:strCache>
            </c:strRef>
          </c:cat>
          <c:val>
            <c:numRef>
              <c:f>Feuil1!$D$2:$D$4</c:f>
              <c:numCache>
                <c:formatCode>0%</c:formatCode>
                <c:ptCount val="3"/>
                <c:pt idx="0">
                  <c:v>0.09</c:v>
                </c:pt>
                <c:pt idx="1">
                  <c:v>0.16</c:v>
                </c:pt>
                <c:pt idx="2">
                  <c:v>0.2</c:v>
                </c:pt>
              </c:numCache>
            </c:numRef>
          </c:val>
          <c:extLst>
            <c:ext xmlns:c16="http://schemas.microsoft.com/office/drawing/2014/chart" uri="{C3380CC4-5D6E-409C-BE32-E72D297353CC}">
              <c16:uniqueId val="{00000002-1D10-4DD8-9D0C-E87C4C53FA48}"/>
            </c:ext>
          </c:extLst>
        </c:ser>
        <c:ser>
          <c:idx val="1"/>
          <c:order val="2"/>
          <c:tx>
            <c:strRef>
              <c:f>Feuil1!$C$1</c:f>
              <c:strCache>
                <c:ptCount val="1"/>
                <c:pt idx="0">
                  <c:v>Oui plutôt</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10-4DD8-9D0C-E87C4C53FA48}"/>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10-4DD8-9D0C-E87C4C53FA48}"/>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10-4DD8-9D0C-E87C4C53FA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Adapté</c:v>
                </c:pt>
                <c:pt idx="1">
                  <c:v>Inquiétant</c:v>
                </c:pt>
                <c:pt idx="2">
                  <c:v>Pas assez clair</c:v>
                </c:pt>
              </c:strCache>
            </c:strRef>
          </c:cat>
          <c:val>
            <c:numRef>
              <c:f>Feuil1!$C$2:$C$4</c:f>
              <c:numCache>
                <c:formatCode>0%</c:formatCode>
                <c:ptCount val="3"/>
                <c:pt idx="0">
                  <c:v>0.51</c:v>
                </c:pt>
                <c:pt idx="1">
                  <c:v>0.62</c:v>
                </c:pt>
                <c:pt idx="2">
                  <c:v>0.41</c:v>
                </c:pt>
              </c:numCache>
            </c:numRef>
          </c:val>
          <c:extLst>
            <c:ext xmlns:c16="http://schemas.microsoft.com/office/drawing/2014/chart" uri="{C3380CC4-5D6E-409C-BE32-E72D297353CC}">
              <c16:uniqueId val="{00000001-1D10-4DD8-9D0C-E87C4C53FA48}"/>
            </c:ext>
          </c:extLst>
        </c:ser>
        <c:ser>
          <c:idx val="0"/>
          <c:order val="3"/>
          <c:tx>
            <c:strRef>
              <c:f>Feuil1!$B$1</c:f>
              <c:strCache>
                <c:ptCount val="1"/>
                <c:pt idx="0">
                  <c:v>Oui tout à fait</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10-4DD8-9D0C-E87C4C53FA48}"/>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10-4DD8-9D0C-E87C4C53FA48}"/>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10-4DD8-9D0C-E87C4C53FA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Adapté</c:v>
                </c:pt>
                <c:pt idx="1">
                  <c:v>Inquiétant</c:v>
                </c:pt>
                <c:pt idx="2">
                  <c:v>Pas assez clair</c:v>
                </c:pt>
              </c:strCache>
            </c:strRef>
          </c:cat>
          <c:val>
            <c:numRef>
              <c:f>Feuil1!$B$2:$B$4</c:f>
              <c:numCache>
                <c:formatCode>0%</c:formatCode>
                <c:ptCount val="3"/>
                <c:pt idx="0">
                  <c:v>0.38</c:v>
                </c:pt>
                <c:pt idx="1">
                  <c:v>0.15</c:v>
                </c:pt>
                <c:pt idx="2">
                  <c:v>0.18</c:v>
                </c:pt>
              </c:numCache>
            </c:numRef>
          </c:val>
          <c:extLst>
            <c:ext xmlns:c16="http://schemas.microsoft.com/office/drawing/2014/chart" uri="{C3380CC4-5D6E-409C-BE32-E72D297353CC}">
              <c16:uniqueId val="{00000000-1D10-4DD8-9D0C-E87C4C53FA48}"/>
            </c:ext>
          </c:extLst>
        </c:ser>
        <c:ser>
          <c:idx val="4"/>
          <c:order val="4"/>
          <c:tx>
            <c:strRef>
              <c:f>Feuil1!$F$1</c:f>
              <c:strCache>
                <c:ptCount val="1"/>
                <c:pt idx="0">
                  <c:v>ST OUI</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D10-4DD8-9D0C-E87C4C53FA48}"/>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D10-4DD8-9D0C-E87C4C53FA48}"/>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D10-4DD8-9D0C-E87C4C53FA48}"/>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Adapté</c:v>
                </c:pt>
                <c:pt idx="1">
                  <c:v>Inquiétant</c:v>
                </c:pt>
                <c:pt idx="2">
                  <c:v>Pas assez clair</c:v>
                </c:pt>
              </c:strCache>
            </c:strRef>
          </c:cat>
          <c:val>
            <c:numRef>
              <c:f>Feuil1!$F$2:$F$4</c:f>
              <c:numCache>
                <c:formatCode>0%</c:formatCode>
                <c:ptCount val="3"/>
                <c:pt idx="0">
                  <c:v>0.89</c:v>
                </c:pt>
                <c:pt idx="1">
                  <c:v>0.77</c:v>
                </c:pt>
                <c:pt idx="2">
                  <c:v>0.59</c:v>
                </c:pt>
              </c:numCache>
            </c:numRef>
          </c:val>
          <c:extLst>
            <c:ext xmlns:c16="http://schemas.microsoft.com/office/drawing/2014/chart" uri="{C3380CC4-5D6E-409C-BE32-E72D297353CC}">
              <c16:uniqueId val="{00000004-1D10-4DD8-9D0C-E87C4C53FA48}"/>
            </c:ext>
          </c:extLst>
        </c:ser>
        <c:dLbls>
          <c:showLegendKey val="0"/>
          <c:showVal val="0"/>
          <c:showCatName val="0"/>
          <c:showSerName val="0"/>
          <c:showPercent val="0"/>
          <c:showBubbleSize val="0"/>
        </c:dLbls>
        <c:gapWidth val="132"/>
        <c:overlap val="100"/>
        <c:axId val="864929968"/>
        <c:axId val="864925168"/>
      </c:barChart>
      <c:catAx>
        <c:axId val="864929968"/>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864925168"/>
        <c:crosses val="autoZero"/>
        <c:auto val="1"/>
        <c:lblAlgn val="ctr"/>
        <c:lblOffset val="100"/>
        <c:noMultiLvlLbl val="0"/>
      </c:catAx>
      <c:valAx>
        <c:axId val="864925168"/>
        <c:scaling>
          <c:orientation val="minMax"/>
          <c:max val="1.1000000000000001"/>
          <c:min val="0"/>
        </c:scaling>
        <c:delete val="1"/>
        <c:axPos val="t"/>
        <c:numFmt formatCode="0%" sourceLinked="1"/>
        <c:majorTickMark val="out"/>
        <c:minorTickMark val="none"/>
        <c:tickLblPos val="nextTo"/>
        <c:crossAx val="864929968"/>
        <c:crosses val="autoZero"/>
        <c:crossBetween val="between"/>
      </c:valAx>
    </c:plotArea>
    <c:legend>
      <c:legendPos val="b"/>
      <c:legendEntry>
        <c:idx val="4"/>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22384215364215126"/>
          <c:y val="2.9348025832375477E-2"/>
          <c:w val="0.77558300348554254"/>
          <c:h val="6.6338079201136449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87477773270149"/>
          <c:y val="8.8258607943968101E-2"/>
          <c:w val="0.41425044807173672"/>
          <c:h val="0.63256530490009333"/>
        </c:manualLayout>
      </c:layout>
      <c:doughnutChart>
        <c:varyColors val="1"/>
        <c:ser>
          <c:idx val="0"/>
          <c:order val="0"/>
          <c:tx>
            <c:strRef>
              <c:f>Feuil1!$B$1</c:f>
              <c:strCache>
                <c:ptCount val="1"/>
                <c:pt idx="0">
                  <c:v>Q12. Comment avez-vous découvert la rechute de votre maladie ? / Nous allons aborder plus particulièrement votre dernière rechute_x000d_
Comment avez-vous découvert votre dernière rechute ?</c:v>
                </c:pt>
              </c:strCache>
            </c:strRef>
          </c:tx>
          <c:dPt>
            <c:idx val="0"/>
            <c:bubble3D val="0"/>
            <c:spPr>
              <a:solidFill>
                <a:srgbClr val="C61C47"/>
              </a:solidFill>
            </c:spPr>
            <c:extLst>
              <c:ext xmlns:c16="http://schemas.microsoft.com/office/drawing/2014/chart" uri="{C3380CC4-5D6E-409C-BE32-E72D297353CC}">
                <c16:uniqueId val="{00000003-5D30-408B-BF1B-B8094E98C57E}"/>
              </c:ext>
            </c:extLst>
          </c:dPt>
          <c:dPt>
            <c:idx val="1"/>
            <c:bubble3D val="0"/>
            <c:spPr>
              <a:solidFill>
                <a:schemeClr val="accent3"/>
              </a:solidFill>
            </c:spPr>
            <c:extLst>
              <c:ext xmlns:c16="http://schemas.microsoft.com/office/drawing/2014/chart" uri="{C3380CC4-5D6E-409C-BE32-E72D297353CC}">
                <c16:uniqueId val="{00000004-5D30-408B-BF1B-B8094E98C57E}"/>
              </c:ext>
            </c:extLst>
          </c:dPt>
          <c:dLbls>
            <c:dLbl>
              <c:idx val="0"/>
              <c:spPr>
                <a:noFill/>
                <a:ln>
                  <a:noFill/>
                </a:ln>
                <a:effectLst/>
              </c:spPr>
              <c:txPr>
                <a:bodyPr wrap="square" lIns="38100" tIns="19050" rIns="38100" bIns="19050" anchor="ctr">
                  <a:spAutoFit/>
                </a:bodyPr>
                <a:lstStyle/>
                <a:p>
                  <a:pPr>
                    <a:defRPr sz="1200">
                      <a:solidFill>
                        <a:schemeClr val="bg2"/>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03-5D30-408B-BF1B-B8094E98C57E}"/>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04-5D30-408B-BF1B-B8094E98C57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Feuil1!$A$2:$A$3</c:f>
              <c:strCache>
                <c:ptCount val="2"/>
                <c:pt idx="0">
                  <c:v>Des symptômes, résultats de prise de sang vous ont alerté et vous ont conduit à consulter un médecin</c:v>
                </c:pt>
                <c:pt idx="1">
                  <c:v>C’est votre hématologue qui vous a annoncé que votre maladie rechutait à la suite d’examens/d’analyse de contrôle, d’un rendez-vous de suivi</c:v>
                </c:pt>
              </c:strCache>
            </c:strRef>
          </c:cat>
          <c:val>
            <c:numRef>
              <c:f>Feuil1!$B$2:$B$3</c:f>
              <c:numCache>
                <c:formatCode>0%</c:formatCode>
                <c:ptCount val="2"/>
                <c:pt idx="0">
                  <c:v>0.48</c:v>
                </c:pt>
                <c:pt idx="1">
                  <c:v>0.52</c:v>
                </c:pt>
              </c:numCache>
            </c:numRef>
          </c:val>
          <c:extLst>
            <c:ext xmlns:c16="http://schemas.microsoft.com/office/drawing/2014/chart" uri="{C3380CC4-5D6E-409C-BE32-E72D297353CC}">
              <c16:uniqueId val="{00000000-5D30-408B-BF1B-B8094E98C57E}"/>
            </c:ext>
          </c:extLst>
        </c:ser>
        <c:dLbls>
          <c:showLegendKey val="0"/>
          <c:showVal val="0"/>
          <c:showCatName val="0"/>
          <c:showSerName val="0"/>
          <c:showPercent val="0"/>
          <c:showBubbleSize val="0"/>
          <c:showLeaderLines val="0"/>
        </c:dLbls>
        <c:firstSliceAng val="0"/>
        <c:holeSize val="68"/>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8524387705021"/>
          <c:y val="6.1973727930454567E-2"/>
          <c:w val="0.4782804337224853"/>
          <c:h val="0.89295446993830585"/>
        </c:manualLayout>
      </c:layout>
      <c:barChart>
        <c:barDir val="bar"/>
        <c:grouping val="clustered"/>
        <c:varyColors val="0"/>
        <c:ser>
          <c:idx val="0"/>
          <c:order val="0"/>
          <c:tx>
            <c:strRef>
              <c:f>Feuil1!$B$1</c:f>
              <c:strCache>
                <c:ptCount val="1"/>
                <c:pt idx="0">
                  <c:v>Profession</c:v>
                </c:pt>
              </c:strCache>
            </c:strRef>
          </c:tx>
          <c:spPr>
            <a:solidFill>
              <a:schemeClr val="tx1"/>
            </a:solidFill>
          </c:spPr>
          <c:invertIfNegative val="0"/>
          <c:dPt>
            <c:idx val="0"/>
            <c:invertIfNegative val="0"/>
            <c:bubble3D val="0"/>
            <c:extLst>
              <c:ext xmlns:c16="http://schemas.microsoft.com/office/drawing/2014/chart" uri="{C3380CC4-5D6E-409C-BE32-E72D297353CC}">
                <c16:uniqueId val="{00000001-FA2F-48FB-939A-B09A19C62F03}"/>
              </c:ext>
            </c:extLst>
          </c:dPt>
          <c:dPt>
            <c:idx val="1"/>
            <c:invertIfNegative val="0"/>
            <c:bubble3D val="0"/>
            <c:extLst>
              <c:ext xmlns:c16="http://schemas.microsoft.com/office/drawing/2014/chart" uri="{C3380CC4-5D6E-409C-BE32-E72D297353CC}">
                <c16:uniqueId val="{00000003-FA2F-48FB-939A-B09A19C62F03}"/>
              </c:ext>
            </c:extLst>
          </c:dPt>
          <c:dPt>
            <c:idx val="2"/>
            <c:invertIfNegative val="0"/>
            <c:bubble3D val="0"/>
            <c:extLst>
              <c:ext xmlns:c16="http://schemas.microsoft.com/office/drawing/2014/chart" uri="{C3380CC4-5D6E-409C-BE32-E72D297353CC}">
                <c16:uniqueId val="{00000005-FA2F-48FB-939A-B09A19C62F03}"/>
              </c:ext>
            </c:extLst>
          </c:dPt>
          <c:dPt>
            <c:idx val="3"/>
            <c:invertIfNegative val="0"/>
            <c:bubble3D val="0"/>
            <c:extLst>
              <c:ext xmlns:c16="http://schemas.microsoft.com/office/drawing/2014/chart" uri="{C3380CC4-5D6E-409C-BE32-E72D297353CC}">
                <c16:uniqueId val="{00000007-FA2F-48FB-939A-B09A19C62F03}"/>
              </c:ext>
            </c:extLst>
          </c:dPt>
          <c:dPt>
            <c:idx val="4"/>
            <c:invertIfNegative val="0"/>
            <c:bubble3D val="0"/>
            <c:extLst>
              <c:ext xmlns:c16="http://schemas.microsoft.com/office/drawing/2014/chart" uri="{C3380CC4-5D6E-409C-BE32-E72D297353CC}">
                <c16:uniqueId val="{00000009-FA2F-48FB-939A-B09A19C62F03}"/>
              </c:ext>
            </c:extLst>
          </c:dPt>
          <c:dPt>
            <c:idx val="5"/>
            <c:invertIfNegative val="0"/>
            <c:bubble3D val="0"/>
            <c:extLst>
              <c:ext xmlns:c16="http://schemas.microsoft.com/office/drawing/2014/chart" uri="{C3380CC4-5D6E-409C-BE32-E72D297353CC}">
                <c16:uniqueId val="{0000000B-FA2F-48FB-939A-B09A19C62F03}"/>
              </c:ext>
            </c:extLst>
          </c:dPt>
          <c:dLbls>
            <c:dLbl>
              <c:idx val="1"/>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3-FA2F-48FB-939A-B09A19C62F03}"/>
                </c:ext>
              </c:extLst>
            </c:dLbl>
            <c:dLbl>
              <c:idx val="2"/>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2F-48FB-939A-B09A19C62F03}"/>
                </c:ext>
              </c:extLst>
            </c:dLbl>
            <c:dLbl>
              <c:idx val="3"/>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7-FA2F-48FB-939A-B09A19C62F03}"/>
                </c:ext>
              </c:extLst>
            </c:dLbl>
            <c:dLbl>
              <c:idx val="4"/>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2F-48FB-939A-B09A19C62F03}"/>
                </c:ext>
              </c:extLst>
            </c:dLbl>
            <c:dLbl>
              <c:idx val="5"/>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2F-48FB-939A-B09A19C62F03}"/>
                </c:ext>
              </c:extLst>
            </c:dLbl>
            <c:spPr>
              <a:noFill/>
              <a:ln>
                <a:noFill/>
              </a:ln>
              <a:effectLst/>
            </c:spPr>
            <c:txPr>
              <a:bodyPr wrap="square" lIns="38100" tIns="19050" rIns="38100" bIns="19050" anchor="ctr">
                <a:spAutoFit/>
              </a:bodyPr>
              <a:lstStyle/>
              <a:p>
                <a:pPr>
                  <a:defRPr sz="10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Rural</c:v>
                </c:pt>
                <c:pt idx="1">
                  <c:v>Moins de 20.000 habitants</c:v>
                </c:pt>
                <c:pt idx="2">
                  <c:v>20.000 à 99 999 habitants</c:v>
                </c:pt>
                <c:pt idx="3">
                  <c:v>100.000 habitants et plus</c:v>
                </c:pt>
                <c:pt idx="4">
                  <c:v>Agglomération de Paris</c:v>
                </c:pt>
              </c:strCache>
            </c:strRef>
          </c:cat>
          <c:val>
            <c:numRef>
              <c:f>Feuil1!$B$2:$B$6</c:f>
              <c:numCache>
                <c:formatCode>0%;0%</c:formatCode>
                <c:ptCount val="5"/>
                <c:pt idx="0">
                  <c:v>0.2</c:v>
                </c:pt>
                <c:pt idx="1">
                  <c:v>0.15</c:v>
                </c:pt>
                <c:pt idx="2">
                  <c:v>0.22</c:v>
                </c:pt>
                <c:pt idx="3">
                  <c:v>0.34</c:v>
                </c:pt>
                <c:pt idx="4">
                  <c:v>0.09</c:v>
                </c:pt>
              </c:numCache>
            </c:numRef>
          </c:val>
          <c:extLst>
            <c:ext xmlns:c16="http://schemas.microsoft.com/office/drawing/2014/chart" uri="{C3380CC4-5D6E-409C-BE32-E72D297353CC}">
              <c16:uniqueId val="{0000000C-FA2F-48FB-939A-B09A19C62F03}"/>
            </c:ext>
          </c:extLst>
        </c:ser>
        <c:dLbls>
          <c:showLegendKey val="0"/>
          <c:showVal val="0"/>
          <c:showCatName val="0"/>
          <c:showSerName val="0"/>
          <c:showPercent val="0"/>
          <c:showBubbleSize val="0"/>
        </c:dLbls>
        <c:gapWidth val="48"/>
        <c:axId val="1089991104"/>
        <c:axId val="1089991520"/>
      </c:barChart>
      <c:catAx>
        <c:axId val="1089991104"/>
        <c:scaling>
          <c:orientation val="maxMin"/>
        </c:scaling>
        <c:delete val="0"/>
        <c:axPos val="l"/>
        <c:numFmt formatCode="General" sourceLinked="1"/>
        <c:majorTickMark val="out"/>
        <c:minorTickMark val="none"/>
        <c:tickLblPos val="nextTo"/>
        <c:spPr>
          <a:noFill/>
          <a:ln>
            <a:noFill/>
          </a:ln>
        </c:spPr>
        <c:txPr>
          <a:bodyPr/>
          <a:lstStyle/>
          <a:p>
            <a:pPr>
              <a:defRPr sz="1000"/>
            </a:pPr>
            <a:endParaRPr lang="fr-FR"/>
          </a:p>
        </c:txPr>
        <c:crossAx val="1089991520"/>
        <c:crosses val="autoZero"/>
        <c:auto val="1"/>
        <c:lblAlgn val="ctr"/>
        <c:lblOffset val="100"/>
        <c:noMultiLvlLbl val="0"/>
      </c:catAx>
      <c:valAx>
        <c:axId val="1089991520"/>
        <c:scaling>
          <c:orientation val="minMax"/>
          <c:max val="1"/>
          <c:min val="0"/>
        </c:scaling>
        <c:delete val="1"/>
        <c:axPos val="t"/>
        <c:numFmt formatCode="0%;0%" sourceLinked="1"/>
        <c:majorTickMark val="out"/>
        <c:minorTickMark val="none"/>
        <c:tickLblPos val="nextTo"/>
        <c:crossAx val="108999110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Q13. Quels symptômes vous ont alerté ?</c:v>
                </c:pt>
              </c:strCache>
            </c:strRef>
          </c:tx>
          <c:invertIfNegative val="0"/>
          <c:dPt>
            <c:idx val="0"/>
            <c:invertIfNegative val="0"/>
            <c:bubble3D val="0"/>
            <c:spPr>
              <a:solidFill>
                <a:srgbClr val="C61C47"/>
              </a:solidFill>
            </c:spPr>
            <c:extLst>
              <c:ext xmlns:c16="http://schemas.microsoft.com/office/drawing/2014/chart" uri="{C3380CC4-5D6E-409C-BE32-E72D297353CC}">
                <c16:uniqueId val="{00000001-BA7F-4C1F-9A3B-4ECDC8EF5565}"/>
              </c:ext>
            </c:extLst>
          </c:dPt>
          <c:dPt>
            <c:idx val="1"/>
            <c:invertIfNegative val="0"/>
            <c:bubble3D val="0"/>
            <c:spPr>
              <a:solidFill>
                <a:srgbClr val="C61C47"/>
              </a:solidFill>
            </c:spPr>
            <c:extLst>
              <c:ext xmlns:c16="http://schemas.microsoft.com/office/drawing/2014/chart" uri="{C3380CC4-5D6E-409C-BE32-E72D297353CC}">
                <c16:uniqueId val="{00000003-BA7F-4C1F-9A3B-4ECDC8EF5565}"/>
              </c:ext>
            </c:extLst>
          </c:dPt>
          <c:dPt>
            <c:idx val="2"/>
            <c:invertIfNegative val="0"/>
            <c:bubble3D val="0"/>
            <c:spPr>
              <a:solidFill>
                <a:srgbClr val="C61C47"/>
              </a:solidFill>
            </c:spPr>
            <c:extLst>
              <c:ext xmlns:c16="http://schemas.microsoft.com/office/drawing/2014/chart" uri="{C3380CC4-5D6E-409C-BE32-E72D297353CC}">
                <c16:uniqueId val="{00000005-BA7F-4C1F-9A3B-4ECDC8EF5565}"/>
              </c:ext>
            </c:extLst>
          </c:dPt>
          <c:dPt>
            <c:idx val="3"/>
            <c:invertIfNegative val="0"/>
            <c:bubble3D val="0"/>
            <c:spPr>
              <a:solidFill>
                <a:srgbClr val="C61C47"/>
              </a:solidFill>
            </c:spPr>
            <c:extLst>
              <c:ext xmlns:c16="http://schemas.microsoft.com/office/drawing/2014/chart" uri="{C3380CC4-5D6E-409C-BE32-E72D297353CC}">
                <c16:uniqueId val="{00000007-BA7F-4C1F-9A3B-4ECDC8EF5565}"/>
              </c:ext>
            </c:extLst>
          </c:dPt>
          <c:dPt>
            <c:idx val="4"/>
            <c:invertIfNegative val="0"/>
            <c:bubble3D val="0"/>
            <c:spPr>
              <a:solidFill>
                <a:srgbClr val="C61C47"/>
              </a:solidFill>
            </c:spPr>
            <c:extLst>
              <c:ext xmlns:c16="http://schemas.microsoft.com/office/drawing/2014/chart" uri="{C3380CC4-5D6E-409C-BE32-E72D297353CC}">
                <c16:uniqueId val="{00000009-BA7F-4C1F-9A3B-4ECDC8EF5565}"/>
              </c:ext>
            </c:extLst>
          </c:dPt>
          <c:dPt>
            <c:idx val="5"/>
            <c:invertIfNegative val="0"/>
            <c:bubble3D val="0"/>
            <c:spPr>
              <a:solidFill>
                <a:srgbClr val="C61C47"/>
              </a:solidFill>
            </c:spPr>
            <c:extLst>
              <c:ext xmlns:c16="http://schemas.microsoft.com/office/drawing/2014/chart" uri="{C3380CC4-5D6E-409C-BE32-E72D297353CC}">
                <c16:uniqueId val="{0000000B-BA7F-4C1F-9A3B-4ECDC8EF5565}"/>
              </c:ext>
            </c:extLst>
          </c:dPt>
          <c:dPt>
            <c:idx val="6"/>
            <c:invertIfNegative val="0"/>
            <c:bubble3D val="0"/>
            <c:spPr>
              <a:solidFill>
                <a:srgbClr val="C61C47"/>
              </a:solidFill>
            </c:spPr>
            <c:extLst>
              <c:ext xmlns:c16="http://schemas.microsoft.com/office/drawing/2014/chart" uri="{C3380CC4-5D6E-409C-BE32-E72D297353CC}">
                <c16:uniqueId val="{0000000D-BA7F-4C1F-9A3B-4ECDC8EF5565}"/>
              </c:ext>
            </c:extLst>
          </c:dPt>
          <c:dPt>
            <c:idx val="7"/>
            <c:invertIfNegative val="0"/>
            <c:bubble3D val="0"/>
            <c:spPr>
              <a:solidFill>
                <a:srgbClr val="C61C47"/>
              </a:solidFill>
            </c:spPr>
            <c:extLst>
              <c:ext xmlns:c16="http://schemas.microsoft.com/office/drawing/2014/chart" uri="{C3380CC4-5D6E-409C-BE32-E72D297353CC}">
                <c16:uniqueId val="{0000000F-BA7F-4C1F-9A3B-4ECDC8EF5565}"/>
              </c:ext>
            </c:extLst>
          </c:dPt>
          <c:dPt>
            <c:idx val="8"/>
            <c:invertIfNegative val="0"/>
            <c:bubble3D val="0"/>
            <c:spPr>
              <a:solidFill>
                <a:srgbClr val="C61C47"/>
              </a:solidFill>
            </c:spPr>
            <c:extLst>
              <c:ext xmlns:c16="http://schemas.microsoft.com/office/drawing/2014/chart" uri="{C3380CC4-5D6E-409C-BE32-E72D297353CC}">
                <c16:uniqueId val="{00000011-BA7F-4C1F-9A3B-4ECDC8EF5565}"/>
              </c:ext>
            </c:extLst>
          </c:dPt>
          <c:dPt>
            <c:idx val="9"/>
            <c:invertIfNegative val="0"/>
            <c:bubble3D val="0"/>
            <c:spPr>
              <a:solidFill>
                <a:srgbClr val="C61C47"/>
              </a:solidFill>
            </c:spPr>
            <c:extLst>
              <c:ext xmlns:c16="http://schemas.microsoft.com/office/drawing/2014/chart" uri="{C3380CC4-5D6E-409C-BE32-E72D297353CC}">
                <c16:uniqueId val="{00000013-BA7F-4C1F-9A3B-4ECDC8EF5565}"/>
              </c:ext>
            </c:extLst>
          </c:dPt>
          <c:dPt>
            <c:idx val="10"/>
            <c:invertIfNegative val="0"/>
            <c:bubble3D val="0"/>
            <c:spPr>
              <a:solidFill>
                <a:srgbClr val="C61C47"/>
              </a:solidFill>
            </c:spPr>
            <c:extLst>
              <c:ext xmlns:c16="http://schemas.microsoft.com/office/drawing/2014/chart" uri="{C3380CC4-5D6E-409C-BE32-E72D297353CC}">
                <c16:uniqueId val="{00000015-BA7F-4C1F-9A3B-4ECDC8EF5565}"/>
              </c:ext>
            </c:extLst>
          </c:dPt>
          <c:dPt>
            <c:idx val="11"/>
            <c:invertIfNegative val="0"/>
            <c:bubble3D val="0"/>
            <c:spPr>
              <a:solidFill>
                <a:srgbClr val="C61C47"/>
              </a:solidFill>
            </c:spPr>
            <c:extLst>
              <c:ext xmlns:c16="http://schemas.microsoft.com/office/drawing/2014/chart" uri="{C3380CC4-5D6E-409C-BE32-E72D297353CC}">
                <c16:uniqueId val="{00000017-BA7F-4C1F-9A3B-4ECDC8EF5565}"/>
              </c:ext>
            </c:extLst>
          </c:dPt>
          <c:dPt>
            <c:idx val="12"/>
            <c:invertIfNegative val="0"/>
            <c:bubble3D val="0"/>
            <c:spPr>
              <a:solidFill>
                <a:srgbClr val="C61C47"/>
              </a:solidFill>
            </c:spPr>
            <c:extLst>
              <c:ext xmlns:c16="http://schemas.microsoft.com/office/drawing/2014/chart" uri="{C3380CC4-5D6E-409C-BE32-E72D297353CC}">
                <c16:uniqueId val="{00000019-BA7F-4C1F-9A3B-4ECDC8EF5565}"/>
              </c:ext>
            </c:extLst>
          </c:dPt>
          <c:dPt>
            <c:idx val="13"/>
            <c:invertIfNegative val="0"/>
            <c:bubble3D val="0"/>
            <c:spPr>
              <a:solidFill>
                <a:srgbClr val="C61C47"/>
              </a:solidFill>
            </c:spPr>
            <c:extLst>
              <c:ext xmlns:c16="http://schemas.microsoft.com/office/drawing/2014/chart" uri="{C3380CC4-5D6E-409C-BE32-E72D297353CC}">
                <c16:uniqueId val="{0000001B-BA7F-4C1F-9A3B-4ECDC8EF5565}"/>
              </c:ext>
            </c:extLst>
          </c:dPt>
          <c:dPt>
            <c:idx val="14"/>
            <c:invertIfNegative val="0"/>
            <c:bubble3D val="0"/>
            <c:spPr>
              <a:solidFill>
                <a:srgbClr val="C61C47"/>
              </a:solidFill>
            </c:spPr>
            <c:extLst>
              <c:ext xmlns:c16="http://schemas.microsoft.com/office/drawing/2014/chart" uri="{C3380CC4-5D6E-409C-BE32-E72D297353CC}">
                <c16:uniqueId val="{0000001D-BA7F-4C1F-9A3B-4ECDC8EF5565}"/>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7F-4C1F-9A3B-4ECDC8EF5565}"/>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7F-4C1F-9A3B-4ECDC8EF5565}"/>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7F-4C1F-9A3B-4ECDC8EF5565}"/>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7F-4C1F-9A3B-4ECDC8EF5565}"/>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7F-4C1F-9A3B-4ECDC8EF5565}"/>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7F-4C1F-9A3B-4ECDC8EF5565}"/>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7F-4C1F-9A3B-4ECDC8EF5565}"/>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A7F-4C1F-9A3B-4ECDC8EF5565}"/>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A7F-4C1F-9A3B-4ECDC8EF5565}"/>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A7F-4C1F-9A3B-4ECDC8EF5565}"/>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A7F-4C1F-9A3B-4ECDC8EF5565}"/>
                </c:ext>
              </c:extLst>
            </c:dLbl>
            <c:dLbl>
              <c:idx val="1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A7F-4C1F-9A3B-4ECDC8EF5565}"/>
                </c:ext>
              </c:extLst>
            </c:dLbl>
            <c:dLbl>
              <c:idx val="1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A7F-4C1F-9A3B-4ECDC8EF5565}"/>
                </c:ext>
              </c:extLst>
            </c:dLbl>
            <c:dLbl>
              <c:idx val="1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A7F-4C1F-9A3B-4ECDC8EF5565}"/>
                </c:ext>
              </c:extLst>
            </c:dLbl>
            <c:dLbl>
              <c:idx val="1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A7F-4C1F-9A3B-4ECDC8EF556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Feuil1!$A$2:$A$16</c:f>
              <c:strCache>
                <c:ptCount val="15"/>
                <c:pt idx="0">
                  <c:v>Résultats de prise de sang</c:v>
                </c:pt>
                <c:pt idx="1">
                  <c:v>Gonflement des ganglions</c:v>
                </c:pt>
                <c:pt idx="2">
                  <c:v>Fatigue</c:v>
                </c:pt>
                <c:pt idx="3">
                  <c:v>Amaigrissement</c:v>
                </c:pt>
                <c:pt idx="4">
                  <c:v>Essoufflement</c:v>
                </c:pt>
                <c:pt idx="5">
                  <c:v>Sueurs nocturnes</c:v>
                </c:pt>
                <c:pt idx="6">
                  <c:v>Fièvre</c:v>
                </c:pt>
                <c:pt idx="7">
                  <c:v>Sensations d'oreille bouchée</c:v>
                </c:pt>
                <c:pt idx="8">
                  <c:v>Douleurs</c:v>
                </c:pt>
                <c:pt idx="9">
                  <c:v>incomfort abdominal</c:v>
                </c:pt>
                <c:pt idx="10">
                  <c:v>Algie splénique</c:v>
                </c:pt>
                <c:pt idx="11">
                  <c:v>Anémie</c:v>
                </c:pt>
                <c:pt idx="12">
                  <c:v>Jambes gonflées</c:v>
                </c:pt>
                <c:pt idx="13">
                  <c:v>Problèmes dermatologiques</c:v>
                </c:pt>
                <c:pt idx="14">
                  <c:v>Sensation générale de quelque chose perturbée</c:v>
                </c:pt>
              </c:strCache>
            </c:strRef>
          </c:cat>
          <c:val>
            <c:numRef>
              <c:f>Feuil1!$B$2:$B$16</c:f>
              <c:numCache>
                <c:formatCode>0%</c:formatCode>
                <c:ptCount val="15"/>
                <c:pt idx="0">
                  <c:v>0.77</c:v>
                </c:pt>
                <c:pt idx="1">
                  <c:v>0.6</c:v>
                </c:pt>
                <c:pt idx="2">
                  <c:v>0.53</c:v>
                </c:pt>
                <c:pt idx="3">
                  <c:v>0.28000000000000003</c:v>
                </c:pt>
                <c:pt idx="4">
                  <c:v>0.19</c:v>
                </c:pt>
                <c:pt idx="5">
                  <c:v>0.19</c:v>
                </c:pt>
                <c:pt idx="6">
                  <c:v>0.02</c:v>
                </c:pt>
                <c:pt idx="7">
                  <c:v>0.02</c:v>
                </c:pt>
                <c:pt idx="8">
                  <c:v>0.02</c:v>
                </c:pt>
                <c:pt idx="9">
                  <c:v>0.02</c:v>
                </c:pt>
                <c:pt idx="10">
                  <c:v>0.02</c:v>
                </c:pt>
                <c:pt idx="11">
                  <c:v>0.02</c:v>
                </c:pt>
                <c:pt idx="12">
                  <c:v>0.02</c:v>
                </c:pt>
                <c:pt idx="13">
                  <c:v>0.02</c:v>
                </c:pt>
                <c:pt idx="14">
                  <c:v>0.02</c:v>
                </c:pt>
              </c:numCache>
            </c:numRef>
          </c:val>
          <c:extLst>
            <c:ext xmlns:c16="http://schemas.microsoft.com/office/drawing/2014/chart" uri="{C3380CC4-5D6E-409C-BE32-E72D297353CC}">
              <c16:uniqueId val="{0000001E-BA7F-4C1F-9A3B-4ECDC8EF5565}"/>
            </c:ext>
          </c:extLst>
        </c:ser>
        <c:dLbls>
          <c:showLegendKey val="0"/>
          <c:showVal val="0"/>
          <c:showCatName val="0"/>
          <c:showSerName val="0"/>
          <c:showPercent val="0"/>
          <c:showBubbleSize val="0"/>
        </c:dLbls>
        <c:gapWidth val="50"/>
        <c:axId val="1288774912"/>
        <c:axId val="1288770112"/>
      </c:barChart>
      <c:catAx>
        <c:axId val="1288774912"/>
        <c:scaling>
          <c:orientation val="maxMin"/>
        </c:scaling>
        <c:delete val="1"/>
        <c:axPos val="l"/>
        <c:numFmt formatCode="General" sourceLinked="1"/>
        <c:majorTickMark val="out"/>
        <c:minorTickMark val="none"/>
        <c:tickLblPos val="nextTo"/>
        <c:crossAx val="1288770112"/>
        <c:crosses val="autoZero"/>
        <c:auto val="1"/>
        <c:lblAlgn val="ctr"/>
        <c:lblOffset val="100"/>
        <c:noMultiLvlLbl val="0"/>
      </c:catAx>
      <c:valAx>
        <c:axId val="1288770112"/>
        <c:scaling>
          <c:orientation val="minMax"/>
          <c:max val="1"/>
          <c:min val="0"/>
        </c:scaling>
        <c:delete val="1"/>
        <c:axPos val="t"/>
        <c:numFmt formatCode="0%" sourceLinked="1"/>
        <c:majorTickMark val="out"/>
        <c:minorTickMark val="none"/>
        <c:tickLblPos val="nextTo"/>
        <c:crossAx val="1288774912"/>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Q16. Comment avez-vous vécu l’annonce de la dernière rechute de votre LLC par rapport à l’annonce de la 1ière rechute (en termes d’informations par l’équipe médicale, de soutien, d’état psychologique, par rapport à vos proches…) ?</c:v>
                </c:pt>
              </c:strCache>
            </c:strRef>
          </c:tx>
          <c:invertIfNegative val="0"/>
          <c:dPt>
            <c:idx val="0"/>
            <c:invertIfNegative val="0"/>
            <c:bubble3D val="0"/>
            <c:spPr>
              <a:solidFill>
                <a:srgbClr val="C61C47"/>
              </a:solidFill>
            </c:spPr>
            <c:extLst>
              <c:ext xmlns:c16="http://schemas.microsoft.com/office/drawing/2014/chart" uri="{C3380CC4-5D6E-409C-BE32-E72D297353CC}">
                <c16:uniqueId val="{00000003-3525-423E-AA7E-3AA9C824732E}"/>
              </c:ext>
            </c:extLst>
          </c:dPt>
          <c:dPt>
            <c:idx val="1"/>
            <c:invertIfNegative val="0"/>
            <c:bubble3D val="0"/>
            <c:spPr>
              <a:solidFill>
                <a:srgbClr val="E28EA3"/>
              </a:solidFill>
            </c:spPr>
            <c:extLst>
              <c:ext xmlns:c16="http://schemas.microsoft.com/office/drawing/2014/chart" uri="{C3380CC4-5D6E-409C-BE32-E72D297353CC}">
                <c16:uniqueId val="{00000004-3525-423E-AA7E-3AA9C824732E}"/>
              </c:ext>
            </c:extLst>
          </c:dPt>
          <c:dPt>
            <c:idx val="2"/>
            <c:invertIfNegative val="0"/>
            <c:bubble3D val="0"/>
            <c:spPr>
              <a:solidFill>
                <a:srgbClr val="E28EA3"/>
              </a:solidFill>
            </c:spPr>
            <c:extLst>
              <c:ext xmlns:c16="http://schemas.microsoft.com/office/drawing/2014/chart" uri="{C3380CC4-5D6E-409C-BE32-E72D297353CC}">
                <c16:uniqueId val="{00000005-3525-423E-AA7E-3AA9C824732E}"/>
              </c:ext>
            </c:extLst>
          </c:dPt>
          <c:dPt>
            <c:idx val="3"/>
            <c:invertIfNegative val="0"/>
            <c:bubble3D val="0"/>
            <c:spPr>
              <a:solidFill>
                <a:srgbClr val="E28EA3"/>
              </a:solidFill>
            </c:spPr>
            <c:extLst>
              <c:ext xmlns:c16="http://schemas.microsoft.com/office/drawing/2014/chart" uri="{C3380CC4-5D6E-409C-BE32-E72D297353CC}">
                <c16:uniqueId val="{00000006-3525-423E-AA7E-3AA9C824732E}"/>
              </c:ext>
            </c:extLst>
          </c:dPt>
          <c:dPt>
            <c:idx val="4"/>
            <c:invertIfNegative val="0"/>
            <c:bubble3D val="0"/>
            <c:spPr>
              <a:solidFill>
                <a:srgbClr val="E28EA3"/>
              </a:solidFill>
            </c:spPr>
            <c:extLst>
              <c:ext xmlns:c16="http://schemas.microsoft.com/office/drawing/2014/chart" uri="{C3380CC4-5D6E-409C-BE32-E72D297353CC}">
                <c16:uniqueId val="{00000007-3525-423E-AA7E-3AA9C824732E}"/>
              </c:ext>
            </c:extLst>
          </c:dPt>
          <c:dPt>
            <c:idx val="5"/>
            <c:invertIfNegative val="0"/>
            <c:bubble3D val="0"/>
            <c:spPr>
              <a:solidFill>
                <a:srgbClr val="E28EA3"/>
              </a:solidFill>
            </c:spPr>
            <c:extLst>
              <c:ext xmlns:c16="http://schemas.microsoft.com/office/drawing/2014/chart" uri="{C3380CC4-5D6E-409C-BE32-E72D297353CC}">
                <c16:uniqueId val="{00000008-3525-423E-AA7E-3AA9C824732E}"/>
              </c:ext>
            </c:extLst>
          </c:dPt>
          <c:dPt>
            <c:idx val="6"/>
            <c:invertIfNegative val="0"/>
            <c:bubble3D val="0"/>
            <c:spPr>
              <a:solidFill>
                <a:srgbClr val="E28EA3"/>
              </a:solidFill>
            </c:spPr>
            <c:extLst>
              <c:ext xmlns:c16="http://schemas.microsoft.com/office/drawing/2014/chart" uri="{C3380CC4-5D6E-409C-BE32-E72D297353CC}">
                <c16:uniqueId val="{00000009-3525-423E-AA7E-3AA9C824732E}"/>
              </c:ext>
            </c:extLst>
          </c:dPt>
          <c:dPt>
            <c:idx val="7"/>
            <c:invertIfNegative val="0"/>
            <c:bubble3D val="0"/>
            <c:spPr>
              <a:solidFill>
                <a:srgbClr val="E28EA3"/>
              </a:solidFill>
            </c:spPr>
            <c:extLst>
              <c:ext xmlns:c16="http://schemas.microsoft.com/office/drawing/2014/chart" uri="{C3380CC4-5D6E-409C-BE32-E72D297353CC}">
                <c16:uniqueId val="{0000000A-3525-423E-AA7E-3AA9C824732E}"/>
              </c:ext>
            </c:extLst>
          </c:dPt>
          <c:dPt>
            <c:idx val="8"/>
            <c:invertIfNegative val="0"/>
            <c:bubble3D val="0"/>
            <c:spPr>
              <a:solidFill>
                <a:srgbClr val="E28EA3"/>
              </a:solidFill>
            </c:spPr>
            <c:extLst>
              <c:ext xmlns:c16="http://schemas.microsoft.com/office/drawing/2014/chart" uri="{C3380CC4-5D6E-409C-BE32-E72D297353CC}">
                <c16:uniqueId val="{0000000B-3525-423E-AA7E-3AA9C824732E}"/>
              </c:ext>
            </c:extLst>
          </c:dPt>
          <c:dPt>
            <c:idx val="9"/>
            <c:invertIfNegative val="0"/>
            <c:bubble3D val="0"/>
            <c:spPr>
              <a:solidFill>
                <a:srgbClr val="C61C47"/>
              </a:solidFill>
            </c:spPr>
            <c:extLst>
              <c:ext xmlns:c16="http://schemas.microsoft.com/office/drawing/2014/chart" uri="{C3380CC4-5D6E-409C-BE32-E72D297353CC}">
                <c16:uniqueId val="{0000000C-3525-423E-AA7E-3AA9C824732E}"/>
              </c:ext>
            </c:extLst>
          </c:dPt>
          <c:dPt>
            <c:idx val="10"/>
            <c:invertIfNegative val="0"/>
            <c:bubble3D val="0"/>
            <c:spPr>
              <a:solidFill>
                <a:srgbClr val="E28EA3"/>
              </a:solidFill>
            </c:spPr>
            <c:extLst>
              <c:ext xmlns:c16="http://schemas.microsoft.com/office/drawing/2014/chart" uri="{C3380CC4-5D6E-409C-BE32-E72D297353CC}">
                <c16:uniqueId val="{0000000D-3525-423E-AA7E-3AA9C824732E}"/>
              </c:ext>
            </c:extLst>
          </c:dPt>
          <c:dPt>
            <c:idx val="11"/>
            <c:invertIfNegative val="0"/>
            <c:bubble3D val="0"/>
            <c:spPr>
              <a:solidFill>
                <a:srgbClr val="E28EA3"/>
              </a:solidFill>
            </c:spPr>
            <c:extLst>
              <c:ext xmlns:c16="http://schemas.microsoft.com/office/drawing/2014/chart" uri="{C3380CC4-5D6E-409C-BE32-E72D297353CC}">
                <c16:uniqueId val="{0000000E-3525-423E-AA7E-3AA9C824732E}"/>
              </c:ext>
            </c:extLst>
          </c:dPt>
          <c:dPt>
            <c:idx val="12"/>
            <c:invertIfNegative val="0"/>
            <c:bubble3D val="0"/>
            <c:spPr>
              <a:solidFill>
                <a:srgbClr val="E28EA3"/>
              </a:solidFill>
            </c:spPr>
            <c:extLst>
              <c:ext xmlns:c16="http://schemas.microsoft.com/office/drawing/2014/chart" uri="{C3380CC4-5D6E-409C-BE32-E72D297353CC}">
                <c16:uniqueId val="{0000000F-3525-423E-AA7E-3AA9C824732E}"/>
              </c:ext>
            </c:extLst>
          </c:dPt>
          <c:dPt>
            <c:idx val="13"/>
            <c:invertIfNegative val="0"/>
            <c:bubble3D val="0"/>
            <c:spPr>
              <a:solidFill>
                <a:srgbClr val="E28EA3"/>
              </a:solidFill>
            </c:spPr>
            <c:extLst>
              <c:ext xmlns:c16="http://schemas.microsoft.com/office/drawing/2014/chart" uri="{C3380CC4-5D6E-409C-BE32-E72D297353CC}">
                <c16:uniqueId val="{00000010-3525-423E-AA7E-3AA9C824732E}"/>
              </c:ext>
            </c:extLst>
          </c:dPt>
          <c:dPt>
            <c:idx val="14"/>
            <c:invertIfNegative val="0"/>
            <c:bubble3D val="0"/>
            <c:spPr>
              <a:solidFill>
                <a:srgbClr val="C61C47"/>
              </a:solidFill>
            </c:spPr>
            <c:extLst>
              <c:ext xmlns:c16="http://schemas.microsoft.com/office/drawing/2014/chart" uri="{C3380CC4-5D6E-409C-BE32-E72D297353CC}">
                <c16:uniqueId val="{00000011-3525-423E-AA7E-3AA9C824732E}"/>
              </c:ext>
            </c:extLst>
          </c:dPt>
          <c:dPt>
            <c:idx val="15"/>
            <c:invertIfNegative val="0"/>
            <c:bubble3D val="0"/>
            <c:spPr>
              <a:solidFill>
                <a:srgbClr val="E28EA3"/>
              </a:solidFill>
            </c:spPr>
            <c:extLst>
              <c:ext xmlns:c16="http://schemas.microsoft.com/office/drawing/2014/chart" uri="{C3380CC4-5D6E-409C-BE32-E72D297353CC}">
                <c16:uniqueId val="{00000012-3525-423E-AA7E-3AA9C824732E}"/>
              </c:ext>
            </c:extLst>
          </c:dPt>
          <c:dPt>
            <c:idx val="16"/>
            <c:invertIfNegative val="0"/>
            <c:bubble3D val="0"/>
            <c:spPr>
              <a:solidFill>
                <a:srgbClr val="E28EA3"/>
              </a:solidFill>
            </c:spPr>
            <c:extLst>
              <c:ext xmlns:c16="http://schemas.microsoft.com/office/drawing/2014/chart" uri="{C3380CC4-5D6E-409C-BE32-E72D297353CC}">
                <c16:uniqueId val="{00000013-3525-423E-AA7E-3AA9C824732E}"/>
              </c:ext>
            </c:extLst>
          </c:dPt>
          <c:dPt>
            <c:idx val="17"/>
            <c:invertIfNegative val="0"/>
            <c:bubble3D val="0"/>
            <c:spPr>
              <a:solidFill>
                <a:srgbClr val="E28EA3"/>
              </a:solidFill>
            </c:spPr>
            <c:extLst>
              <c:ext xmlns:c16="http://schemas.microsoft.com/office/drawing/2014/chart" uri="{C3380CC4-5D6E-409C-BE32-E72D297353CC}">
                <c16:uniqueId val="{00000014-3525-423E-AA7E-3AA9C824732E}"/>
              </c:ext>
            </c:extLst>
          </c:dPt>
          <c:dPt>
            <c:idx val="18"/>
            <c:invertIfNegative val="0"/>
            <c:bubble3D val="0"/>
            <c:spPr>
              <a:solidFill>
                <a:srgbClr val="C61C47"/>
              </a:solidFill>
            </c:spPr>
            <c:extLst>
              <c:ext xmlns:c16="http://schemas.microsoft.com/office/drawing/2014/chart" uri="{C3380CC4-5D6E-409C-BE32-E72D297353CC}">
                <c16:uniqueId val="{00000015-3525-423E-AA7E-3AA9C824732E}"/>
              </c:ext>
            </c:extLst>
          </c:dPt>
          <c:dPt>
            <c:idx val="19"/>
            <c:invertIfNegative val="0"/>
            <c:bubble3D val="0"/>
            <c:spPr>
              <a:solidFill>
                <a:srgbClr val="C61C47"/>
              </a:solidFill>
            </c:spPr>
            <c:extLst>
              <c:ext xmlns:c16="http://schemas.microsoft.com/office/drawing/2014/chart" uri="{C3380CC4-5D6E-409C-BE32-E72D297353CC}">
                <c16:uniqueId val="{00000016-3525-423E-AA7E-3AA9C824732E}"/>
              </c:ext>
            </c:extLst>
          </c:dPt>
          <c:dPt>
            <c:idx val="20"/>
            <c:invertIfNegative val="0"/>
            <c:bubble3D val="0"/>
            <c:spPr>
              <a:solidFill>
                <a:srgbClr val="C61C47"/>
              </a:solidFill>
            </c:spPr>
            <c:extLst>
              <c:ext xmlns:c16="http://schemas.microsoft.com/office/drawing/2014/chart" uri="{C3380CC4-5D6E-409C-BE32-E72D297353CC}">
                <c16:uniqueId val="{00000017-3525-423E-AA7E-3AA9C824732E}"/>
              </c:ext>
            </c:extLst>
          </c:dPt>
          <c:dPt>
            <c:idx val="21"/>
            <c:invertIfNegative val="0"/>
            <c:bubble3D val="0"/>
            <c:spPr>
              <a:solidFill>
                <a:srgbClr val="C61C47"/>
              </a:solidFill>
            </c:spPr>
            <c:extLst>
              <c:ext xmlns:c16="http://schemas.microsoft.com/office/drawing/2014/chart" uri="{C3380CC4-5D6E-409C-BE32-E72D297353CC}">
                <c16:uniqueId val="{00000018-3525-423E-AA7E-3AA9C824732E}"/>
              </c:ext>
            </c:extLst>
          </c:dPt>
          <c:dPt>
            <c:idx val="22"/>
            <c:invertIfNegative val="0"/>
            <c:bubble3D val="0"/>
            <c:spPr>
              <a:solidFill>
                <a:srgbClr val="C61C47"/>
              </a:solidFill>
            </c:spPr>
            <c:extLst>
              <c:ext xmlns:c16="http://schemas.microsoft.com/office/drawing/2014/chart" uri="{C3380CC4-5D6E-409C-BE32-E72D297353CC}">
                <c16:uniqueId val="{00000019-3525-423E-AA7E-3AA9C824732E}"/>
              </c:ext>
            </c:extLst>
          </c:dPt>
          <c:dPt>
            <c:idx val="23"/>
            <c:invertIfNegative val="0"/>
            <c:bubble3D val="0"/>
            <c:spPr>
              <a:solidFill>
                <a:srgbClr val="C61C47"/>
              </a:solidFill>
            </c:spPr>
            <c:extLst>
              <c:ext xmlns:c16="http://schemas.microsoft.com/office/drawing/2014/chart" uri="{C3380CC4-5D6E-409C-BE32-E72D297353CC}">
                <c16:uniqueId val="{0000001A-3525-423E-AA7E-3AA9C824732E}"/>
              </c:ext>
            </c:extLst>
          </c:dPt>
          <c:dPt>
            <c:idx val="24"/>
            <c:invertIfNegative val="0"/>
            <c:bubble3D val="0"/>
            <c:spPr>
              <a:solidFill>
                <a:srgbClr val="C61C47"/>
              </a:solidFill>
            </c:spPr>
            <c:extLst>
              <c:ext xmlns:c16="http://schemas.microsoft.com/office/drawing/2014/chart" uri="{C3380CC4-5D6E-409C-BE32-E72D297353CC}">
                <c16:uniqueId val="{0000001B-3525-423E-AA7E-3AA9C824732E}"/>
              </c:ext>
            </c:extLst>
          </c:dPt>
          <c:dPt>
            <c:idx val="25"/>
            <c:invertIfNegative val="0"/>
            <c:bubble3D val="0"/>
            <c:spPr>
              <a:solidFill>
                <a:srgbClr val="C61C47"/>
              </a:solidFill>
            </c:spPr>
            <c:extLst>
              <c:ext xmlns:c16="http://schemas.microsoft.com/office/drawing/2014/chart" uri="{C3380CC4-5D6E-409C-BE32-E72D297353CC}">
                <c16:uniqueId val="{0000001C-3525-423E-AA7E-3AA9C824732E}"/>
              </c:ext>
            </c:extLst>
          </c:dPt>
          <c:dPt>
            <c:idx val="26"/>
            <c:invertIfNegative val="0"/>
            <c:bubble3D val="0"/>
            <c:spPr>
              <a:solidFill>
                <a:srgbClr val="C61C47"/>
              </a:solidFill>
            </c:spPr>
            <c:extLst>
              <c:ext xmlns:c16="http://schemas.microsoft.com/office/drawing/2014/chart" uri="{C3380CC4-5D6E-409C-BE32-E72D297353CC}">
                <c16:uniqueId val="{0000001D-3525-423E-AA7E-3AA9C824732E}"/>
              </c:ext>
            </c:extLst>
          </c:dPt>
          <c:dPt>
            <c:idx val="27"/>
            <c:invertIfNegative val="0"/>
            <c:bubble3D val="0"/>
            <c:spPr>
              <a:solidFill>
                <a:srgbClr val="C61C47"/>
              </a:solidFill>
            </c:spPr>
            <c:extLst>
              <c:ext xmlns:c16="http://schemas.microsoft.com/office/drawing/2014/chart" uri="{C3380CC4-5D6E-409C-BE32-E72D297353CC}">
                <c16:uniqueId val="{0000001E-3525-423E-AA7E-3AA9C824732E}"/>
              </c:ext>
            </c:extLst>
          </c:dPt>
          <c:dPt>
            <c:idx val="28"/>
            <c:invertIfNegative val="0"/>
            <c:bubble3D val="0"/>
            <c:spPr>
              <a:solidFill>
                <a:schemeClr val="accent6">
                  <a:lumMod val="85000"/>
                </a:schemeClr>
              </a:solidFill>
            </c:spPr>
            <c:extLst>
              <c:ext xmlns:c16="http://schemas.microsoft.com/office/drawing/2014/chart" uri="{C3380CC4-5D6E-409C-BE32-E72D297353CC}">
                <c16:uniqueId val="{0000001F-3525-423E-AA7E-3AA9C824732E}"/>
              </c:ext>
            </c:extLst>
          </c:dPt>
          <c:dPt>
            <c:idx val="29"/>
            <c:invertIfNegative val="0"/>
            <c:bubble3D val="0"/>
            <c:spPr>
              <a:solidFill>
                <a:srgbClr val="D9D9D9"/>
              </a:solidFill>
            </c:spPr>
            <c:extLst>
              <c:ext xmlns:c16="http://schemas.microsoft.com/office/drawing/2014/chart" uri="{C3380CC4-5D6E-409C-BE32-E72D297353CC}">
                <c16:uniqueId val="{00000020-3525-423E-AA7E-3AA9C824732E}"/>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25-423E-AA7E-3AA9C824732E}"/>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25-423E-AA7E-3AA9C824732E}"/>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25-423E-AA7E-3AA9C824732E}"/>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25-423E-AA7E-3AA9C824732E}"/>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25-423E-AA7E-3AA9C824732E}"/>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25-423E-AA7E-3AA9C824732E}"/>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25-423E-AA7E-3AA9C824732E}"/>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525-423E-AA7E-3AA9C824732E}"/>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525-423E-AA7E-3AA9C824732E}"/>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525-423E-AA7E-3AA9C824732E}"/>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25-423E-AA7E-3AA9C824732E}"/>
                </c:ext>
              </c:extLst>
            </c:dLbl>
            <c:dLbl>
              <c:idx val="1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525-423E-AA7E-3AA9C824732E}"/>
                </c:ext>
              </c:extLst>
            </c:dLbl>
            <c:dLbl>
              <c:idx val="1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525-423E-AA7E-3AA9C824732E}"/>
                </c:ext>
              </c:extLst>
            </c:dLbl>
            <c:dLbl>
              <c:idx val="1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525-423E-AA7E-3AA9C824732E}"/>
                </c:ext>
              </c:extLst>
            </c:dLbl>
            <c:dLbl>
              <c:idx val="1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525-423E-AA7E-3AA9C824732E}"/>
                </c:ext>
              </c:extLst>
            </c:dLbl>
            <c:dLbl>
              <c:idx val="1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525-423E-AA7E-3AA9C824732E}"/>
                </c:ext>
              </c:extLst>
            </c:dLbl>
            <c:dLbl>
              <c:idx val="1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525-423E-AA7E-3AA9C824732E}"/>
                </c:ext>
              </c:extLst>
            </c:dLbl>
            <c:dLbl>
              <c:idx val="1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525-423E-AA7E-3AA9C824732E}"/>
                </c:ext>
              </c:extLst>
            </c:dLbl>
            <c:dLbl>
              <c:idx val="1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525-423E-AA7E-3AA9C824732E}"/>
                </c:ext>
              </c:extLst>
            </c:dLbl>
            <c:dLbl>
              <c:idx val="1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525-423E-AA7E-3AA9C824732E}"/>
                </c:ext>
              </c:extLst>
            </c:dLbl>
            <c:dLbl>
              <c:idx val="2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525-423E-AA7E-3AA9C824732E}"/>
                </c:ext>
              </c:extLst>
            </c:dLbl>
            <c:dLbl>
              <c:idx val="2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525-423E-AA7E-3AA9C824732E}"/>
                </c:ext>
              </c:extLst>
            </c:dLbl>
            <c:dLbl>
              <c:idx val="2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525-423E-AA7E-3AA9C824732E}"/>
                </c:ext>
              </c:extLst>
            </c:dLbl>
            <c:dLbl>
              <c:idx val="2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525-423E-AA7E-3AA9C824732E}"/>
                </c:ext>
              </c:extLst>
            </c:dLbl>
            <c:dLbl>
              <c:idx val="2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525-423E-AA7E-3AA9C824732E}"/>
                </c:ext>
              </c:extLst>
            </c:dLbl>
            <c:dLbl>
              <c:idx val="2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525-423E-AA7E-3AA9C824732E}"/>
                </c:ext>
              </c:extLst>
            </c:dLbl>
            <c:dLbl>
              <c:idx val="2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525-423E-AA7E-3AA9C824732E}"/>
                </c:ext>
              </c:extLst>
            </c:dLbl>
            <c:dLbl>
              <c:idx val="2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525-423E-AA7E-3AA9C824732E}"/>
                </c:ext>
              </c:extLst>
            </c:dLbl>
            <c:dLbl>
              <c:idx val="2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525-423E-AA7E-3AA9C824732E}"/>
                </c:ext>
              </c:extLst>
            </c:dLbl>
            <c:spPr>
              <a:noFill/>
              <a:ln>
                <a:noFill/>
              </a:ln>
              <a:effectLst/>
            </c:spPr>
            <c:txPr>
              <a:bodyPr wrap="square" lIns="38100" tIns="19050" rIns="38100" bIns="19050" anchor="ctr">
                <a:spAutoFit/>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Feuil1!$A$2:$A$31</c:f>
              <c:strCache>
                <c:ptCount val="30"/>
                <c:pt idx="0">
                  <c:v>ST Vécu difficile</c:v>
                </c:pt>
                <c:pt idx="1">
                  <c:v>     Difficilement /mauvais / Mal /Un tsunami / colère</c:v>
                </c:pt>
                <c:pt idx="2">
                  <c:v>     Inquiétude/appréhension</c:v>
                </c:pt>
                <c:pt idx="3">
                  <c:v>     Blasé / Accuse le coup</c:v>
                </c:pt>
                <c:pt idx="4">
                  <c:v>     Déçu /fatalisme</c:v>
                </c:pt>
                <c:pt idx="5">
                  <c:v>     Etat psy difficile</c:v>
                </c:pt>
                <c:pt idx="6">
                  <c:v>     Sentiment de dépendance de la Sécu et des approvisionnements européens</c:v>
                </c:pt>
                <c:pt idx="7">
                  <c:v>     Sensation de contrainte sur la famille</c:v>
                </c:pt>
                <c:pt idx="8">
                  <c:v>     Sensation d’un raccourcissement du temps restant</c:v>
                </c:pt>
                <c:pt idx="9">
                  <c:v>ST Attitude positive du corps médical</c:v>
                </c:pt>
                <c:pt idx="10">
                  <c:v>     Médecin clair</c:v>
                </c:pt>
                <c:pt idx="11">
                  <c:v>     Confiance en l'équipe médicale</c:v>
                </c:pt>
                <c:pt idx="12">
                  <c:v>     Médecin rassurant /optimiste</c:v>
                </c:pt>
                <c:pt idx="13">
                  <c:v>     Bonnes infos de l'équipe médicale</c:v>
                </c:pt>
                <c:pt idx="14">
                  <c:v>ST Emotions positives/ combativité</c:v>
                </c:pt>
                <c:pt idx="15">
                  <c:v>     Sereinement / bien vécu</c:v>
                </c:pt>
                <c:pt idx="16">
                  <c:v>     Optimiste</c:v>
                </c:pt>
                <c:pt idx="17">
                  <c:v>     On serre les dents et on avance</c:v>
                </c:pt>
                <c:pt idx="18">
                  <c:v>Soutien</c:v>
                </c:pt>
                <c:pt idx="19">
                  <c:v>Pas étonné</c:v>
                </c:pt>
                <c:pt idx="20">
                  <c:v>Mise en place d'un nouveau traitement</c:v>
                </c:pt>
                <c:pt idx="21">
                  <c:v>Sentiment d'un temps de rechute court</c:v>
                </c:pt>
                <c:pt idx="22">
                  <c:v>Options de traitement possibles / existance de nouveaux traitements</c:v>
                </c:pt>
                <c:pt idx="23">
                  <c:v>Qualité du traitement / Confiance dans le traitement</c:v>
                </c:pt>
                <c:pt idx="24">
                  <c:v>Vécue comme un nouvel épisode sur une pathologie chronique</c:v>
                </c:pt>
                <c:pt idx="25">
                  <c:v>Anticipe les prochaines rechutes</c:v>
                </c:pt>
                <c:pt idx="26">
                  <c:v>Besoin d'un suivi psy</c:v>
                </c:pt>
                <c:pt idx="27">
                  <c:v>Sentiment d'être un patient objet</c:v>
                </c:pt>
                <c:pt idx="28">
                  <c:v>ST Autre</c:v>
                </c:pt>
                <c:pt idx="29">
                  <c:v>RAS</c:v>
                </c:pt>
              </c:strCache>
            </c:strRef>
          </c:cat>
          <c:val>
            <c:numRef>
              <c:f>Feuil1!$B$2:$B$31</c:f>
              <c:numCache>
                <c:formatCode>0%</c:formatCode>
                <c:ptCount val="30"/>
                <c:pt idx="0">
                  <c:v>0.43</c:v>
                </c:pt>
                <c:pt idx="1">
                  <c:v>0.27</c:v>
                </c:pt>
                <c:pt idx="2">
                  <c:v>0.09</c:v>
                </c:pt>
                <c:pt idx="3">
                  <c:v>0.05</c:v>
                </c:pt>
                <c:pt idx="4">
                  <c:v>0.02</c:v>
                </c:pt>
                <c:pt idx="5">
                  <c:v>0.02</c:v>
                </c:pt>
                <c:pt idx="6">
                  <c:v>0.02</c:v>
                </c:pt>
                <c:pt idx="7">
                  <c:v>0.02</c:v>
                </c:pt>
                <c:pt idx="8">
                  <c:v>0.02</c:v>
                </c:pt>
                <c:pt idx="9">
                  <c:v>0.23</c:v>
                </c:pt>
                <c:pt idx="10">
                  <c:v>0.11</c:v>
                </c:pt>
                <c:pt idx="11">
                  <c:v>7.0000000000000007E-2</c:v>
                </c:pt>
                <c:pt idx="12">
                  <c:v>0.05</c:v>
                </c:pt>
                <c:pt idx="13">
                  <c:v>0.05</c:v>
                </c:pt>
                <c:pt idx="14">
                  <c:v>0.14000000000000001</c:v>
                </c:pt>
                <c:pt idx="15">
                  <c:v>7.0000000000000007E-2</c:v>
                </c:pt>
                <c:pt idx="16">
                  <c:v>0.05</c:v>
                </c:pt>
                <c:pt idx="17">
                  <c:v>0.02</c:v>
                </c:pt>
                <c:pt idx="18">
                  <c:v>0.09</c:v>
                </c:pt>
                <c:pt idx="19">
                  <c:v>0.09</c:v>
                </c:pt>
                <c:pt idx="20">
                  <c:v>0.09</c:v>
                </c:pt>
                <c:pt idx="21">
                  <c:v>7.0000000000000007E-2</c:v>
                </c:pt>
                <c:pt idx="22">
                  <c:v>0.05</c:v>
                </c:pt>
                <c:pt idx="23">
                  <c:v>0.05</c:v>
                </c:pt>
                <c:pt idx="24">
                  <c:v>0.05</c:v>
                </c:pt>
                <c:pt idx="25">
                  <c:v>0.02</c:v>
                </c:pt>
                <c:pt idx="26">
                  <c:v>0.02</c:v>
                </c:pt>
                <c:pt idx="27">
                  <c:v>0.02</c:v>
                </c:pt>
                <c:pt idx="28">
                  <c:v>0.15</c:v>
                </c:pt>
                <c:pt idx="29">
                  <c:v>0.02</c:v>
                </c:pt>
              </c:numCache>
            </c:numRef>
          </c:val>
          <c:extLst>
            <c:ext xmlns:c16="http://schemas.microsoft.com/office/drawing/2014/chart" uri="{C3380CC4-5D6E-409C-BE32-E72D297353CC}">
              <c16:uniqueId val="{00000000-3525-423E-AA7E-3AA9C824732E}"/>
            </c:ext>
          </c:extLst>
        </c:ser>
        <c:dLbls>
          <c:showLegendKey val="0"/>
          <c:showVal val="0"/>
          <c:showCatName val="0"/>
          <c:showSerName val="0"/>
          <c:showPercent val="0"/>
          <c:showBubbleSize val="0"/>
        </c:dLbls>
        <c:gapWidth val="50"/>
        <c:axId val="1954962223"/>
        <c:axId val="1954967503"/>
      </c:barChart>
      <c:catAx>
        <c:axId val="1954962223"/>
        <c:scaling>
          <c:orientation val="maxMin"/>
        </c:scaling>
        <c:delete val="1"/>
        <c:axPos val="l"/>
        <c:numFmt formatCode="General" sourceLinked="1"/>
        <c:majorTickMark val="out"/>
        <c:minorTickMark val="none"/>
        <c:tickLblPos val="nextTo"/>
        <c:crossAx val="1954967503"/>
        <c:crosses val="autoZero"/>
        <c:auto val="1"/>
        <c:lblAlgn val="ctr"/>
        <c:lblOffset val="100"/>
        <c:noMultiLvlLbl val="0"/>
      </c:catAx>
      <c:valAx>
        <c:axId val="1954967503"/>
        <c:scaling>
          <c:orientation val="minMax"/>
          <c:max val="1"/>
          <c:min val="0"/>
        </c:scaling>
        <c:delete val="1"/>
        <c:axPos val="t"/>
        <c:numFmt formatCode="0%" sourceLinked="1"/>
        <c:majorTickMark val="out"/>
        <c:minorTickMark val="none"/>
        <c:tickLblPos val="nextTo"/>
        <c:crossAx val="1954962223"/>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40689546420083"/>
          <c:y val="8.3151549851871481E-2"/>
          <c:w val="0.6472516953977675"/>
          <c:h val="0.86502807916984814"/>
        </c:manualLayout>
      </c:layout>
      <c:barChart>
        <c:barDir val="bar"/>
        <c:grouping val="stacked"/>
        <c:varyColors val="0"/>
        <c:ser>
          <c:idx val="3"/>
          <c:order val="0"/>
          <c:tx>
            <c:strRef>
              <c:f>Feuil1!$E$1</c:f>
              <c:strCache>
                <c:ptCount val="1"/>
                <c:pt idx="0">
                  <c:v>Pas du tout d’accord</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CC1-4A59-8E5B-3AB015BA5827}"/>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CC1-4A59-8E5B-3AB015BA5827}"/>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CC1-4A59-8E5B-3AB015BA5827}"/>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CC1-4A59-8E5B-3AB015BA5827}"/>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CC1-4A59-8E5B-3AB015BA5827}"/>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CC1-4A59-8E5B-3AB015BA5827}"/>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CC1-4A59-8E5B-3AB015BA582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L’hématologue était à votre écoute</c:v>
                </c:pt>
                <c:pt idx="1">
                  <c:v>L’hématologue a fait preuve de bienveillance</c:v>
                </c:pt>
                <c:pt idx="2">
                  <c:v>L’hématologue a pris le temps de vous expliquer la situation</c:v>
                </c:pt>
                <c:pt idx="3">
                  <c:v>L‘hématologue a pris le temps de répondre à vos questions</c:v>
                </c:pt>
                <c:pt idx="4">
                  <c:v>Les informations données étaient claires</c:v>
                </c:pt>
                <c:pt idx="5">
                  <c:v>L’équipe hospitalière vous a bien accompagné</c:v>
                </c:pt>
                <c:pt idx="6">
                  <c:v>Les informations données étaient suffisantes</c:v>
                </c:pt>
              </c:strCache>
            </c:strRef>
          </c:cat>
          <c:val>
            <c:numRef>
              <c:f>Feuil1!$E$2:$E$8</c:f>
              <c:numCache>
                <c:formatCode>0%</c:formatCode>
                <c:ptCount val="7"/>
                <c:pt idx="0">
                  <c:v>0.02</c:v>
                </c:pt>
                <c:pt idx="1">
                  <c:v>0.03</c:v>
                </c:pt>
                <c:pt idx="2">
                  <c:v>0.02</c:v>
                </c:pt>
                <c:pt idx="3">
                  <c:v>0.02</c:v>
                </c:pt>
                <c:pt idx="4">
                  <c:v>0.02</c:v>
                </c:pt>
                <c:pt idx="5">
                  <c:v>7.0000000000000007E-2</c:v>
                </c:pt>
                <c:pt idx="6">
                  <c:v>0.02</c:v>
                </c:pt>
              </c:numCache>
            </c:numRef>
          </c:val>
          <c:extLst>
            <c:ext xmlns:c16="http://schemas.microsoft.com/office/drawing/2014/chart" uri="{C3380CC4-5D6E-409C-BE32-E72D297353CC}">
              <c16:uniqueId val="{00000003-4CC1-4A59-8E5B-3AB015BA5827}"/>
            </c:ext>
          </c:extLst>
        </c:ser>
        <c:ser>
          <c:idx val="2"/>
          <c:order val="1"/>
          <c:tx>
            <c:strRef>
              <c:f>Feuil1!$D$1</c:f>
              <c:strCache>
                <c:ptCount val="1"/>
                <c:pt idx="0">
                  <c:v>Plutôt pas d’accord</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CC1-4A59-8E5B-3AB015BA5827}"/>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CC1-4A59-8E5B-3AB015BA5827}"/>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CC1-4A59-8E5B-3AB015BA5827}"/>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CC1-4A59-8E5B-3AB015BA5827}"/>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CC1-4A59-8E5B-3AB015BA5827}"/>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CC1-4A59-8E5B-3AB015BA5827}"/>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CC1-4A59-8E5B-3AB015BA582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L’hématologue était à votre écoute</c:v>
                </c:pt>
                <c:pt idx="1">
                  <c:v>L’hématologue a fait preuve de bienveillance</c:v>
                </c:pt>
                <c:pt idx="2">
                  <c:v>L’hématologue a pris le temps de vous expliquer la situation</c:v>
                </c:pt>
                <c:pt idx="3">
                  <c:v>L‘hématologue a pris le temps de répondre à vos questions</c:v>
                </c:pt>
                <c:pt idx="4">
                  <c:v>Les informations données étaient claires</c:v>
                </c:pt>
                <c:pt idx="5">
                  <c:v>L’équipe hospitalière vous a bien accompagné</c:v>
                </c:pt>
                <c:pt idx="6">
                  <c:v>Les informations données étaient suffisantes</c:v>
                </c:pt>
              </c:strCache>
            </c:strRef>
          </c:cat>
          <c:val>
            <c:numRef>
              <c:f>Feuil1!$D$2:$D$8</c:f>
              <c:numCache>
                <c:formatCode>0%</c:formatCode>
                <c:ptCount val="7"/>
                <c:pt idx="0">
                  <c:v>0.05</c:v>
                </c:pt>
                <c:pt idx="1">
                  <c:v>0.05</c:v>
                </c:pt>
                <c:pt idx="2">
                  <c:v>0.06</c:v>
                </c:pt>
                <c:pt idx="3">
                  <c:v>0.08</c:v>
                </c:pt>
                <c:pt idx="4">
                  <c:v>0.08</c:v>
                </c:pt>
                <c:pt idx="5">
                  <c:v>0.04</c:v>
                </c:pt>
                <c:pt idx="6">
                  <c:v>0.12</c:v>
                </c:pt>
              </c:numCache>
            </c:numRef>
          </c:val>
          <c:extLst>
            <c:ext xmlns:c16="http://schemas.microsoft.com/office/drawing/2014/chart" uri="{C3380CC4-5D6E-409C-BE32-E72D297353CC}">
              <c16:uniqueId val="{00000002-4CC1-4A59-8E5B-3AB015BA5827}"/>
            </c:ext>
          </c:extLst>
        </c:ser>
        <c:ser>
          <c:idx val="1"/>
          <c:order val="2"/>
          <c:tx>
            <c:strRef>
              <c:f>Feuil1!$C$1</c:f>
              <c:strCache>
                <c:ptCount val="1"/>
                <c:pt idx="0">
                  <c:v>Plutôt d’accord</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CC1-4A59-8E5B-3AB015BA5827}"/>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C1-4A59-8E5B-3AB015BA5827}"/>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CC1-4A59-8E5B-3AB015BA5827}"/>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CC1-4A59-8E5B-3AB015BA5827}"/>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CC1-4A59-8E5B-3AB015BA5827}"/>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CC1-4A59-8E5B-3AB015BA5827}"/>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CC1-4A59-8E5B-3AB015BA582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L’hématologue était à votre écoute</c:v>
                </c:pt>
                <c:pt idx="1">
                  <c:v>L’hématologue a fait preuve de bienveillance</c:v>
                </c:pt>
                <c:pt idx="2">
                  <c:v>L’hématologue a pris le temps de vous expliquer la situation</c:v>
                </c:pt>
                <c:pt idx="3">
                  <c:v>L‘hématologue a pris le temps de répondre à vos questions</c:v>
                </c:pt>
                <c:pt idx="4">
                  <c:v>Les informations données étaient claires</c:v>
                </c:pt>
                <c:pt idx="5">
                  <c:v>L’équipe hospitalière vous a bien accompagné</c:v>
                </c:pt>
                <c:pt idx="6">
                  <c:v>Les informations données étaient suffisantes</c:v>
                </c:pt>
              </c:strCache>
            </c:strRef>
          </c:cat>
          <c:val>
            <c:numRef>
              <c:f>Feuil1!$C$2:$C$8</c:f>
              <c:numCache>
                <c:formatCode>0%</c:formatCode>
                <c:ptCount val="7"/>
                <c:pt idx="0">
                  <c:v>0.28000000000000003</c:v>
                </c:pt>
                <c:pt idx="1">
                  <c:v>0.27</c:v>
                </c:pt>
                <c:pt idx="2">
                  <c:v>0.33</c:v>
                </c:pt>
                <c:pt idx="3">
                  <c:v>0.27</c:v>
                </c:pt>
                <c:pt idx="4">
                  <c:v>0.36</c:v>
                </c:pt>
                <c:pt idx="5">
                  <c:v>0.33</c:v>
                </c:pt>
                <c:pt idx="6">
                  <c:v>0.45</c:v>
                </c:pt>
              </c:numCache>
            </c:numRef>
          </c:val>
          <c:extLst>
            <c:ext xmlns:c16="http://schemas.microsoft.com/office/drawing/2014/chart" uri="{C3380CC4-5D6E-409C-BE32-E72D297353CC}">
              <c16:uniqueId val="{00000001-4CC1-4A59-8E5B-3AB015BA5827}"/>
            </c:ext>
          </c:extLst>
        </c:ser>
        <c:ser>
          <c:idx val="0"/>
          <c:order val="3"/>
          <c:tx>
            <c:strRef>
              <c:f>Feuil1!$B$1</c:f>
              <c:strCache>
                <c:ptCount val="1"/>
                <c:pt idx="0">
                  <c:v>Tout à fait d’accord</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C1-4A59-8E5B-3AB015BA5827}"/>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C1-4A59-8E5B-3AB015BA5827}"/>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C1-4A59-8E5B-3AB015BA5827}"/>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C1-4A59-8E5B-3AB015BA5827}"/>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C1-4A59-8E5B-3AB015BA5827}"/>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C1-4A59-8E5B-3AB015BA5827}"/>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C1-4A59-8E5B-3AB015BA582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L’hématologue était à votre écoute</c:v>
                </c:pt>
                <c:pt idx="1">
                  <c:v>L’hématologue a fait preuve de bienveillance</c:v>
                </c:pt>
                <c:pt idx="2">
                  <c:v>L’hématologue a pris le temps de vous expliquer la situation</c:v>
                </c:pt>
                <c:pt idx="3">
                  <c:v>L‘hématologue a pris le temps de répondre à vos questions</c:v>
                </c:pt>
                <c:pt idx="4">
                  <c:v>Les informations données étaient claires</c:v>
                </c:pt>
                <c:pt idx="5">
                  <c:v>L’équipe hospitalière vous a bien accompagné</c:v>
                </c:pt>
                <c:pt idx="6">
                  <c:v>Les informations données étaient suffisantes</c:v>
                </c:pt>
              </c:strCache>
            </c:strRef>
          </c:cat>
          <c:val>
            <c:numRef>
              <c:f>Feuil1!$B$2:$B$8</c:f>
              <c:numCache>
                <c:formatCode>0%</c:formatCode>
                <c:ptCount val="7"/>
                <c:pt idx="0">
                  <c:v>0.65</c:v>
                </c:pt>
                <c:pt idx="1">
                  <c:v>0.65</c:v>
                </c:pt>
                <c:pt idx="2">
                  <c:v>0.59</c:v>
                </c:pt>
                <c:pt idx="3">
                  <c:v>0.63</c:v>
                </c:pt>
                <c:pt idx="4">
                  <c:v>0.54</c:v>
                </c:pt>
                <c:pt idx="5">
                  <c:v>0.56000000000000005</c:v>
                </c:pt>
                <c:pt idx="6">
                  <c:v>0.41</c:v>
                </c:pt>
              </c:numCache>
            </c:numRef>
          </c:val>
          <c:extLst>
            <c:ext xmlns:c16="http://schemas.microsoft.com/office/drawing/2014/chart" uri="{C3380CC4-5D6E-409C-BE32-E72D297353CC}">
              <c16:uniqueId val="{00000000-4CC1-4A59-8E5B-3AB015BA5827}"/>
            </c:ext>
          </c:extLst>
        </c:ser>
        <c:ser>
          <c:idx val="4"/>
          <c:order val="4"/>
          <c:tx>
            <c:strRef>
              <c:f>Feuil1!$F$1</c:f>
              <c:strCache>
                <c:ptCount val="1"/>
                <c:pt idx="0">
                  <c:v>ST D'ACCORD</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CC1-4A59-8E5B-3AB015BA5827}"/>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4CC1-4A59-8E5B-3AB015BA5827}"/>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CC1-4A59-8E5B-3AB015BA5827}"/>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4CC1-4A59-8E5B-3AB015BA5827}"/>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CC1-4A59-8E5B-3AB015BA5827}"/>
                </c:ext>
              </c:extLst>
            </c:dLbl>
            <c:dLbl>
              <c:idx val="5"/>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4CC1-4A59-8E5B-3AB015BA5827}"/>
                </c:ext>
              </c:extLst>
            </c:dLbl>
            <c:dLbl>
              <c:idx val="6"/>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4CC1-4A59-8E5B-3AB015BA5827}"/>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L’hématologue était à votre écoute</c:v>
                </c:pt>
                <c:pt idx="1">
                  <c:v>L’hématologue a fait preuve de bienveillance</c:v>
                </c:pt>
                <c:pt idx="2">
                  <c:v>L’hématologue a pris le temps de vous expliquer la situation</c:v>
                </c:pt>
                <c:pt idx="3">
                  <c:v>L‘hématologue a pris le temps de répondre à vos questions</c:v>
                </c:pt>
                <c:pt idx="4">
                  <c:v>Les informations données étaient claires</c:v>
                </c:pt>
                <c:pt idx="5">
                  <c:v>L’équipe hospitalière vous a bien accompagné</c:v>
                </c:pt>
                <c:pt idx="6">
                  <c:v>Les informations données étaient suffisantes</c:v>
                </c:pt>
              </c:strCache>
            </c:strRef>
          </c:cat>
          <c:val>
            <c:numRef>
              <c:f>Feuil1!$F$2:$F$8</c:f>
              <c:numCache>
                <c:formatCode>0%</c:formatCode>
                <c:ptCount val="7"/>
                <c:pt idx="0">
                  <c:v>0.93</c:v>
                </c:pt>
                <c:pt idx="1">
                  <c:v>0.92</c:v>
                </c:pt>
                <c:pt idx="2">
                  <c:v>0.92</c:v>
                </c:pt>
                <c:pt idx="3">
                  <c:v>0.9</c:v>
                </c:pt>
                <c:pt idx="4">
                  <c:v>0.9</c:v>
                </c:pt>
                <c:pt idx="5">
                  <c:v>0.89</c:v>
                </c:pt>
                <c:pt idx="6">
                  <c:v>0.86</c:v>
                </c:pt>
              </c:numCache>
            </c:numRef>
          </c:val>
          <c:extLst>
            <c:ext xmlns:c16="http://schemas.microsoft.com/office/drawing/2014/chart" uri="{C3380CC4-5D6E-409C-BE32-E72D297353CC}">
              <c16:uniqueId val="{00000004-4CC1-4A59-8E5B-3AB015BA5827}"/>
            </c:ext>
          </c:extLst>
        </c:ser>
        <c:dLbls>
          <c:showLegendKey val="0"/>
          <c:showVal val="0"/>
          <c:showCatName val="0"/>
          <c:showSerName val="0"/>
          <c:showPercent val="0"/>
          <c:showBubbleSize val="0"/>
        </c:dLbls>
        <c:gapWidth val="76"/>
        <c:overlap val="100"/>
        <c:axId val="1067946240"/>
        <c:axId val="1067951040"/>
      </c:barChart>
      <c:catAx>
        <c:axId val="1067946240"/>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1067951040"/>
        <c:crosses val="autoZero"/>
        <c:auto val="1"/>
        <c:lblAlgn val="ctr"/>
        <c:lblOffset val="100"/>
        <c:noMultiLvlLbl val="0"/>
      </c:catAx>
      <c:valAx>
        <c:axId val="1067951040"/>
        <c:scaling>
          <c:orientation val="minMax"/>
          <c:max val="1.1000000000000001"/>
          <c:min val="0"/>
        </c:scaling>
        <c:delete val="1"/>
        <c:axPos val="t"/>
        <c:numFmt formatCode="0%" sourceLinked="1"/>
        <c:majorTickMark val="out"/>
        <c:minorTickMark val="none"/>
        <c:tickLblPos val="nextTo"/>
        <c:crossAx val="1067946240"/>
        <c:crosses val="autoZero"/>
        <c:crossBetween val="between"/>
      </c:valAx>
    </c:plotArea>
    <c:legend>
      <c:legendPos val="b"/>
      <c:legendEntry>
        <c:idx val="4"/>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34856114806024757"/>
          <c:y val="3.6379875473611635E-2"/>
          <c:w val="0.65068096397271458"/>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8966409193245"/>
          <c:y val="0.17571158957556962"/>
          <c:w val="0.72028951514693729"/>
          <c:h val="0.57632625931814374"/>
        </c:manualLayout>
      </c:layout>
      <c:barChart>
        <c:barDir val="bar"/>
        <c:grouping val="stacked"/>
        <c:varyColors val="0"/>
        <c:ser>
          <c:idx val="0"/>
          <c:order val="0"/>
          <c:tx>
            <c:strRef>
              <c:f>Feuil1!$B$1</c:f>
              <c:strCache>
                <c:ptCount val="1"/>
                <c:pt idx="0">
                  <c:v>Notes 0-4</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E7-4ED1-98B7-79A940AEDD7A}"/>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E7-4ED1-98B7-79A940AEDD7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Psychologique</c:v>
                </c:pt>
                <c:pt idx="1">
                  <c:v>Physique </c:v>
                </c:pt>
              </c:strCache>
            </c:strRef>
          </c:cat>
          <c:val>
            <c:numRef>
              <c:f>Feuil1!$B$2:$B$3</c:f>
              <c:numCache>
                <c:formatCode>0%</c:formatCode>
                <c:ptCount val="2"/>
                <c:pt idx="0">
                  <c:v>0.25</c:v>
                </c:pt>
                <c:pt idx="1">
                  <c:v>0.28000000000000003</c:v>
                </c:pt>
              </c:numCache>
            </c:numRef>
          </c:val>
          <c:extLst>
            <c:ext xmlns:c16="http://schemas.microsoft.com/office/drawing/2014/chart" uri="{C3380CC4-5D6E-409C-BE32-E72D297353CC}">
              <c16:uniqueId val="{00000000-2AE7-4ED1-98B7-79A940AEDD7A}"/>
            </c:ext>
          </c:extLst>
        </c:ser>
        <c:ser>
          <c:idx val="1"/>
          <c:order val="1"/>
          <c:tx>
            <c:strRef>
              <c:f>Feuil1!$C$1</c:f>
              <c:strCache>
                <c:ptCount val="1"/>
                <c:pt idx="0">
                  <c:v>Notes 5-6</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E7-4ED1-98B7-79A940AEDD7A}"/>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E7-4ED1-98B7-79A940AEDD7A}"/>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Psychologique</c:v>
                </c:pt>
                <c:pt idx="1">
                  <c:v>Physique </c:v>
                </c:pt>
              </c:strCache>
            </c:strRef>
          </c:cat>
          <c:val>
            <c:numRef>
              <c:f>Feuil1!$C$2:$C$3</c:f>
              <c:numCache>
                <c:formatCode>0%</c:formatCode>
                <c:ptCount val="2"/>
                <c:pt idx="0">
                  <c:v>0.3</c:v>
                </c:pt>
                <c:pt idx="1">
                  <c:v>0.34</c:v>
                </c:pt>
              </c:numCache>
            </c:numRef>
          </c:val>
          <c:extLst>
            <c:ext xmlns:c16="http://schemas.microsoft.com/office/drawing/2014/chart" uri="{C3380CC4-5D6E-409C-BE32-E72D297353CC}">
              <c16:uniqueId val="{00000001-2AE7-4ED1-98B7-79A940AEDD7A}"/>
            </c:ext>
          </c:extLst>
        </c:ser>
        <c:ser>
          <c:idx val="2"/>
          <c:order val="2"/>
          <c:tx>
            <c:strRef>
              <c:f>Feuil1!$D$1</c:f>
              <c:strCache>
                <c:ptCount val="1"/>
                <c:pt idx="0">
                  <c:v>Notes 7-8</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E7-4ED1-98B7-79A940AEDD7A}"/>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E7-4ED1-98B7-79A940AEDD7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Psychologique</c:v>
                </c:pt>
                <c:pt idx="1">
                  <c:v>Physique </c:v>
                </c:pt>
              </c:strCache>
            </c:strRef>
          </c:cat>
          <c:val>
            <c:numRef>
              <c:f>Feuil1!$D$2:$D$3</c:f>
              <c:numCache>
                <c:formatCode>0%</c:formatCode>
                <c:ptCount val="2"/>
                <c:pt idx="0">
                  <c:v>0.32</c:v>
                </c:pt>
                <c:pt idx="1">
                  <c:v>0.28000000000000003</c:v>
                </c:pt>
              </c:numCache>
            </c:numRef>
          </c:val>
          <c:extLst>
            <c:ext xmlns:c16="http://schemas.microsoft.com/office/drawing/2014/chart" uri="{C3380CC4-5D6E-409C-BE32-E72D297353CC}">
              <c16:uniqueId val="{00000002-2AE7-4ED1-98B7-79A940AEDD7A}"/>
            </c:ext>
          </c:extLst>
        </c:ser>
        <c:ser>
          <c:idx val="3"/>
          <c:order val="3"/>
          <c:tx>
            <c:strRef>
              <c:f>Feuil1!$E$1</c:f>
              <c:strCache>
                <c:ptCount val="1"/>
                <c:pt idx="0">
                  <c:v>Notes 9-10</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AE7-4ED1-98B7-79A940AEDD7A}"/>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E7-4ED1-98B7-79A940AEDD7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Psychologique</c:v>
                </c:pt>
                <c:pt idx="1">
                  <c:v>Physique </c:v>
                </c:pt>
              </c:strCache>
            </c:strRef>
          </c:cat>
          <c:val>
            <c:numRef>
              <c:f>Feuil1!$E$2:$E$3</c:f>
              <c:numCache>
                <c:formatCode>0%</c:formatCode>
                <c:ptCount val="2"/>
                <c:pt idx="0">
                  <c:v>0.13</c:v>
                </c:pt>
                <c:pt idx="1">
                  <c:v>0.1</c:v>
                </c:pt>
              </c:numCache>
            </c:numRef>
          </c:val>
          <c:extLst>
            <c:ext xmlns:c16="http://schemas.microsoft.com/office/drawing/2014/chart" uri="{C3380CC4-5D6E-409C-BE32-E72D297353CC}">
              <c16:uniqueId val="{00000003-2AE7-4ED1-98B7-79A940AEDD7A}"/>
            </c:ext>
          </c:extLst>
        </c:ser>
        <c:dLbls>
          <c:showLegendKey val="0"/>
          <c:showVal val="0"/>
          <c:showCatName val="0"/>
          <c:showSerName val="0"/>
          <c:showPercent val="0"/>
          <c:showBubbleSize val="0"/>
        </c:dLbls>
        <c:gapWidth val="152"/>
        <c:overlap val="100"/>
        <c:axId val="1676288736"/>
        <c:axId val="1676292576"/>
      </c:barChart>
      <c:catAx>
        <c:axId val="1676288736"/>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1676292576"/>
        <c:crosses val="autoZero"/>
        <c:auto val="1"/>
        <c:lblAlgn val="ctr"/>
        <c:lblOffset val="100"/>
        <c:noMultiLvlLbl val="0"/>
      </c:catAx>
      <c:valAx>
        <c:axId val="1676292576"/>
        <c:scaling>
          <c:orientation val="minMax"/>
          <c:max val="1"/>
          <c:min val="0"/>
        </c:scaling>
        <c:delete val="1"/>
        <c:axPos val="t"/>
        <c:numFmt formatCode="0%" sourceLinked="1"/>
        <c:majorTickMark val="out"/>
        <c:minorTickMark val="none"/>
        <c:tickLblPos val="nextTo"/>
        <c:crossAx val="1676288736"/>
        <c:crosses val="autoZero"/>
        <c:crossBetween val="between"/>
      </c:valAx>
    </c:plotArea>
    <c:legend>
      <c:legendPos val="b"/>
      <c:layout>
        <c:manualLayout>
          <c:xMode val="edge"/>
          <c:yMode val="edge"/>
          <c:x val="0.13872538951192245"/>
          <c:y val="0.72166333804593186"/>
          <c:w val="0.65074465871851639"/>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59691363822642E-2"/>
          <c:y val="6.0213191272044872E-2"/>
          <c:w val="0.96748061727235468"/>
          <c:h val="0.83449613050661708"/>
        </c:manualLayout>
      </c:layout>
      <c:barChart>
        <c:barDir val="bar"/>
        <c:grouping val="stacked"/>
        <c:varyColors val="0"/>
        <c:ser>
          <c:idx val="3"/>
          <c:order val="0"/>
          <c:tx>
            <c:strRef>
              <c:f>Feuil1!$E$1</c:f>
              <c:strCache>
                <c:ptCount val="1"/>
                <c:pt idx="0">
                  <c:v>Aucun impact</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019-4D74-9F69-7FBD01538F91}"/>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019-4D74-9F69-7FBD01538F91}"/>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019-4D74-9F69-7FBD01538F91}"/>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019-4D74-9F69-7FBD01538F91}"/>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019-4D74-9F69-7FBD01538F91}"/>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019-4D74-9F69-7FBD01538F91}"/>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019-4D74-9F69-7FBD01538F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Votre état psychologique</c:v>
                </c:pt>
                <c:pt idx="1">
                  <c:v>Vos projets (voyages, achats immobiliers, activités de loisir…)</c:v>
                </c:pt>
                <c:pt idx="2">
                  <c:v>Votre qualité de vie en général</c:v>
                </c:pt>
                <c:pt idx="3">
                  <c:v>Votre vie sociale</c:v>
                </c:pt>
                <c:pt idx="4">
                  <c:v>Votre vie affective, sentimentale, sexuelle</c:v>
                </c:pt>
                <c:pt idx="5">
                  <c:v>Votre activité professionnelle *</c:v>
                </c:pt>
                <c:pt idx="6">
                  <c:v>Votre vie familiale</c:v>
                </c:pt>
              </c:strCache>
            </c:strRef>
          </c:cat>
          <c:val>
            <c:numRef>
              <c:f>Feuil1!$E$2:$E$8</c:f>
              <c:numCache>
                <c:formatCode>0%</c:formatCode>
                <c:ptCount val="7"/>
                <c:pt idx="0">
                  <c:v>7.0000000000000007E-2</c:v>
                </c:pt>
                <c:pt idx="1">
                  <c:v>0.1</c:v>
                </c:pt>
                <c:pt idx="2">
                  <c:v>0.04</c:v>
                </c:pt>
                <c:pt idx="3">
                  <c:v>0.09</c:v>
                </c:pt>
                <c:pt idx="4">
                  <c:v>0.19</c:v>
                </c:pt>
                <c:pt idx="5">
                  <c:v>0.22</c:v>
                </c:pt>
                <c:pt idx="6">
                  <c:v>0.15</c:v>
                </c:pt>
              </c:numCache>
            </c:numRef>
          </c:val>
          <c:extLst>
            <c:ext xmlns:c16="http://schemas.microsoft.com/office/drawing/2014/chart" uri="{C3380CC4-5D6E-409C-BE32-E72D297353CC}">
              <c16:uniqueId val="{00000003-F019-4D74-9F69-7FBD01538F91}"/>
            </c:ext>
          </c:extLst>
        </c:ser>
        <c:ser>
          <c:idx val="2"/>
          <c:order val="1"/>
          <c:tx>
            <c:strRef>
              <c:f>Feuil1!$D$1</c:f>
              <c:strCache>
                <c:ptCount val="1"/>
                <c:pt idx="0">
                  <c:v>Peu important</c:v>
                </c:pt>
              </c:strCache>
            </c:strRef>
          </c:tx>
          <c:spPr>
            <a:solidFill>
              <a:srgbClr val="FFDDDD"/>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019-4D74-9F69-7FBD01538F91}"/>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019-4D74-9F69-7FBD01538F91}"/>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019-4D74-9F69-7FBD01538F91}"/>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019-4D74-9F69-7FBD01538F91}"/>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019-4D74-9F69-7FBD01538F91}"/>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019-4D74-9F69-7FBD01538F91}"/>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019-4D74-9F69-7FBD01538F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Votre état psychologique</c:v>
                </c:pt>
                <c:pt idx="1">
                  <c:v>Vos projets (voyages, achats immobiliers, activités de loisir…)</c:v>
                </c:pt>
                <c:pt idx="2">
                  <c:v>Votre qualité de vie en général</c:v>
                </c:pt>
                <c:pt idx="3">
                  <c:v>Votre vie sociale</c:v>
                </c:pt>
                <c:pt idx="4">
                  <c:v>Votre vie affective, sentimentale, sexuelle</c:v>
                </c:pt>
                <c:pt idx="5">
                  <c:v>Votre activité professionnelle *</c:v>
                </c:pt>
                <c:pt idx="6">
                  <c:v>Votre vie familiale</c:v>
                </c:pt>
              </c:strCache>
            </c:strRef>
          </c:cat>
          <c:val>
            <c:numRef>
              <c:f>Feuil1!$D$2:$D$8</c:f>
              <c:numCache>
                <c:formatCode>0%</c:formatCode>
                <c:ptCount val="7"/>
                <c:pt idx="0">
                  <c:v>0.25</c:v>
                </c:pt>
                <c:pt idx="1">
                  <c:v>0.25</c:v>
                </c:pt>
                <c:pt idx="2">
                  <c:v>0.31</c:v>
                </c:pt>
                <c:pt idx="3">
                  <c:v>0.41</c:v>
                </c:pt>
                <c:pt idx="4">
                  <c:v>0.31</c:v>
                </c:pt>
                <c:pt idx="5">
                  <c:v>0.3</c:v>
                </c:pt>
                <c:pt idx="6">
                  <c:v>0.42</c:v>
                </c:pt>
              </c:numCache>
            </c:numRef>
          </c:val>
          <c:extLst>
            <c:ext xmlns:c16="http://schemas.microsoft.com/office/drawing/2014/chart" uri="{C3380CC4-5D6E-409C-BE32-E72D297353CC}">
              <c16:uniqueId val="{00000002-F019-4D74-9F69-7FBD01538F91}"/>
            </c:ext>
          </c:extLst>
        </c:ser>
        <c:ser>
          <c:idx val="1"/>
          <c:order val="2"/>
          <c:tx>
            <c:strRef>
              <c:f>Feuil1!$C$1</c:f>
              <c:strCache>
                <c:ptCount val="1"/>
                <c:pt idx="0">
                  <c:v>Assez important</c:v>
                </c:pt>
              </c:strCache>
            </c:strRef>
          </c:tx>
          <c:spPr>
            <a:solidFill>
              <a:schemeClr val="accent2">
                <a:lumMod val="40000"/>
                <a:lumOff val="60000"/>
              </a:schemeClr>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19-4D74-9F69-7FBD01538F91}"/>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19-4D74-9F69-7FBD01538F91}"/>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019-4D74-9F69-7FBD01538F91}"/>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019-4D74-9F69-7FBD01538F91}"/>
                </c:ext>
              </c:extLst>
            </c:dLbl>
            <c:dLbl>
              <c:idx val="4"/>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019-4D74-9F69-7FBD01538F91}"/>
                </c:ext>
              </c:extLst>
            </c:dLbl>
            <c:dLbl>
              <c:idx val="5"/>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019-4D74-9F69-7FBD01538F91}"/>
                </c:ext>
              </c:extLst>
            </c:dLbl>
            <c:dLbl>
              <c:idx val="6"/>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019-4D74-9F69-7FBD01538F91}"/>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Votre état psychologique</c:v>
                </c:pt>
                <c:pt idx="1">
                  <c:v>Vos projets (voyages, achats immobiliers, activités de loisir…)</c:v>
                </c:pt>
                <c:pt idx="2">
                  <c:v>Votre qualité de vie en général</c:v>
                </c:pt>
                <c:pt idx="3">
                  <c:v>Votre vie sociale</c:v>
                </c:pt>
                <c:pt idx="4">
                  <c:v>Votre vie affective, sentimentale, sexuelle</c:v>
                </c:pt>
                <c:pt idx="5">
                  <c:v>Votre activité professionnelle *</c:v>
                </c:pt>
                <c:pt idx="6">
                  <c:v>Votre vie familiale</c:v>
                </c:pt>
              </c:strCache>
            </c:strRef>
          </c:cat>
          <c:val>
            <c:numRef>
              <c:f>Feuil1!$C$2:$C$8</c:f>
              <c:numCache>
                <c:formatCode>0%</c:formatCode>
                <c:ptCount val="7"/>
                <c:pt idx="0">
                  <c:v>0.54</c:v>
                </c:pt>
                <c:pt idx="1">
                  <c:v>0.37</c:v>
                </c:pt>
                <c:pt idx="2">
                  <c:v>0.48</c:v>
                </c:pt>
                <c:pt idx="3">
                  <c:v>0.36</c:v>
                </c:pt>
                <c:pt idx="4">
                  <c:v>0.32</c:v>
                </c:pt>
                <c:pt idx="5">
                  <c:v>0.3</c:v>
                </c:pt>
                <c:pt idx="6">
                  <c:v>0.31</c:v>
                </c:pt>
              </c:numCache>
            </c:numRef>
          </c:val>
          <c:extLst>
            <c:ext xmlns:c16="http://schemas.microsoft.com/office/drawing/2014/chart" uri="{C3380CC4-5D6E-409C-BE32-E72D297353CC}">
              <c16:uniqueId val="{00000001-F019-4D74-9F69-7FBD01538F91}"/>
            </c:ext>
          </c:extLst>
        </c:ser>
        <c:ser>
          <c:idx val="0"/>
          <c:order val="3"/>
          <c:tx>
            <c:strRef>
              <c:f>Feuil1!$B$1</c:f>
              <c:strCache>
                <c:ptCount val="1"/>
                <c:pt idx="0">
                  <c:v>Très important</c:v>
                </c:pt>
              </c:strCache>
            </c:strRef>
          </c:tx>
          <c:spPr>
            <a:solidFill>
              <a:schemeClr val="accent2">
                <a:lumMod val="75000"/>
              </a:schemeClr>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19-4D74-9F69-7FBD01538F91}"/>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19-4D74-9F69-7FBD01538F91}"/>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19-4D74-9F69-7FBD01538F91}"/>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19-4D74-9F69-7FBD01538F91}"/>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19-4D74-9F69-7FBD01538F91}"/>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19-4D74-9F69-7FBD01538F91}"/>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19-4D74-9F69-7FBD01538F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Votre état psychologique</c:v>
                </c:pt>
                <c:pt idx="1">
                  <c:v>Vos projets (voyages, achats immobiliers, activités de loisir…)</c:v>
                </c:pt>
                <c:pt idx="2">
                  <c:v>Votre qualité de vie en général</c:v>
                </c:pt>
                <c:pt idx="3">
                  <c:v>Votre vie sociale</c:v>
                </c:pt>
                <c:pt idx="4">
                  <c:v>Votre vie affective, sentimentale, sexuelle</c:v>
                </c:pt>
                <c:pt idx="5">
                  <c:v>Votre activité professionnelle *</c:v>
                </c:pt>
                <c:pt idx="6">
                  <c:v>Votre vie familiale</c:v>
                </c:pt>
              </c:strCache>
            </c:strRef>
          </c:cat>
          <c:val>
            <c:numRef>
              <c:f>Feuil1!$B$2:$B$8</c:f>
              <c:numCache>
                <c:formatCode>0%</c:formatCode>
                <c:ptCount val="7"/>
                <c:pt idx="0">
                  <c:v>0.14000000000000001</c:v>
                </c:pt>
                <c:pt idx="1">
                  <c:v>0.28000000000000003</c:v>
                </c:pt>
                <c:pt idx="2">
                  <c:v>0.17</c:v>
                </c:pt>
                <c:pt idx="3">
                  <c:v>0.14000000000000001</c:v>
                </c:pt>
                <c:pt idx="4">
                  <c:v>0.18</c:v>
                </c:pt>
                <c:pt idx="5">
                  <c:v>0.18</c:v>
                </c:pt>
                <c:pt idx="6">
                  <c:v>0.12</c:v>
                </c:pt>
              </c:numCache>
            </c:numRef>
          </c:val>
          <c:extLst>
            <c:ext xmlns:c16="http://schemas.microsoft.com/office/drawing/2014/chart" uri="{C3380CC4-5D6E-409C-BE32-E72D297353CC}">
              <c16:uniqueId val="{00000000-F019-4D74-9F69-7FBD01538F91}"/>
            </c:ext>
          </c:extLst>
        </c:ser>
        <c:ser>
          <c:idx val="4"/>
          <c:order val="4"/>
          <c:tx>
            <c:strRef>
              <c:f>Feuil1!$F$1</c:f>
              <c:strCache>
                <c:ptCount val="1"/>
                <c:pt idx="0">
                  <c:v>ST IMPACT IMPORTANT</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chemeClr val="accent2">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019-4D74-9F69-7FBD01538F91}"/>
                </c:ext>
              </c:extLst>
            </c:dLbl>
            <c:dLbl>
              <c:idx val="1"/>
              <c:spPr>
                <a:noFill/>
                <a:ln>
                  <a:noFill/>
                </a:ln>
                <a:effectLst/>
              </c:spPr>
              <c:txPr>
                <a:bodyPr wrap="square" lIns="38100" tIns="19050" rIns="38100" bIns="19050" anchor="ctr">
                  <a:spAutoFit/>
                </a:bodyPr>
                <a:lstStyle/>
                <a:p>
                  <a:pPr>
                    <a:defRPr sz="1300" b="1">
                      <a:solidFill>
                        <a:schemeClr val="accent2">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019-4D74-9F69-7FBD01538F91}"/>
                </c:ext>
              </c:extLst>
            </c:dLbl>
            <c:dLbl>
              <c:idx val="2"/>
              <c:spPr>
                <a:noFill/>
                <a:ln>
                  <a:noFill/>
                </a:ln>
                <a:effectLst/>
              </c:spPr>
              <c:txPr>
                <a:bodyPr wrap="square" lIns="38100" tIns="19050" rIns="38100" bIns="19050" anchor="ctr">
                  <a:spAutoFit/>
                </a:bodyPr>
                <a:lstStyle/>
                <a:p>
                  <a:pPr>
                    <a:defRPr sz="1300" b="1">
                      <a:solidFill>
                        <a:schemeClr val="accent2">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019-4D74-9F69-7FBD01538F91}"/>
                </c:ext>
              </c:extLst>
            </c:dLbl>
            <c:dLbl>
              <c:idx val="3"/>
              <c:spPr>
                <a:noFill/>
                <a:ln>
                  <a:noFill/>
                </a:ln>
                <a:effectLst/>
              </c:spPr>
              <c:txPr>
                <a:bodyPr wrap="square" lIns="38100" tIns="19050" rIns="38100" bIns="19050" anchor="ctr">
                  <a:spAutoFit/>
                </a:bodyPr>
                <a:lstStyle/>
                <a:p>
                  <a:pPr>
                    <a:defRPr sz="1300" b="1">
                      <a:solidFill>
                        <a:schemeClr val="accent2">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019-4D74-9F69-7FBD01538F91}"/>
                </c:ext>
              </c:extLst>
            </c:dLbl>
            <c:dLbl>
              <c:idx val="4"/>
              <c:spPr>
                <a:noFill/>
                <a:ln>
                  <a:noFill/>
                </a:ln>
                <a:effectLst/>
              </c:spPr>
              <c:txPr>
                <a:bodyPr wrap="square" lIns="38100" tIns="19050" rIns="38100" bIns="19050" anchor="ctr">
                  <a:spAutoFit/>
                </a:bodyPr>
                <a:lstStyle/>
                <a:p>
                  <a:pPr>
                    <a:defRPr sz="1300" b="1">
                      <a:solidFill>
                        <a:schemeClr val="accent2">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019-4D74-9F69-7FBD01538F91}"/>
                </c:ext>
              </c:extLst>
            </c:dLbl>
            <c:dLbl>
              <c:idx val="5"/>
              <c:spPr>
                <a:noFill/>
                <a:ln>
                  <a:noFill/>
                </a:ln>
                <a:effectLst/>
              </c:spPr>
              <c:txPr>
                <a:bodyPr wrap="square" lIns="38100" tIns="19050" rIns="38100" bIns="19050" anchor="ctr">
                  <a:spAutoFit/>
                </a:bodyPr>
                <a:lstStyle/>
                <a:p>
                  <a:pPr>
                    <a:defRPr sz="1300" b="1">
                      <a:solidFill>
                        <a:schemeClr val="accent2">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019-4D74-9F69-7FBD01538F91}"/>
                </c:ext>
              </c:extLst>
            </c:dLbl>
            <c:dLbl>
              <c:idx val="6"/>
              <c:spPr>
                <a:noFill/>
                <a:ln>
                  <a:noFill/>
                </a:ln>
                <a:effectLst/>
              </c:spPr>
              <c:txPr>
                <a:bodyPr wrap="square" lIns="38100" tIns="19050" rIns="38100" bIns="19050" anchor="ctr">
                  <a:spAutoFit/>
                </a:bodyPr>
                <a:lstStyle/>
                <a:p>
                  <a:pPr>
                    <a:defRPr sz="1300" b="1">
                      <a:solidFill>
                        <a:schemeClr val="accent2">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019-4D74-9F69-7FBD01538F91}"/>
                </c:ext>
              </c:extLst>
            </c:dLbl>
            <c:spPr>
              <a:noFill/>
              <a:ln>
                <a:noFill/>
              </a:ln>
              <a:effectLst/>
            </c:spPr>
            <c:txPr>
              <a:bodyPr wrap="square" lIns="38100" tIns="19050" rIns="38100" bIns="19050" anchor="ctr">
                <a:spAutoFit/>
              </a:bodyPr>
              <a:lstStyle/>
              <a:p>
                <a:pPr>
                  <a:defRPr>
                    <a:solidFill>
                      <a:schemeClr val="accent2">
                        <a:lumMod val="75000"/>
                      </a:schemeClr>
                    </a:solidFill>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Votre état psychologique</c:v>
                </c:pt>
                <c:pt idx="1">
                  <c:v>Vos projets (voyages, achats immobiliers, activités de loisir…)</c:v>
                </c:pt>
                <c:pt idx="2">
                  <c:v>Votre qualité de vie en général</c:v>
                </c:pt>
                <c:pt idx="3">
                  <c:v>Votre vie sociale</c:v>
                </c:pt>
                <c:pt idx="4">
                  <c:v>Votre vie affective, sentimentale, sexuelle</c:v>
                </c:pt>
                <c:pt idx="5">
                  <c:v>Votre activité professionnelle *</c:v>
                </c:pt>
                <c:pt idx="6">
                  <c:v>Votre vie familiale</c:v>
                </c:pt>
              </c:strCache>
            </c:strRef>
          </c:cat>
          <c:val>
            <c:numRef>
              <c:f>Feuil1!$F$2:$F$8</c:f>
              <c:numCache>
                <c:formatCode>0%</c:formatCode>
                <c:ptCount val="7"/>
                <c:pt idx="0">
                  <c:v>0.68</c:v>
                </c:pt>
                <c:pt idx="1">
                  <c:v>0.65</c:v>
                </c:pt>
                <c:pt idx="2">
                  <c:v>0.65</c:v>
                </c:pt>
                <c:pt idx="3">
                  <c:v>0.5</c:v>
                </c:pt>
                <c:pt idx="4">
                  <c:v>0.5</c:v>
                </c:pt>
                <c:pt idx="5">
                  <c:v>0.48</c:v>
                </c:pt>
                <c:pt idx="6">
                  <c:v>0.43</c:v>
                </c:pt>
              </c:numCache>
            </c:numRef>
          </c:val>
          <c:extLst>
            <c:ext xmlns:c16="http://schemas.microsoft.com/office/drawing/2014/chart" uri="{C3380CC4-5D6E-409C-BE32-E72D297353CC}">
              <c16:uniqueId val="{00000004-F019-4D74-9F69-7FBD01538F91}"/>
            </c:ext>
          </c:extLst>
        </c:ser>
        <c:dLbls>
          <c:showLegendKey val="0"/>
          <c:showVal val="0"/>
          <c:showCatName val="0"/>
          <c:showSerName val="0"/>
          <c:showPercent val="0"/>
          <c:showBubbleSize val="0"/>
        </c:dLbls>
        <c:gapWidth val="76"/>
        <c:overlap val="100"/>
        <c:axId val="861427104"/>
        <c:axId val="861411744"/>
      </c:barChart>
      <c:catAx>
        <c:axId val="861427104"/>
        <c:scaling>
          <c:orientation val="maxMin"/>
        </c:scaling>
        <c:delete val="1"/>
        <c:axPos val="l"/>
        <c:numFmt formatCode="General" sourceLinked="1"/>
        <c:majorTickMark val="out"/>
        <c:minorTickMark val="none"/>
        <c:tickLblPos val="nextTo"/>
        <c:crossAx val="861411744"/>
        <c:crosses val="autoZero"/>
        <c:auto val="1"/>
        <c:lblAlgn val="ctr"/>
        <c:lblOffset val="100"/>
        <c:noMultiLvlLbl val="0"/>
      </c:catAx>
      <c:valAx>
        <c:axId val="861411744"/>
        <c:scaling>
          <c:orientation val="minMax"/>
          <c:max val="1.1000000000000001"/>
          <c:min val="0"/>
        </c:scaling>
        <c:delete val="1"/>
        <c:axPos val="t"/>
        <c:numFmt formatCode="0%" sourceLinked="1"/>
        <c:majorTickMark val="out"/>
        <c:minorTickMark val="none"/>
        <c:tickLblPos val="nextTo"/>
        <c:crossAx val="861427104"/>
        <c:crosses val="autoZero"/>
        <c:crossBetween val="between"/>
      </c:valAx>
    </c:plotArea>
    <c:legend>
      <c:legendPos val="b"/>
      <c:legendEntry>
        <c:idx val="4"/>
        <c:delete val="1"/>
      </c:legendEntry>
      <c:layout>
        <c:manualLayout>
          <c:xMode val="edge"/>
          <c:yMode val="edge"/>
          <c:x val="6.2924994920611654E-2"/>
          <c:y val="1.1469179289913308E-2"/>
          <c:w val="0.76117482088910948"/>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Q18. Quel impact a eu la rechute de votre LLC sur votre activité professionnelle ?</c:v>
                </c:pt>
              </c:strCache>
            </c:strRef>
          </c:tx>
          <c:invertIfNegative val="0"/>
          <c:dPt>
            <c:idx val="0"/>
            <c:invertIfNegative val="0"/>
            <c:bubble3D val="0"/>
            <c:spPr>
              <a:solidFill>
                <a:srgbClr val="E28EA3"/>
              </a:solidFill>
            </c:spPr>
            <c:extLst>
              <c:ext xmlns:c16="http://schemas.microsoft.com/office/drawing/2014/chart" uri="{C3380CC4-5D6E-409C-BE32-E72D297353CC}">
                <c16:uniqueId val="{00000003-9537-468B-A56D-961AB6F4A596}"/>
              </c:ext>
            </c:extLst>
          </c:dPt>
          <c:dPt>
            <c:idx val="1"/>
            <c:invertIfNegative val="0"/>
            <c:bubble3D val="0"/>
            <c:spPr>
              <a:solidFill>
                <a:srgbClr val="E28EA3"/>
              </a:solidFill>
            </c:spPr>
            <c:extLst>
              <c:ext xmlns:c16="http://schemas.microsoft.com/office/drawing/2014/chart" uri="{C3380CC4-5D6E-409C-BE32-E72D297353CC}">
                <c16:uniqueId val="{00000004-9537-468B-A56D-961AB6F4A596}"/>
              </c:ext>
            </c:extLst>
          </c:dPt>
          <c:dPt>
            <c:idx val="2"/>
            <c:invertIfNegative val="0"/>
            <c:bubble3D val="0"/>
            <c:spPr>
              <a:solidFill>
                <a:srgbClr val="C61C47"/>
              </a:solidFill>
            </c:spPr>
            <c:extLst>
              <c:ext xmlns:c16="http://schemas.microsoft.com/office/drawing/2014/chart" uri="{C3380CC4-5D6E-409C-BE32-E72D297353CC}">
                <c16:uniqueId val="{00000005-9537-468B-A56D-961AB6F4A596}"/>
              </c:ext>
            </c:extLst>
          </c:dPt>
          <c:dPt>
            <c:idx val="3"/>
            <c:invertIfNegative val="0"/>
            <c:bubble3D val="0"/>
            <c:spPr>
              <a:solidFill>
                <a:schemeClr val="bg1">
                  <a:lumMod val="65000"/>
                </a:schemeClr>
              </a:solidFill>
            </c:spPr>
            <c:extLst>
              <c:ext xmlns:c16="http://schemas.microsoft.com/office/drawing/2014/chart" uri="{C3380CC4-5D6E-409C-BE32-E72D297353CC}">
                <c16:uniqueId val="{00000006-9537-468B-A56D-961AB6F4A596}"/>
              </c:ext>
            </c:extLst>
          </c:dPt>
          <c:dPt>
            <c:idx val="4"/>
            <c:invertIfNegative val="0"/>
            <c:bubble3D val="0"/>
            <c:spPr>
              <a:solidFill>
                <a:schemeClr val="accent6">
                  <a:lumMod val="85000"/>
                </a:schemeClr>
              </a:solidFill>
            </c:spPr>
            <c:extLst>
              <c:ext xmlns:c16="http://schemas.microsoft.com/office/drawing/2014/chart" uri="{C3380CC4-5D6E-409C-BE32-E72D297353CC}">
                <c16:uniqueId val="{00000007-9537-468B-A56D-961AB6F4A596}"/>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37-468B-A56D-961AB6F4A596}"/>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37-468B-A56D-961AB6F4A596}"/>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37-468B-A56D-961AB6F4A596}"/>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37-468B-A56D-961AB6F4A596}"/>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37-468B-A56D-961AB6F4A5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          Vous avez dû réduire votre rythme de travail après l’annonce de la rechute de votre maladie (adaptation des horaires, travail à temps partiel, télétravail mi-temps thérapeutique)</c:v>
                </c:pt>
                <c:pt idx="1">
                  <c:v>          Vous avez dû arrêter votre activité professionnelle à la suite de l’annonce de la rechute de votre maladie</c:v>
                </c:pt>
                <c:pt idx="2">
                  <c:v>     Vous avez maintenu votre activité professionnelle mais vous auriez souhaité la réduire ou l’arrêter temporairement ou non</c:v>
                </c:pt>
                <c:pt idx="3">
                  <c:v>Vous avez pu maintenir votre activité professionnelle comme avant</c:v>
                </c:pt>
              </c:strCache>
            </c:strRef>
          </c:cat>
          <c:val>
            <c:numRef>
              <c:f>Feuil1!$B$2:$B$5</c:f>
              <c:numCache>
                <c:formatCode>0%</c:formatCode>
                <c:ptCount val="4"/>
                <c:pt idx="0">
                  <c:v>0.32142857142857145</c:v>
                </c:pt>
                <c:pt idx="1">
                  <c:v>0.2857142857142857</c:v>
                </c:pt>
                <c:pt idx="2">
                  <c:v>7.1428571428571425E-2</c:v>
                </c:pt>
                <c:pt idx="3">
                  <c:v>0.32142857142857145</c:v>
                </c:pt>
              </c:numCache>
            </c:numRef>
          </c:val>
          <c:extLst>
            <c:ext xmlns:c16="http://schemas.microsoft.com/office/drawing/2014/chart" uri="{C3380CC4-5D6E-409C-BE32-E72D297353CC}">
              <c16:uniqueId val="{00000000-9537-468B-A56D-961AB6F4A596}"/>
            </c:ext>
          </c:extLst>
        </c:ser>
        <c:dLbls>
          <c:showLegendKey val="0"/>
          <c:showVal val="0"/>
          <c:showCatName val="0"/>
          <c:showSerName val="0"/>
          <c:showPercent val="0"/>
          <c:showBubbleSize val="0"/>
        </c:dLbls>
        <c:gapWidth val="150"/>
        <c:axId val="1662629792"/>
        <c:axId val="1662621152"/>
      </c:barChart>
      <c:catAx>
        <c:axId val="1662629792"/>
        <c:scaling>
          <c:orientation val="maxMin"/>
        </c:scaling>
        <c:delete val="1"/>
        <c:axPos val="l"/>
        <c:numFmt formatCode="General" sourceLinked="1"/>
        <c:majorTickMark val="out"/>
        <c:minorTickMark val="none"/>
        <c:tickLblPos val="nextTo"/>
        <c:crossAx val="1662621152"/>
        <c:crosses val="autoZero"/>
        <c:auto val="1"/>
        <c:lblAlgn val="ctr"/>
        <c:lblOffset val="100"/>
        <c:noMultiLvlLbl val="0"/>
      </c:catAx>
      <c:valAx>
        <c:axId val="1662621152"/>
        <c:scaling>
          <c:orientation val="minMax"/>
          <c:max val="1"/>
          <c:min val="0"/>
        </c:scaling>
        <c:delete val="1"/>
        <c:axPos val="t"/>
        <c:numFmt formatCode="0%" sourceLinked="1"/>
        <c:majorTickMark val="out"/>
        <c:minorTickMark val="none"/>
        <c:tickLblPos val="nextTo"/>
        <c:crossAx val="1662629792"/>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90088321189794"/>
          <c:y val="9.8402107770347191E-2"/>
          <c:w val="0.55219823711334381"/>
          <c:h val="0.80319578445930562"/>
        </c:manualLayout>
      </c:layout>
      <c:doughnutChart>
        <c:varyColors val="1"/>
        <c:ser>
          <c:idx val="0"/>
          <c:order val="0"/>
          <c:tx>
            <c:strRef>
              <c:f>Feuil1!$B$1</c:f>
              <c:strCache>
                <c:ptCount val="1"/>
                <c:pt idx="0">
                  <c:v>Q23. Lors de l’annonce de la rechute, étiez-vous sous traitement ?</c:v>
                </c:pt>
              </c:strCache>
            </c:strRef>
          </c:tx>
          <c:dPt>
            <c:idx val="0"/>
            <c:bubble3D val="0"/>
            <c:spPr>
              <a:solidFill>
                <a:srgbClr val="EB0000"/>
              </a:solidFill>
            </c:spPr>
            <c:extLst>
              <c:ext xmlns:c16="http://schemas.microsoft.com/office/drawing/2014/chart" uri="{C3380CC4-5D6E-409C-BE32-E72D297353CC}">
                <c16:uniqueId val="{00000003-53C2-4052-95EB-D6C1763BD1E3}"/>
              </c:ext>
            </c:extLst>
          </c:dPt>
          <c:dPt>
            <c:idx val="1"/>
            <c:bubble3D val="0"/>
            <c:spPr>
              <a:solidFill>
                <a:srgbClr val="97C928"/>
              </a:solidFill>
            </c:spPr>
            <c:extLst>
              <c:ext xmlns:c16="http://schemas.microsoft.com/office/drawing/2014/chart" uri="{C3380CC4-5D6E-409C-BE32-E72D297353CC}">
                <c16:uniqueId val="{00000004-53C2-4052-95EB-D6C1763BD1E3}"/>
              </c:ext>
            </c:extLst>
          </c:dPt>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3C2-4052-95EB-D6C1763BD1E3}"/>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53C2-4052-95EB-D6C1763BD1E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Feuil1!$A$2:$A$3</c:f>
              <c:strCache>
                <c:ptCount val="2"/>
                <c:pt idx="0">
                  <c:v>Non, vous aviez terminé votre traitement</c:v>
                </c:pt>
                <c:pt idx="1">
                  <c:v>Oui, vous étiez en cours de traitement</c:v>
                </c:pt>
              </c:strCache>
            </c:strRef>
          </c:cat>
          <c:val>
            <c:numRef>
              <c:f>Feuil1!$B$2:$B$3</c:f>
              <c:numCache>
                <c:formatCode>0%</c:formatCode>
                <c:ptCount val="2"/>
                <c:pt idx="0">
                  <c:v>0.71</c:v>
                </c:pt>
                <c:pt idx="1">
                  <c:v>0.28999999999999998</c:v>
                </c:pt>
              </c:numCache>
            </c:numRef>
          </c:val>
          <c:extLst>
            <c:ext xmlns:c16="http://schemas.microsoft.com/office/drawing/2014/chart" uri="{C3380CC4-5D6E-409C-BE32-E72D297353CC}">
              <c16:uniqueId val="{00000000-53C2-4052-95EB-D6C1763BD1E3}"/>
            </c:ext>
          </c:extLst>
        </c:ser>
        <c:dLbls>
          <c:showLegendKey val="0"/>
          <c:showVal val="0"/>
          <c:showCatName val="0"/>
          <c:showSerName val="0"/>
          <c:showPercent val="0"/>
          <c:showBubbleSize val="0"/>
          <c:showLeaderLines val="0"/>
        </c:dLbls>
        <c:firstSliceAng val="0"/>
        <c:holeSize val="68"/>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Q24. Depuis combien de temps aviez-vous arrêté votre dernier traitement ? (Années)</c:v>
                </c:pt>
              </c:strCache>
            </c:strRef>
          </c:tx>
          <c:spPr>
            <a:solidFill>
              <a:srgbClr val="C61C47"/>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13-4974-A3A4-39DF53F3F8E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13-4974-A3A4-39DF53F3F8EC}"/>
                </c:ext>
              </c:extLst>
            </c:dLbl>
            <c:spPr>
              <a:noFill/>
              <a:ln>
                <a:noFill/>
              </a:ln>
              <a:effectLst/>
            </c:spPr>
            <c:txPr>
              <a:bodyPr wrap="square" lIns="38100" tIns="19050" rIns="38100" bIns="19050" anchor="ctr">
                <a:spAutoFit/>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&lt;1 an</c:v>
                </c:pt>
                <c:pt idx="1">
                  <c:v>1 an</c:v>
                </c:pt>
                <c:pt idx="2">
                  <c:v>2 à 4 ans</c:v>
                </c:pt>
                <c:pt idx="3">
                  <c:v>5 à 9 ans</c:v>
                </c:pt>
                <c:pt idx="4">
                  <c:v>10 ans et plus</c:v>
                </c:pt>
              </c:strCache>
            </c:strRef>
          </c:cat>
          <c:val>
            <c:numRef>
              <c:f>Feuil1!$B$2:$B$6</c:f>
              <c:numCache>
                <c:formatCode>0%</c:formatCode>
                <c:ptCount val="5"/>
                <c:pt idx="0">
                  <c:v>0.2</c:v>
                </c:pt>
                <c:pt idx="1">
                  <c:v>0.11428571428571428</c:v>
                </c:pt>
                <c:pt idx="2">
                  <c:v>0.3</c:v>
                </c:pt>
                <c:pt idx="3">
                  <c:v>0.26</c:v>
                </c:pt>
                <c:pt idx="4">
                  <c:v>0.13</c:v>
                </c:pt>
              </c:numCache>
            </c:numRef>
          </c:val>
          <c:extLst>
            <c:ext xmlns:c16="http://schemas.microsoft.com/office/drawing/2014/chart" uri="{C3380CC4-5D6E-409C-BE32-E72D297353CC}">
              <c16:uniqueId val="{0000000D-0F13-4974-A3A4-39DF53F3F8EC}"/>
            </c:ext>
          </c:extLst>
        </c:ser>
        <c:dLbls>
          <c:showLegendKey val="0"/>
          <c:showVal val="0"/>
          <c:showCatName val="0"/>
          <c:showSerName val="0"/>
          <c:showPercent val="0"/>
          <c:showBubbleSize val="0"/>
        </c:dLbls>
        <c:gapWidth val="100"/>
        <c:axId val="985648288"/>
        <c:axId val="985668928"/>
      </c:barChart>
      <c:catAx>
        <c:axId val="985648288"/>
        <c:scaling>
          <c:orientation val="minMax"/>
        </c:scaling>
        <c:delete val="0"/>
        <c:axPos val="b"/>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985668928"/>
        <c:crosses val="autoZero"/>
        <c:auto val="1"/>
        <c:lblAlgn val="ctr"/>
        <c:lblOffset val="100"/>
        <c:noMultiLvlLbl val="0"/>
      </c:catAx>
      <c:valAx>
        <c:axId val="985668928"/>
        <c:scaling>
          <c:orientation val="minMax"/>
          <c:max val="1"/>
          <c:min val="0"/>
        </c:scaling>
        <c:delete val="1"/>
        <c:axPos val="l"/>
        <c:numFmt formatCode="0%" sourceLinked="1"/>
        <c:majorTickMark val="out"/>
        <c:minorTickMark val="none"/>
        <c:tickLblPos val="nextTo"/>
        <c:crossAx val="98564828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Q25. Quel traitement preniez-vous avant l’annonce de la rechute de votre LLC ?</c:v>
                </c:pt>
              </c:strCache>
            </c:strRef>
          </c:tx>
          <c:spPr>
            <a:solidFill>
              <a:srgbClr val="FF9191"/>
            </a:solidFill>
          </c:spPr>
          <c:invertIfNegative val="0"/>
          <c:dPt>
            <c:idx val="0"/>
            <c:invertIfNegative val="0"/>
            <c:bubble3D val="0"/>
            <c:extLst>
              <c:ext xmlns:c16="http://schemas.microsoft.com/office/drawing/2014/chart" uri="{C3380CC4-5D6E-409C-BE32-E72D297353CC}">
                <c16:uniqueId val="{00000001-D9EF-4B09-B2D0-26B887E879C3}"/>
              </c:ext>
            </c:extLst>
          </c:dPt>
          <c:dPt>
            <c:idx val="1"/>
            <c:invertIfNegative val="0"/>
            <c:bubble3D val="0"/>
            <c:extLst>
              <c:ext xmlns:c16="http://schemas.microsoft.com/office/drawing/2014/chart" uri="{C3380CC4-5D6E-409C-BE32-E72D297353CC}">
                <c16:uniqueId val="{00000003-D9EF-4B09-B2D0-26B887E879C3}"/>
              </c:ext>
            </c:extLst>
          </c:dPt>
          <c:dPt>
            <c:idx val="2"/>
            <c:invertIfNegative val="0"/>
            <c:bubble3D val="0"/>
            <c:extLst>
              <c:ext xmlns:c16="http://schemas.microsoft.com/office/drawing/2014/chart" uri="{C3380CC4-5D6E-409C-BE32-E72D297353CC}">
                <c16:uniqueId val="{00000005-D9EF-4B09-B2D0-26B887E879C3}"/>
              </c:ext>
            </c:extLst>
          </c:dPt>
          <c:dPt>
            <c:idx val="3"/>
            <c:invertIfNegative val="0"/>
            <c:bubble3D val="0"/>
            <c:extLst>
              <c:ext xmlns:c16="http://schemas.microsoft.com/office/drawing/2014/chart" uri="{C3380CC4-5D6E-409C-BE32-E72D297353CC}">
                <c16:uniqueId val="{00000007-D9EF-4B09-B2D0-26B887E879C3}"/>
              </c:ext>
            </c:extLst>
          </c:dPt>
          <c:dPt>
            <c:idx val="4"/>
            <c:invertIfNegative val="0"/>
            <c:bubble3D val="0"/>
            <c:extLst>
              <c:ext xmlns:c16="http://schemas.microsoft.com/office/drawing/2014/chart" uri="{C3380CC4-5D6E-409C-BE32-E72D297353CC}">
                <c16:uniqueId val="{00000009-D9EF-4B09-B2D0-26B887E879C3}"/>
              </c:ext>
            </c:extLst>
          </c:dPt>
          <c:dPt>
            <c:idx val="5"/>
            <c:invertIfNegative val="0"/>
            <c:bubble3D val="0"/>
            <c:extLst>
              <c:ext xmlns:c16="http://schemas.microsoft.com/office/drawing/2014/chart" uri="{C3380CC4-5D6E-409C-BE32-E72D297353CC}">
                <c16:uniqueId val="{0000000B-D9EF-4B09-B2D0-26B887E879C3}"/>
              </c:ext>
            </c:extLst>
          </c:dPt>
          <c:dPt>
            <c:idx val="6"/>
            <c:invertIfNegative val="0"/>
            <c:bubble3D val="0"/>
            <c:extLst>
              <c:ext xmlns:c16="http://schemas.microsoft.com/office/drawing/2014/chart" uri="{C3380CC4-5D6E-409C-BE32-E72D297353CC}">
                <c16:uniqueId val="{0000000D-D9EF-4B09-B2D0-26B887E879C3}"/>
              </c:ext>
            </c:extLst>
          </c:dPt>
          <c:dPt>
            <c:idx val="7"/>
            <c:invertIfNegative val="0"/>
            <c:bubble3D val="0"/>
            <c:extLst>
              <c:ext xmlns:c16="http://schemas.microsoft.com/office/drawing/2014/chart" uri="{C3380CC4-5D6E-409C-BE32-E72D297353CC}">
                <c16:uniqueId val="{0000000F-D9EF-4B09-B2D0-26B887E879C3}"/>
              </c:ext>
            </c:extLst>
          </c:dPt>
          <c:dPt>
            <c:idx val="8"/>
            <c:invertIfNegative val="0"/>
            <c:bubble3D val="0"/>
            <c:extLst>
              <c:ext xmlns:c16="http://schemas.microsoft.com/office/drawing/2014/chart" uri="{C3380CC4-5D6E-409C-BE32-E72D297353CC}">
                <c16:uniqueId val="{00000011-D9EF-4B09-B2D0-26B887E879C3}"/>
              </c:ext>
            </c:extLst>
          </c:dPt>
          <c:dPt>
            <c:idx val="9"/>
            <c:invertIfNegative val="0"/>
            <c:bubble3D val="0"/>
            <c:extLst>
              <c:ext xmlns:c16="http://schemas.microsoft.com/office/drawing/2014/chart" uri="{C3380CC4-5D6E-409C-BE32-E72D297353CC}">
                <c16:uniqueId val="{00000013-D9EF-4B09-B2D0-26B887E879C3}"/>
              </c:ext>
            </c:extLst>
          </c:dPt>
          <c:dPt>
            <c:idx val="10"/>
            <c:invertIfNegative val="0"/>
            <c:bubble3D val="0"/>
            <c:extLst>
              <c:ext xmlns:c16="http://schemas.microsoft.com/office/drawing/2014/chart" uri="{C3380CC4-5D6E-409C-BE32-E72D297353CC}">
                <c16:uniqueId val="{00000015-D9EF-4B09-B2D0-26B887E879C3}"/>
              </c:ext>
            </c:extLst>
          </c:dPt>
          <c:dPt>
            <c:idx val="15"/>
            <c:invertIfNegative val="0"/>
            <c:bubble3D val="0"/>
            <c:spPr>
              <a:solidFill>
                <a:srgbClr val="D9D9D9"/>
              </a:solidFill>
            </c:spPr>
            <c:extLst>
              <c:ext xmlns:c16="http://schemas.microsoft.com/office/drawing/2014/chart" uri="{C3380CC4-5D6E-409C-BE32-E72D297353CC}">
                <c16:uniqueId val="{00000000-4B78-4B00-B2D8-9F98A9576125}"/>
              </c:ext>
            </c:extLst>
          </c:dPt>
          <c:dLbls>
            <c:dLbl>
              <c:idx val="0"/>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EF-4B09-B2D0-26B887E879C3}"/>
                </c:ext>
              </c:extLst>
            </c:dLbl>
            <c:dLbl>
              <c:idx val="1"/>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EF-4B09-B2D0-26B887E879C3}"/>
                </c:ext>
              </c:extLst>
            </c:dLbl>
            <c:dLbl>
              <c:idx val="2"/>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EF-4B09-B2D0-26B887E879C3}"/>
                </c:ext>
              </c:extLst>
            </c:dLbl>
            <c:dLbl>
              <c:idx val="3"/>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EF-4B09-B2D0-26B887E879C3}"/>
                </c:ext>
              </c:extLst>
            </c:dLbl>
            <c:dLbl>
              <c:idx val="4"/>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EF-4B09-B2D0-26B887E879C3}"/>
                </c:ext>
              </c:extLst>
            </c:dLbl>
            <c:dLbl>
              <c:idx val="5"/>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EF-4B09-B2D0-26B887E879C3}"/>
                </c:ext>
              </c:extLst>
            </c:dLbl>
            <c:dLbl>
              <c:idx val="6"/>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EF-4B09-B2D0-26B887E879C3}"/>
                </c:ext>
              </c:extLst>
            </c:dLbl>
            <c:dLbl>
              <c:idx val="7"/>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9EF-4B09-B2D0-26B887E879C3}"/>
                </c:ext>
              </c:extLst>
            </c:dLbl>
            <c:dLbl>
              <c:idx val="8"/>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9EF-4B09-B2D0-26B887E879C3}"/>
                </c:ext>
              </c:extLst>
            </c:dLbl>
            <c:dLbl>
              <c:idx val="9"/>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9EF-4B09-B2D0-26B887E879C3}"/>
                </c:ext>
              </c:extLst>
            </c:dLbl>
            <c:dLbl>
              <c:idx val="10"/>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9EF-4B09-B2D0-26B887E879C3}"/>
                </c:ext>
              </c:extLst>
            </c:dLbl>
            <c:spPr>
              <a:noFill/>
              <a:ln>
                <a:noFill/>
              </a:ln>
              <a:effectLst/>
            </c:spPr>
            <c:txPr>
              <a:bodyPr wrap="square" lIns="38100" tIns="19050" rIns="38100" bIns="19050" anchor="ctr">
                <a:spAutoFit/>
              </a:bodyPr>
              <a:lstStyle/>
              <a:p>
                <a:pPr>
                  <a:defRPr sz="11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Feuil1!$A$2:$A$17</c:f>
              <c:strCache>
                <c:ptCount val="16"/>
                <c:pt idx="0">
                  <c:v>Inhibiteur de BTK seul</c:v>
                </c:pt>
                <c:pt idx="1">
                  <c:v>Chimiothérapie seule</c:v>
                </c:pt>
                <c:pt idx="2">
                  <c:v>Inhibiteur de BCL2 seul</c:v>
                </c:pt>
                <c:pt idx="3">
                  <c:v>Anticorps anti-CD20 seul</c:v>
                </c:pt>
                <c:pt idx="4">
                  <c:v>Anticorps anti-CD20 + Chimiothérapie</c:v>
                </c:pt>
                <c:pt idx="5">
                  <c:v>Chimiothérapie + Autres</c:v>
                </c:pt>
                <c:pt idx="6">
                  <c:v>Anticorps anti-CD20 + Autres</c:v>
                </c:pt>
                <c:pt idx="7">
                  <c:v>Anticorps anti-CD20 + Chimiothérapie + Autres</c:v>
                </c:pt>
                <c:pt idx="8">
                  <c:v>Inhibiteur de BCL2 + Anticorps anti-CD20</c:v>
                </c:pt>
                <c:pt idx="9">
                  <c:v>Inhibiteur de BCL2 + Autres</c:v>
                </c:pt>
                <c:pt idx="10">
                  <c:v>Inhibiteur de BCL2 + Chimiothérapie</c:v>
                </c:pt>
                <c:pt idx="11">
                  <c:v>Inhibiteur de BTK + Inhibiteur de BCL2</c:v>
                </c:pt>
                <c:pt idx="12">
                  <c:v>Inhibiteur de BTK + Anticorps anti-CD20</c:v>
                </c:pt>
                <c:pt idx="13">
                  <c:v>Inhibiteur de BTK + Autres</c:v>
                </c:pt>
                <c:pt idx="14">
                  <c:v>Inhibiteur de BTK + Inhibiteur de BCL2 + Anticorps anti-CD20</c:v>
                </c:pt>
                <c:pt idx="15">
                  <c:v>Autres</c:v>
                </c:pt>
              </c:strCache>
            </c:strRef>
          </c:cat>
          <c:val>
            <c:numRef>
              <c:f>Feuil1!$B$2:$B$17</c:f>
              <c:numCache>
                <c:formatCode>0%</c:formatCode>
                <c:ptCount val="16"/>
                <c:pt idx="0">
                  <c:v>0.27</c:v>
                </c:pt>
                <c:pt idx="1">
                  <c:v>0.17</c:v>
                </c:pt>
                <c:pt idx="2">
                  <c:v>0.12</c:v>
                </c:pt>
                <c:pt idx="3">
                  <c:v>0.03</c:v>
                </c:pt>
                <c:pt idx="4">
                  <c:v>0.06</c:v>
                </c:pt>
                <c:pt idx="5">
                  <c:v>0.04</c:v>
                </c:pt>
                <c:pt idx="6">
                  <c:v>0.02</c:v>
                </c:pt>
                <c:pt idx="7">
                  <c:v>0.01</c:v>
                </c:pt>
                <c:pt idx="8">
                  <c:v>0.01</c:v>
                </c:pt>
                <c:pt idx="9">
                  <c:v>0.01</c:v>
                </c:pt>
                <c:pt idx="15">
                  <c:v>0.26</c:v>
                </c:pt>
              </c:numCache>
            </c:numRef>
          </c:val>
          <c:extLst>
            <c:ext xmlns:c16="http://schemas.microsoft.com/office/drawing/2014/chart" uri="{C3380CC4-5D6E-409C-BE32-E72D297353CC}">
              <c16:uniqueId val="{00000016-D9EF-4B09-B2D0-26B887E879C3}"/>
            </c:ext>
          </c:extLst>
        </c:ser>
        <c:dLbls>
          <c:showLegendKey val="0"/>
          <c:showVal val="0"/>
          <c:showCatName val="0"/>
          <c:showSerName val="0"/>
          <c:showPercent val="0"/>
          <c:showBubbleSize val="0"/>
        </c:dLbls>
        <c:gapWidth val="59"/>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Q28. Le traitement prescrit après la rechute de votre maladie correspondait à un traitement ?</c:v>
                </c:pt>
              </c:strCache>
            </c:strRef>
          </c:tx>
          <c:spPr>
            <a:solidFill>
              <a:srgbClr val="C61C47"/>
            </a:solidFill>
          </c:spPr>
          <c:invertIfNegative val="0"/>
          <c:dPt>
            <c:idx val="0"/>
            <c:invertIfNegative val="0"/>
            <c:bubble3D val="0"/>
            <c:extLst>
              <c:ext xmlns:c16="http://schemas.microsoft.com/office/drawing/2014/chart" uri="{C3380CC4-5D6E-409C-BE32-E72D297353CC}">
                <c16:uniqueId val="{00000001-6F42-44DA-A032-D53F8A9AB932}"/>
              </c:ext>
            </c:extLst>
          </c:dPt>
          <c:dPt>
            <c:idx val="1"/>
            <c:invertIfNegative val="0"/>
            <c:bubble3D val="0"/>
            <c:extLst>
              <c:ext xmlns:c16="http://schemas.microsoft.com/office/drawing/2014/chart" uri="{C3380CC4-5D6E-409C-BE32-E72D297353CC}">
                <c16:uniqueId val="{00000003-6F42-44DA-A032-D53F8A9AB932}"/>
              </c:ext>
            </c:extLst>
          </c:dPt>
          <c:dPt>
            <c:idx val="2"/>
            <c:invertIfNegative val="0"/>
            <c:bubble3D val="0"/>
            <c:extLst>
              <c:ext xmlns:c16="http://schemas.microsoft.com/office/drawing/2014/chart" uri="{C3380CC4-5D6E-409C-BE32-E72D297353CC}">
                <c16:uniqueId val="{00000005-6F42-44DA-A032-D53F8A9AB932}"/>
              </c:ext>
            </c:extLst>
          </c:dPt>
          <c:dPt>
            <c:idx val="3"/>
            <c:invertIfNegative val="0"/>
            <c:bubble3D val="0"/>
            <c:extLst>
              <c:ext xmlns:c16="http://schemas.microsoft.com/office/drawing/2014/chart" uri="{C3380CC4-5D6E-409C-BE32-E72D297353CC}">
                <c16:uniqueId val="{00000007-6F42-44DA-A032-D53F8A9AB932}"/>
              </c:ext>
            </c:extLst>
          </c:dPt>
          <c:dPt>
            <c:idx val="4"/>
            <c:invertIfNegative val="0"/>
            <c:bubble3D val="0"/>
            <c:extLst>
              <c:ext xmlns:c16="http://schemas.microsoft.com/office/drawing/2014/chart" uri="{C3380CC4-5D6E-409C-BE32-E72D297353CC}">
                <c16:uniqueId val="{00000009-6F42-44DA-A032-D53F8A9AB932}"/>
              </c:ext>
            </c:extLst>
          </c:dPt>
          <c:dPt>
            <c:idx val="5"/>
            <c:invertIfNegative val="0"/>
            <c:bubble3D val="0"/>
            <c:extLst>
              <c:ext xmlns:c16="http://schemas.microsoft.com/office/drawing/2014/chart" uri="{C3380CC4-5D6E-409C-BE32-E72D297353CC}">
                <c16:uniqueId val="{0000000B-6F42-44DA-A032-D53F8A9AB932}"/>
              </c:ext>
            </c:extLst>
          </c:dPt>
          <c:dPt>
            <c:idx val="6"/>
            <c:invertIfNegative val="0"/>
            <c:bubble3D val="0"/>
            <c:extLst>
              <c:ext xmlns:c16="http://schemas.microsoft.com/office/drawing/2014/chart" uri="{C3380CC4-5D6E-409C-BE32-E72D297353CC}">
                <c16:uniqueId val="{0000000D-6F42-44DA-A032-D53F8A9AB932}"/>
              </c:ext>
            </c:extLst>
          </c:dPt>
          <c:dPt>
            <c:idx val="7"/>
            <c:invertIfNegative val="0"/>
            <c:bubble3D val="0"/>
            <c:extLst>
              <c:ext xmlns:c16="http://schemas.microsoft.com/office/drawing/2014/chart" uri="{C3380CC4-5D6E-409C-BE32-E72D297353CC}">
                <c16:uniqueId val="{0000000F-6F42-44DA-A032-D53F8A9AB932}"/>
              </c:ext>
            </c:extLst>
          </c:dPt>
          <c:dPt>
            <c:idx val="8"/>
            <c:invertIfNegative val="0"/>
            <c:bubble3D val="0"/>
            <c:extLst>
              <c:ext xmlns:c16="http://schemas.microsoft.com/office/drawing/2014/chart" uri="{C3380CC4-5D6E-409C-BE32-E72D297353CC}">
                <c16:uniqueId val="{00000011-6F42-44DA-A032-D53F8A9AB932}"/>
              </c:ext>
            </c:extLst>
          </c:dPt>
          <c:dPt>
            <c:idx val="9"/>
            <c:invertIfNegative val="0"/>
            <c:bubble3D val="0"/>
            <c:extLst>
              <c:ext xmlns:c16="http://schemas.microsoft.com/office/drawing/2014/chart" uri="{C3380CC4-5D6E-409C-BE32-E72D297353CC}">
                <c16:uniqueId val="{00000013-6F42-44DA-A032-D53F8A9AB932}"/>
              </c:ext>
            </c:extLst>
          </c:dPt>
          <c:dPt>
            <c:idx val="10"/>
            <c:invertIfNegative val="0"/>
            <c:bubble3D val="0"/>
            <c:extLst>
              <c:ext xmlns:c16="http://schemas.microsoft.com/office/drawing/2014/chart" uri="{C3380CC4-5D6E-409C-BE32-E72D297353CC}">
                <c16:uniqueId val="{00000015-6F42-44DA-A032-D53F8A9AB932}"/>
              </c:ext>
            </c:extLst>
          </c:dPt>
          <c:dPt>
            <c:idx val="11"/>
            <c:invertIfNegative val="0"/>
            <c:bubble3D val="0"/>
            <c:extLst>
              <c:ext xmlns:c16="http://schemas.microsoft.com/office/drawing/2014/chart" uri="{C3380CC4-5D6E-409C-BE32-E72D297353CC}">
                <c16:uniqueId val="{00000017-6F42-44DA-A032-D53F8A9AB932}"/>
              </c:ext>
            </c:extLst>
          </c:dPt>
          <c:dPt>
            <c:idx val="12"/>
            <c:invertIfNegative val="0"/>
            <c:bubble3D val="0"/>
            <c:extLst>
              <c:ext xmlns:c16="http://schemas.microsoft.com/office/drawing/2014/chart" uri="{C3380CC4-5D6E-409C-BE32-E72D297353CC}">
                <c16:uniqueId val="{00000019-6F42-44DA-A032-D53F8A9AB932}"/>
              </c:ext>
            </c:extLst>
          </c:dPt>
          <c:dPt>
            <c:idx val="15"/>
            <c:invertIfNegative val="0"/>
            <c:bubble3D val="0"/>
            <c:spPr>
              <a:solidFill>
                <a:srgbClr val="D9D9D9"/>
              </a:solidFill>
            </c:spPr>
            <c:extLst>
              <c:ext xmlns:c16="http://schemas.microsoft.com/office/drawing/2014/chart" uri="{C3380CC4-5D6E-409C-BE32-E72D297353CC}">
                <c16:uniqueId val="{00000000-51BC-43A9-91A5-FCF2B14F804D}"/>
              </c:ext>
            </c:extLst>
          </c:dPt>
          <c:dLbls>
            <c:dLbl>
              <c:idx val="0"/>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42-44DA-A032-D53F8A9AB932}"/>
                </c:ext>
              </c:extLst>
            </c:dLbl>
            <c:dLbl>
              <c:idx val="1"/>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42-44DA-A032-D53F8A9AB932}"/>
                </c:ext>
              </c:extLst>
            </c:dLbl>
            <c:dLbl>
              <c:idx val="2"/>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42-44DA-A032-D53F8A9AB932}"/>
                </c:ext>
              </c:extLst>
            </c:dLbl>
            <c:dLbl>
              <c:idx val="3"/>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42-44DA-A032-D53F8A9AB932}"/>
                </c:ext>
              </c:extLst>
            </c:dLbl>
            <c:dLbl>
              <c:idx val="4"/>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42-44DA-A032-D53F8A9AB932}"/>
                </c:ext>
              </c:extLst>
            </c:dLbl>
            <c:dLbl>
              <c:idx val="5"/>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F42-44DA-A032-D53F8A9AB932}"/>
                </c:ext>
              </c:extLst>
            </c:dLbl>
            <c:dLbl>
              <c:idx val="6"/>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F42-44DA-A032-D53F8A9AB932}"/>
                </c:ext>
              </c:extLst>
            </c:dLbl>
            <c:dLbl>
              <c:idx val="7"/>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F42-44DA-A032-D53F8A9AB932}"/>
                </c:ext>
              </c:extLst>
            </c:dLbl>
            <c:dLbl>
              <c:idx val="8"/>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F42-44DA-A032-D53F8A9AB932}"/>
                </c:ext>
              </c:extLst>
            </c:dLbl>
            <c:dLbl>
              <c:idx val="9"/>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F42-44DA-A032-D53F8A9AB932}"/>
                </c:ext>
              </c:extLst>
            </c:dLbl>
            <c:dLbl>
              <c:idx val="10"/>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F42-44DA-A032-D53F8A9AB932}"/>
                </c:ext>
              </c:extLst>
            </c:dLbl>
            <c:dLbl>
              <c:idx val="11"/>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F42-44DA-A032-D53F8A9AB932}"/>
                </c:ext>
              </c:extLst>
            </c:dLbl>
            <c:dLbl>
              <c:idx val="12"/>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F42-44DA-A032-D53F8A9AB932}"/>
                </c:ext>
              </c:extLst>
            </c:dLbl>
            <c:spPr>
              <a:noFill/>
              <a:ln>
                <a:noFill/>
              </a:ln>
              <a:effectLst/>
            </c:spPr>
            <c:txPr>
              <a:bodyPr wrap="square" lIns="38100" tIns="19050" rIns="38100" bIns="19050" anchor="ctr">
                <a:spAutoFit/>
              </a:bodyPr>
              <a:lstStyle/>
              <a:p>
                <a:pPr>
                  <a:defRPr sz="11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Feuil1!$A$2:$A$17</c:f>
              <c:strCache>
                <c:ptCount val="16"/>
                <c:pt idx="0">
                  <c:v>Inhibiteur de BTK seul</c:v>
                </c:pt>
                <c:pt idx="1">
                  <c:v>Chimiothérapie seule </c:v>
                </c:pt>
                <c:pt idx="2">
                  <c:v>Inhibiteur de BCL2 seul</c:v>
                </c:pt>
                <c:pt idx="3">
                  <c:v>Anticorps anti-CD20 seul</c:v>
                </c:pt>
                <c:pt idx="4">
                  <c:v>Anticorps anti-CD20 + Chimiothérapie</c:v>
                </c:pt>
                <c:pt idx="5">
                  <c:v>Chimiothérapie + Autres</c:v>
                </c:pt>
                <c:pt idx="6">
                  <c:v>Anticorps anti-CD20 + Autres</c:v>
                </c:pt>
                <c:pt idx="7">
                  <c:v>Anticorps anti-CD20 + Chimiothérapie + Autres</c:v>
                </c:pt>
                <c:pt idx="8">
                  <c:v>Inhibiteur de BCL2 + Anticorps anti-CD20</c:v>
                </c:pt>
                <c:pt idx="9">
                  <c:v>Inhibiteur de BCL2 + Autres</c:v>
                </c:pt>
                <c:pt idx="10">
                  <c:v>Inhibiteur de BCL2 + Chimiothérapie</c:v>
                </c:pt>
                <c:pt idx="11">
                  <c:v>Inhibiteur de BTK + Inhibiteur de BCL2</c:v>
                </c:pt>
                <c:pt idx="12">
                  <c:v>Inhibiteur de BTK + Anticorps anti-CD20</c:v>
                </c:pt>
                <c:pt idx="13">
                  <c:v>Inhibiteur de BTK + Autres</c:v>
                </c:pt>
                <c:pt idx="14">
                  <c:v>Inhibiteur de BTK + Inhibiteur de BCL2 + Anticorps anti-CD20</c:v>
                </c:pt>
                <c:pt idx="15">
                  <c:v>Autres</c:v>
                </c:pt>
              </c:strCache>
            </c:strRef>
          </c:cat>
          <c:val>
            <c:numRef>
              <c:f>Feuil1!$B$2:$B$17</c:f>
              <c:numCache>
                <c:formatCode>0%</c:formatCode>
                <c:ptCount val="16"/>
                <c:pt idx="0">
                  <c:v>0.34</c:v>
                </c:pt>
                <c:pt idx="1">
                  <c:v>0.03</c:v>
                </c:pt>
                <c:pt idx="2">
                  <c:v>0.2</c:v>
                </c:pt>
                <c:pt idx="3">
                  <c:v>0.04</c:v>
                </c:pt>
                <c:pt idx="4">
                  <c:v>0.01</c:v>
                </c:pt>
                <c:pt idx="6">
                  <c:v>0.01</c:v>
                </c:pt>
                <c:pt idx="8">
                  <c:v>0.13</c:v>
                </c:pt>
                <c:pt idx="10">
                  <c:v>0.01</c:v>
                </c:pt>
                <c:pt idx="11">
                  <c:v>0.04</c:v>
                </c:pt>
                <c:pt idx="12">
                  <c:v>0.02</c:v>
                </c:pt>
                <c:pt idx="13">
                  <c:v>0.02</c:v>
                </c:pt>
                <c:pt idx="14">
                  <c:v>0.01</c:v>
                </c:pt>
                <c:pt idx="15">
                  <c:v>0.14000000000000001</c:v>
                </c:pt>
              </c:numCache>
            </c:numRef>
          </c:val>
          <c:extLst>
            <c:ext xmlns:c16="http://schemas.microsoft.com/office/drawing/2014/chart" uri="{C3380CC4-5D6E-409C-BE32-E72D297353CC}">
              <c16:uniqueId val="{0000001A-6F42-44DA-A032-D53F8A9AB932}"/>
            </c:ext>
          </c:extLst>
        </c:ser>
        <c:dLbls>
          <c:showLegendKey val="0"/>
          <c:showVal val="0"/>
          <c:showCatName val="0"/>
          <c:showSerName val="0"/>
          <c:showPercent val="0"/>
          <c:showBubbleSize val="0"/>
        </c:dLbls>
        <c:gapWidth val="29"/>
        <c:axId val="985669888"/>
        <c:axId val="985672288"/>
      </c:barChart>
      <c:catAx>
        <c:axId val="985669888"/>
        <c:scaling>
          <c:orientation val="maxMin"/>
        </c:scaling>
        <c:delete val="1"/>
        <c:axPos val="l"/>
        <c:numFmt formatCode="General" sourceLinked="1"/>
        <c:majorTickMark val="out"/>
        <c:minorTickMark val="none"/>
        <c:tickLblPos val="nextTo"/>
        <c:crossAx val="985672288"/>
        <c:crosses val="autoZero"/>
        <c:auto val="1"/>
        <c:lblAlgn val="ctr"/>
        <c:lblOffset val="100"/>
        <c:noMultiLvlLbl val="0"/>
      </c:catAx>
      <c:valAx>
        <c:axId val="985672288"/>
        <c:scaling>
          <c:orientation val="minMax"/>
          <c:max val="1"/>
          <c:min val="0"/>
        </c:scaling>
        <c:delete val="1"/>
        <c:axPos val="t"/>
        <c:numFmt formatCode="0%" sourceLinked="1"/>
        <c:majorTickMark val="out"/>
        <c:minorTickMark val="none"/>
        <c:tickLblPos val="nextTo"/>
        <c:crossAx val="98566988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40353710725736"/>
          <c:y val="1.5355629518741705E-2"/>
          <c:w val="0.47572960950196086"/>
          <c:h val="0.93957258117800802"/>
        </c:manualLayout>
      </c:layout>
      <c:barChart>
        <c:barDir val="bar"/>
        <c:grouping val="clustered"/>
        <c:varyColors val="0"/>
        <c:ser>
          <c:idx val="0"/>
          <c:order val="0"/>
          <c:tx>
            <c:strRef>
              <c:f>Feuil1!$B$1</c:f>
              <c:strCache>
                <c:ptCount val="1"/>
                <c:pt idx="0">
                  <c:v>Profession</c:v>
                </c:pt>
              </c:strCache>
            </c:strRef>
          </c:tx>
          <c:spPr>
            <a:solidFill>
              <a:srgbClr val="002060"/>
            </a:solidFill>
          </c:spPr>
          <c:invertIfNegative val="0"/>
          <c:dPt>
            <c:idx val="1"/>
            <c:invertIfNegative val="0"/>
            <c:bubble3D val="0"/>
            <c:spPr>
              <a:solidFill>
                <a:srgbClr val="9297FD"/>
              </a:solidFill>
            </c:spPr>
            <c:extLst>
              <c:ext xmlns:c16="http://schemas.microsoft.com/office/drawing/2014/chart" uri="{C3380CC4-5D6E-409C-BE32-E72D297353CC}">
                <c16:uniqueId val="{00000003-81B7-4CB7-AF93-15AB1CBA50CF}"/>
              </c:ext>
            </c:extLst>
          </c:dPt>
          <c:dPt>
            <c:idx val="2"/>
            <c:invertIfNegative val="0"/>
            <c:bubble3D val="0"/>
            <c:spPr>
              <a:solidFill>
                <a:srgbClr val="9297FD"/>
              </a:solidFill>
            </c:spPr>
            <c:extLst>
              <c:ext xmlns:c16="http://schemas.microsoft.com/office/drawing/2014/chart" uri="{C3380CC4-5D6E-409C-BE32-E72D297353CC}">
                <c16:uniqueId val="{00000005-81B7-4CB7-AF93-15AB1CBA50CF}"/>
              </c:ext>
            </c:extLst>
          </c:dPt>
          <c:dPt>
            <c:idx val="3"/>
            <c:invertIfNegative val="0"/>
            <c:bubble3D val="0"/>
            <c:spPr>
              <a:solidFill>
                <a:srgbClr val="9297FD"/>
              </a:solidFill>
            </c:spPr>
            <c:extLst>
              <c:ext xmlns:c16="http://schemas.microsoft.com/office/drawing/2014/chart" uri="{C3380CC4-5D6E-409C-BE32-E72D297353CC}">
                <c16:uniqueId val="{00000007-81B7-4CB7-AF93-15AB1CBA50CF}"/>
              </c:ext>
            </c:extLst>
          </c:dPt>
          <c:dPt>
            <c:idx val="5"/>
            <c:invertIfNegative val="0"/>
            <c:bubble3D val="0"/>
            <c:spPr>
              <a:solidFill>
                <a:srgbClr val="9297FD"/>
              </a:solidFill>
            </c:spPr>
            <c:extLst>
              <c:ext xmlns:c16="http://schemas.microsoft.com/office/drawing/2014/chart" uri="{C3380CC4-5D6E-409C-BE32-E72D297353CC}">
                <c16:uniqueId val="{0000000B-81B7-4CB7-AF93-15AB1CBA50CF}"/>
              </c:ext>
            </c:extLst>
          </c:dPt>
          <c:dPt>
            <c:idx val="6"/>
            <c:invertIfNegative val="0"/>
            <c:bubble3D val="0"/>
            <c:spPr>
              <a:solidFill>
                <a:srgbClr val="9297FD"/>
              </a:solidFill>
            </c:spPr>
            <c:extLst>
              <c:ext xmlns:c16="http://schemas.microsoft.com/office/drawing/2014/chart" uri="{C3380CC4-5D6E-409C-BE32-E72D297353CC}">
                <c16:uniqueId val="{00000009-73A1-4B91-B9DE-FA76A0EE5832}"/>
              </c:ext>
            </c:extLst>
          </c:dPt>
          <c:dPt>
            <c:idx val="7"/>
            <c:invertIfNegative val="0"/>
            <c:bubble3D val="0"/>
            <c:spPr>
              <a:solidFill>
                <a:srgbClr val="9297FD"/>
              </a:solidFill>
            </c:spPr>
            <c:extLst>
              <c:ext xmlns:c16="http://schemas.microsoft.com/office/drawing/2014/chart" uri="{C3380CC4-5D6E-409C-BE32-E72D297353CC}">
                <c16:uniqueId val="{0000000B-73A1-4B91-B9DE-FA76A0EE5832}"/>
              </c:ext>
            </c:extLst>
          </c:dPt>
          <c:dLbls>
            <c:dLbl>
              <c:idx val="2"/>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5-81B7-4CB7-AF93-15AB1CBA50CF}"/>
                </c:ext>
              </c:extLst>
            </c:dLbl>
            <c:dLbl>
              <c:idx val="3"/>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B7-4CB7-AF93-15AB1CBA50CF}"/>
                </c:ext>
              </c:extLst>
            </c:dLbl>
            <c:dLbl>
              <c:idx val="5"/>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B-81B7-4CB7-AF93-15AB1CBA50CF}"/>
                </c:ext>
              </c:extLst>
            </c:dLbl>
            <c:dLbl>
              <c:idx val="6"/>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A1-4B91-B9DE-FA76A0EE5832}"/>
                </c:ext>
              </c:extLst>
            </c:dLbl>
            <c:dLbl>
              <c:idx val="7"/>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A1-4B91-B9DE-FA76A0EE5832}"/>
                </c:ext>
              </c:extLst>
            </c:dLbl>
            <c:spPr>
              <a:noFill/>
              <a:ln>
                <a:noFill/>
              </a:ln>
              <a:effectLst/>
            </c:spPr>
            <c:txPr>
              <a:bodyPr wrap="square" lIns="38100" tIns="19050" rIns="38100" bIns="19050" anchor="ctr">
                <a:spAutoFit/>
              </a:bodyPr>
              <a:lstStyle/>
              <a:p>
                <a:pPr>
                  <a:defRPr sz="10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ST Seule</c:v>
                </c:pt>
                <c:pt idx="1">
                  <c:v>Seul(e)</c:v>
                </c:pt>
                <c:pt idx="2">
                  <c:v>Seul(e) avec un/des enfants qui vivent avec vous</c:v>
                </c:pt>
                <c:pt idx="3">
                  <c:v>Seul(e) avec un ou plusieurs enfants mais vos enfants ne vivent plus chez vous</c:v>
                </c:pt>
                <c:pt idx="4">
                  <c:v>ST En couple</c:v>
                </c:pt>
                <c:pt idx="5">
                  <c:v>En couple sans enfant</c:v>
                </c:pt>
                <c:pt idx="6">
                  <c:v>En couple avec un ou plusieurs enfants qui vivent avec vous</c:v>
                </c:pt>
                <c:pt idx="7">
                  <c:v>En couple avec un ou plusieurs enfants mais vos enfants ne vivent plus chez vous</c:v>
                </c:pt>
                <c:pt idx="8">
                  <c:v>Autre</c:v>
                </c:pt>
              </c:strCache>
            </c:strRef>
          </c:cat>
          <c:val>
            <c:numRef>
              <c:f>Feuil1!$B$2:$B$10</c:f>
              <c:numCache>
                <c:formatCode>0%;0%</c:formatCode>
                <c:ptCount val="9"/>
                <c:pt idx="0" formatCode="0%">
                  <c:v>0.24</c:v>
                </c:pt>
                <c:pt idx="1">
                  <c:v>0.14000000000000001</c:v>
                </c:pt>
                <c:pt idx="2">
                  <c:v>0.03</c:v>
                </c:pt>
                <c:pt idx="3">
                  <c:v>7.0000000000000007E-2</c:v>
                </c:pt>
                <c:pt idx="4">
                  <c:v>0.75</c:v>
                </c:pt>
                <c:pt idx="5">
                  <c:v>0.27</c:v>
                </c:pt>
                <c:pt idx="6">
                  <c:v>0.08</c:v>
                </c:pt>
                <c:pt idx="7">
                  <c:v>0.4</c:v>
                </c:pt>
                <c:pt idx="8">
                  <c:v>0.01</c:v>
                </c:pt>
              </c:numCache>
            </c:numRef>
          </c:val>
          <c:extLst>
            <c:ext xmlns:c16="http://schemas.microsoft.com/office/drawing/2014/chart" uri="{C3380CC4-5D6E-409C-BE32-E72D297353CC}">
              <c16:uniqueId val="{0000000C-81B7-4CB7-AF93-15AB1CBA50CF}"/>
            </c:ext>
          </c:extLst>
        </c:ser>
        <c:dLbls>
          <c:showLegendKey val="0"/>
          <c:showVal val="0"/>
          <c:showCatName val="0"/>
          <c:showSerName val="0"/>
          <c:showPercent val="0"/>
          <c:showBubbleSize val="0"/>
        </c:dLbls>
        <c:gapWidth val="48"/>
        <c:axId val="1089991104"/>
        <c:axId val="1089991520"/>
      </c:barChart>
      <c:catAx>
        <c:axId val="1089991104"/>
        <c:scaling>
          <c:orientation val="maxMin"/>
        </c:scaling>
        <c:delete val="0"/>
        <c:axPos val="l"/>
        <c:numFmt formatCode="General" sourceLinked="1"/>
        <c:majorTickMark val="out"/>
        <c:minorTickMark val="none"/>
        <c:tickLblPos val="nextTo"/>
        <c:spPr>
          <a:noFill/>
          <a:ln>
            <a:noFill/>
          </a:ln>
        </c:spPr>
        <c:txPr>
          <a:bodyPr/>
          <a:lstStyle/>
          <a:p>
            <a:pPr>
              <a:defRPr sz="1000"/>
            </a:pPr>
            <a:endParaRPr lang="fr-FR"/>
          </a:p>
        </c:txPr>
        <c:crossAx val="1089991520"/>
        <c:crosses val="autoZero"/>
        <c:auto val="1"/>
        <c:lblAlgn val="ctr"/>
        <c:lblOffset val="100"/>
        <c:noMultiLvlLbl val="0"/>
      </c:catAx>
      <c:valAx>
        <c:axId val="1089991520"/>
        <c:scaling>
          <c:orientation val="minMax"/>
          <c:max val="1"/>
          <c:min val="0"/>
        </c:scaling>
        <c:delete val="1"/>
        <c:axPos val="t"/>
        <c:numFmt formatCode="0%" sourceLinked="1"/>
        <c:majorTickMark val="out"/>
        <c:minorTickMark val="none"/>
        <c:tickLblPos val="nextTo"/>
        <c:crossAx val="108999110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Colonne1</c:v>
                </c:pt>
              </c:strCache>
            </c:strRef>
          </c:tx>
          <c:spPr>
            <a:solidFill>
              <a:schemeClr val="accent2">
                <a:lumMod val="40000"/>
                <a:lumOff val="60000"/>
              </a:schemeClr>
            </a:solidFill>
          </c:spPr>
          <c:invertIfNegative val="0"/>
          <c:dPt>
            <c:idx val="0"/>
            <c:invertIfNegative val="0"/>
            <c:bubble3D val="0"/>
            <c:spPr>
              <a:solidFill>
                <a:srgbClr val="FF9191"/>
              </a:solidFill>
            </c:spPr>
            <c:extLst>
              <c:ext xmlns:c16="http://schemas.microsoft.com/office/drawing/2014/chart" uri="{C3380CC4-5D6E-409C-BE32-E72D297353CC}">
                <c16:uniqueId val="{00000001-651D-48A5-A84B-12C80322CE74}"/>
              </c:ext>
            </c:extLst>
          </c:dPt>
          <c:dPt>
            <c:idx val="1"/>
            <c:invertIfNegative val="0"/>
            <c:bubble3D val="0"/>
            <c:extLst>
              <c:ext xmlns:c16="http://schemas.microsoft.com/office/drawing/2014/chart" uri="{C3380CC4-5D6E-409C-BE32-E72D297353CC}">
                <c16:uniqueId val="{00000003-651D-48A5-A84B-12C80322CE74}"/>
              </c:ext>
            </c:extLst>
          </c:dPt>
          <c:dPt>
            <c:idx val="2"/>
            <c:invertIfNegative val="0"/>
            <c:bubble3D val="0"/>
            <c:extLst>
              <c:ext xmlns:c16="http://schemas.microsoft.com/office/drawing/2014/chart" uri="{C3380CC4-5D6E-409C-BE32-E72D297353CC}">
                <c16:uniqueId val="{00000005-651D-48A5-A84B-12C80322CE74}"/>
              </c:ext>
            </c:extLst>
          </c:dPt>
          <c:dPt>
            <c:idx val="3"/>
            <c:invertIfNegative val="0"/>
            <c:bubble3D val="0"/>
            <c:extLst>
              <c:ext xmlns:c16="http://schemas.microsoft.com/office/drawing/2014/chart" uri="{C3380CC4-5D6E-409C-BE32-E72D297353CC}">
                <c16:uniqueId val="{00000007-651D-48A5-A84B-12C80322CE74}"/>
              </c:ext>
            </c:extLst>
          </c:dPt>
          <c:dPt>
            <c:idx val="4"/>
            <c:invertIfNegative val="0"/>
            <c:bubble3D val="0"/>
            <c:extLst>
              <c:ext xmlns:c16="http://schemas.microsoft.com/office/drawing/2014/chart" uri="{C3380CC4-5D6E-409C-BE32-E72D297353CC}">
                <c16:uniqueId val="{00000009-651D-48A5-A84B-12C80322CE74}"/>
              </c:ext>
            </c:extLst>
          </c:dPt>
          <c:dPt>
            <c:idx val="5"/>
            <c:invertIfNegative val="0"/>
            <c:bubble3D val="0"/>
            <c:extLst>
              <c:ext xmlns:c16="http://schemas.microsoft.com/office/drawing/2014/chart" uri="{C3380CC4-5D6E-409C-BE32-E72D297353CC}">
                <c16:uniqueId val="{0000000B-651D-48A5-A84B-12C80322CE74}"/>
              </c:ext>
            </c:extLst>
          </c:dPt>
          <c:dPt>
            <c:idx val="6"/>
            <c:invertIfNegative val="0"/>
            <c:bubble3D val="0"/>
            <c:extLst>
              <c:ext xmlns:c16="http://schemas.microsoft.com/office/drawing/2014/chart" uri="{C3380CC4-5D6E-409C-BE32-E72D297353CC}">
                <c16:uniqueId val="{0000000D-651D-48A5-A84B-12C80322CE74}"/>
              </c:ext>
            </c:extLst>
          </c:dPt>
          <c:dPt>
            <c:idx val="7"/>
            <c:invertIfNegative val="0"/>
            <c:bubble3D val="0"/>
            <c:extLst>
              <c:ext xmlns:c16="http://schemas.microsoft.com/office/drawing/2014/chart" uri="{C3380CC4-5D6E-409C-BE32-E72D297353CC}">
                <c16:uniqueId val="{0000000F-651D-48A5-A84B-12C80322CE74}"/>
              </c:ext>
            </c:extLst>
          </c:dPt>
          <c:dPt>
            <c:idx val="8"/>
            <c:invertIfNegative val="0"/>
            <c:bubble3D val="0"/>
            <c:extLst>
              <c:ext xmlns:c16="http://schemas.microsoft.com/office/drawing/2014/chart" uri="{C3380CC4-5D6E-409C-BE32-E72D297353CC}">
                <c16:uniqueId val="{00000011-651D-48A5-A84B-12C80322CE74}"/>
              </c:ext>
            </c:extLst>
          </c:dPt>
          <c:dPt>
            <c:idx val="9"/>
            <c:invertIfNegative val="0"/>
            <c:bubble3D val="0"/>
            <c:extLst>
              <c:ext xmlns:c16="http://schemas.microsoft.com/office/drawing/2014/chart" uri="{C3380CC4-5D6E-409C-BE32-E72D297353CC}">
                <c16:uniqueId val="{00000013-651D-48A5-A84B-12C80322CE74}"/>
              </c:ext>
            </c:extLst>
          </c:dPt>
          <c:dPt>
            <c:idx val="10"/>
            <c:invertIfNegative val="0"/>
            <c:bubble3D val="0"/>
            <c:extLst>
              <c:ext xmlns:c16="http://schemas.microsoft.com/office/drawing/2014/chart" uri="{C3380CC4-5D6E-409C-BE32-E72D297353CC}">
                <c16:uniqueId val="{00000015-651D-48A5-A84B-12C80322CE74}"/>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1D-48A5-A84B-12C80322CE74}"/>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1D-48A5-A84B-12C80322CE74}"/>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1D-48A5-A84B-12C80322CE74}"/>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1D-48A5-A84B-12C80322CE74}"/>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1D-48A5-A84B-12C80322CE74}"/>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1D-48A5-A84B-12C80322CE74}"/>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1D-48A5-A84B-12C80322CE74}"/>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51D-48A5-A84B-12C80322CE74}"/>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51D-48A5-A84B-12C80322CE74}"/>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51D-48A5-A84B-12C80322CE74}"/>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51D-48A5-A84B-12C80322CE7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En continu (traitement pris pendant une longue période)</c:v>
                </c:pt>
                <c:pt idx="1">
                  <c:v>Sur une durée fixe, limitée (traitement pris sur une période déterminée)</c:v>
                </c:pt>
                <c:pt idx="3">
                  <c:v>Administré à domicile uniquement</c:v>
                </c:pt>
                <c:pt idx="4">
                  <c:v>Administré à l’hôpital uniquement</c:v>
                </c:pt>
                <c:pt idx="5">
                  <c:v>Administration mixte : à l’hôpital et à domicile</c:v>
                </c:pt>
                <c:pt idx="7">
                  <c:v>Par voie orale</c:v>
                </c:pt>
                <c:pt idx="8">
                  <c:v>Injectable</c:v>
                </c:pt>
                <c:pt idx="9">
                  <c:v>Un mixte orale / injectable</c:v>
                </c:pt>
              </c:strCache>
            </c:strRef>
          </c:cat>
          <c:val>
            <c:numRef>
              <c:f>Feuil1!$B$2:$B$11</c:f>
              <c:numCache>
                <c:formatCode>0%</c:formatCode>
                <c:ptCount val="10"/>
                <c:pt idx="0">
                  <c:v>0.45</c:v>
                </c:pt>
                <c:pt idx="1">
                  <c:v>0.55000000000000004</c:v>
                </c:pt>
                <c:pt idx="3">
                  <c:v>0.47</c:v>
                </c:pt>
                <c:pt idx="4">
                  <c:v>0.28999999999999998</c:v>
                </c:pt>
                <c:pt idx="5">
                  <c:v>0.24</c:v>
                </c:pt>
                <c:pt idx="7">
                  <c:v>0.51</c:v>
                </c:pt>
                <c:pt idx="8">
                  <c:v>0.26</c:v>
                </c:pt>
                <c:pt idx="9">
                  <c:v>0.23</c:v>
                </c:pt>
              </c:numCache>
            </c:numRef>
          </c:val>
          <c:extLst>
            <c:ext xmlns:c16="http://schemas.microsoft.com/office/drawing/2014/chart" uri="{C3380CC4-5D6E-409C-BE32-E72D297353CC}">
              <c16:uniqueId val="{00000016-651D-48A5-A84B-12C80322CE74}"/>
            </c:ext>
          </c:extLst>
        </c:ser>
        <c:dLbls>
          <c:showLegendKey val="0"/>
          <c:showVal val="0"/>
          <c:showCatName val="0"/>
          <c:showSerName val="0"/>
          <c:showPercent val="0"/>
          <c:showBubbleSize val="0"/>
        </c:dLbls>
        <c:gapWidth val="59"/>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Colonne1</c:v>
                </c:pt>
              </c:strCache>
            </c:strRef>
          </c:tx>
          <c:spPr>
            <a:solidFill>
              <a:schemeClr val="accent2">
                <a:lumMod val="75000"/>
              </a:schemeClr>
            </a:solidFill>
          </c:spPr>
          <c:invertIfNegative val="0"/>
          <c:dPt>
            <c:idx val="10"/>
            <c:invertIfNegative val="0"/>
            <c:bubble3D val="0"/>
            <c:extLst>
              <c:ext xmlns:c16="http://schemas.microsoft.com/office/drawing/2014/chart" uri="{C3380CC4-5D6E-409C-BE32-E72D297353CC}">
                <c16:uniqueId val="{0000000A-4086-4FDF-83B3-CC1EF024E425}"/>
              </c:ext>
            </c:extLst>
          </c:dPt>
          <c:dLbls>
            <c:spPr>
              <a:noFill/>
              <a:ln>
                <a:noFill/>
              </a:ln>
              <a:effectLst/>
            </c:spPr>
            <c:txPr>
              <a:bodyPr wrap="square" lIns="38100" tIns="19050" rIns="38100" bIns="19050" anchor="ctr">
                <a:spAutoFit/>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Feuil1!$A$2:$A$11</c:f>
              <c:strCache>
                <c:ptCount val="10"/>
                <c:pt idx="0">
                  <c:v>En continu (traitement pris pendant une longue période)</c:v>
                </c:pt>
                <c:pt idx="1">
                  <c:v>Sur une durée fixe, limitée (traitement pris sur une période déterminée)</c:v>
                </c:pt>
                <c:pt idx="3">
                  <c:v>Administré à domicile uniquement</c:v>
                </c:pt>
                <c:pt idx="4">
                  <c:v>Administré à l’hôpital uniquement</c:v>
                </c:pt>
                <c:pt idx="5">
                  <c:v>Administration mixte : à l’hôpital et à domicile</c:v>
                </c:pt>
                <c:pt idx="7">
                  <c:v>Par voie orale</c:v>
                </c:pt>
                <c:pt idx="8">
                  <c:v>Injectable</c:v>
                </c:pt>
                <c:pt idx="9">
                  <c:v>Un mixte orale / injectable</c:v>
                </c:pt>
              </c:strCache>
            </c:strRef>
          </c:cat>
          <c:val>
            <c:numRef>
              <c:f>Feuil1!$B$2:$B$11</c:f>
              <c:numCache>
                <c:formatCode>0%</c:formatCode>
                <c:ptCount val="10"/>
                <c:pt idx="0">
                  <c:v>0.74</c:v>
                </c:pt>
                <c:pt idx="1">
                  <c:v>0.26</c:v>
                </c:pt>
                <c:pt idx="3">
                  <c:v>0.64</c:v>
                </c:pt>
                <c:pt idx="4">
                  <c:v>0.11</c:v>
                </c:pt>
                <c:pt idx="5">
                  <c:v>0.25</c:v>
                </c:pt>
                <c:pt idx="7">
                  <c:v>0.67500000000000004</c:v>
                </c:pt>
                <c:pt idx="8">
                  <c:v>0.11</c:v>
                </c:pt>
                <c:pt idx="9">
                  <c:v>0.21</c:v>
                </c:pt>
              </c:numCache>
            </c:numRef>
          </c:val>
          <c:extLst>
            <c:ext xmlns:c16="http://schemas.microsoft.com/office/drawing/2014/chart" uri="{C3380CC4-5D6E-409C-BE32-E72D297353CC}">
              <c16:uniqueId val="{0000000B-4086-4FDF-83B3-CC1EF024E425}"/>
            </c:ext>
          </c:extLst>
        </c:ser>
        <c:dLbls>
          <c:showLegendKey val="0"/>
          <c:showVal val="0"/>
          <c:showCatName val="0"/>
          <c:showSerName val="0"/>
          <c:showPercent val="0"/>
          <c:showBubbleSize val="0"/>
        </c:dLbls>
        <c:gapWidth val="59"/>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91834538085357E-3"/>
          <c:y val="0.12552391968764726"/>
          <c:w val="0.96487632733603534"/>
          <c:h val="0.80676904555271656"/>
        </c:manualLayout>
      </c:layout>
      <c:barChart>
        <c:barDir val="bar"/>
        <c:grouping val="stacked"/>
        <c:varyColors val="0"/>
        <c:ser>
          <c:idx val="3"/>
          <c:order val="0"/>
          <c:tx>
            <c:strRef>
              <c:f>Feuil1!$E$1</c:f>
              <c:strCache>
                <c:ptCount val="1"/>
                <c:pt idx="0">
                  <c:v>Pas du tout satisfait</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FA6-4B7B-B50A-9C00DC6F019C}"/>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FA6-4B7B-B50A-9C00DC6F019C}"/>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FA6-4B7B-B50A-9C00DC6F019C}"/>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FA6-4B7B-B50A-9C00DC6F019C}"/>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FA6-4B7B-B50A-9C00DC6F01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Les modalités de prise de ce nouveau traitement</c:v>
                </c:pt>
                <c:pt idx="1">
                  <c:v>Ce nouveau traitement dans son ensemble</c:v>
                </c:pt>
              </c:strCache>
            </c:strRef>
          </c:cat>
          <c:val>
            <c:numRef>
              <c:f>Feuil1!$E$2:$E$3</c:f>
              <c:numCache>
                <c:formatCode>0%</c:formatCode>
                <c:ptCount val="2"/>
                <c:pt idx="0">
                  <c:v>0.01</c:v>
                </c:pt>
                <c:pt idx="1">
                  <c:v>0.01</c:v>
                </c:pt>
              </c:numCache>
            </c:numRef>
          </c:val>
          <c:extLst>
            <c:ext xmlns:c16="http://schemas.microsoft.com/office/drawing/2014/chart" uri="{C3380CC4-5D6E-409C-BE32-E72D297353CC}">
              <c16:uniqueId val="{00000003-FFA6-4B7B-B50A-9C00DC6F019C}"/>
            </c:ext>
          </c:extLst>
        </c:ser>
        <c:ser>
          <c:idx val="2"/>
          <c:order val="1"/>
          <c:tx>
            <c:strRef>
              <c:f>Feuil1!$D$1</c:f>
              <c:strCache>
                <c:ptCount val="1"/>
                <c:pt idx="0">
                  <c:v>Plutôt pas satisfait</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A6-4B7B-B50A-9C00DC6F019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A6-4B7B-B50A-9C00DC6F019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A6-4B7B-B50A-9C00DC6F019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FA6-4B7B-B50A-9C00DC6F019C}"/>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FA6-4B7B-B50A-9C00DC6F01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Les modalités de prise de ce nouveau traitement</c:v>
                </c:pt>
                <c:pt idx="1">
                  <c:v>Ce nouveau traitement dans son ensemble</c:v>
                </c:pt>
              </c:strCache>
            </c:strRef>
          </c:cat>
          <c:val>
            <c:numRef>
              <c:f>Feuil1!$D$2:$D$3</c:f>
              <c:numCache>
                <c:formatCode>0%</c:formatCode>
                <c:ptCount val="2"/>
                <c:pt idx="0">
                  <c:v>0.04</c:v>
                </c:pt>
                <c:pt idx="1">
                  <c:v>0.08</c:v>
                </c:pt>
              </c:numCache>
            </c:numRef>
          </c:val>
          <c:extLst>
            <c:ext xmlns:c16="http://schemas.microsoft.com/office/drawing/2014/chart" uri="{C3380CC4-5D6E-409C-BE32-E72D297353CC}">
              <c16:uniqueId val="{00000002-FFA6-4B7B-B50A-9C00DC6F019C}"/>
            </c:ext>
          </c:extLst>
        </c:ser>
        <c:ser>
          <c:idx val="1"/>
          <c:order val="2"/>
          <c:tx>
            <c:strRef>
              <c:f>Feuil1!$C$1</c:f>
              <c:strCache>
                <c:ptCount val="1"/>
                <c:pt idx="0">
                  <c:v>Plutôt satisfait</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A6-4B7B-B50A-9C00DC6F019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A6-4B7B-B50A-9C00DC6F019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A6-4B7B-B50A-9C00DC6F019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A6-4B7B-B50A-9C00DC6F019C}"/>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A6-4B7B-B50A-9C00DC6F01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Les modalités de prise de ce nouveau traitement</c:v>
                </c:pt>
                <c:pt idx="1">
                  <c:v>Ce nouveau traitement dans son ensemble</c:v>
                </c:pt>
              </c:strCache>
            </c:strRef>
          </c:cat>
          <c:val>
            <c:numRef>
              <c:f>Feuil1!$C$2:$C$3</c:f>
              <c:numCache>
                <c:formatCode>0%</c:formatCode>
                <c:ptCount val="2"/>
                <c:pt idx="0">
                  <c:v>0.52</c:v>
                </c:pt>
                <c:pt idx="1">
                  <c:v>0.51</c:v>
                </c:pt>
              </c:numCache>
            </c:numRef>
          </c:val>
          <c:extLst>
            <c:ext xmlns:c16="http://schemas.microsoft.com/office/drawing/2014/chart" uri="{C3380CC4-5D6E-409C-BE32-E72D297353CC}">
              <c16:uniqueId val="{00000001-FFA6-4B7B-B50A-9C00DC6F019C}"/>
            </c:ext>
          </c:extLst>
        </c:ser>
        <c:ser>
          <c:idx val="0"/>
          <c:order val="3"/>
          <c:tx>
            <c:strRef>
              <c:f>Feuil1!$B$1</c:f>
              <c:strCache>
                <c:ptCount val="1"/>
                <c:pt idx="0">
                  <c:v>Très satisfait</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A6-4B7B-B50A-9C00DC6F019C}"/>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A6-4B7B-B50A-9C00DC6F019C}"/>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A6-4B7B-B50A-9C00DC6F019C}"/>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A6-4B7B-B50A-9C00DC6F019C}"/>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A6-4B7B-B50A-9C00DC6F01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Les modalités de prise de ce nouveau traitement</c:v>
                </c:pt>
                <c:pt idx="1">
                  <c:v>Ce nouveau traitement dans son ensemble</c:v>
                </c:pt>
              </c:strCache>
            </c:strRef>
          </c:cat>
          <c:val>
            <c:numRef>
              <c:f>Feuil1!$B$2:$B$3</c:f>
              <c:numCache>
                <c:formatCode>0%</c:formatCode>
                <c:ptCount val="2"/>
                <c:pt idx="0">
                  <c:v>0.43</c:v>
                </c:pt>
                <c:pt idx="1">
                  <c:v>0.4</c:v>
                </c:pt>
              </c:numCache>
            </c:numRef>
          </c:val>
          <c:extLst>
            <c:ext xmlns:c16="http://schemas.microsoft.com/office/drawing/2014/chart" uri="{C3380CC4-5D6E-409C-BE32-E72D297353CC}">
              <c16:uniqueId val="{00000000-FFA6-4B7B-B50A-9C00DC6F019C}"/>
            </c:ext>
          </c:extLst>
        </c:ser>
        <c:ser>
          <c:idx val="4"/>
          <c:order val="4"/>
          <c:tx>
            <c:strRef>
              <c:f>Feuil1!$F$1</c:f>
              <c:strCache>
                <c:ptCount val="1"/>
                <c:pt idx="0">
                  <c:v>ST SATISFAIT</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FA6-4B7B-B50A-9C00DC6F019C}"/>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FA6-4B7B-B50A-9C00DC6F019C}"/>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FA6-4B7B-B50A-9C00DC6F019C}"/>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FA6-4B7B-B50A-9C00DC6F019C}"/>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FA6-4B7B-B50A-9C00DC6F019C}"/>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Les modalités de prise de ce nouveau traitement</c:v>
                </c:pt>
                <c:pt idx="1">
                  <c:v>Ce nouveau traitement dans son ensemble</c:v>
                </c:pt>
              </c:strCache>
            </c:strRef>
          </c:cat>
          <c:val>
            <c:numRef>
              <c:f>Feuil1!$F$2:$F$3</c:f>
              <c:numCache>
                <c:formatCode>0%</c:formatCode>
                <c:ptCount val="2"/>
                <c:pt idx="0">
                  <c:v>0.95</c:v>
                </c:pt>
                <c:pt idx="1">
                  <c:v>0.91</c:v>
                </c:pt>
              </c:numCache>
            </c:numRef>
          </c:val>
          <c:extLst>
            <c:ext xmlns:c16="http://schemas.microsoft.com/office/drawing/2014/chart" uri="{C3380CC4-5D6E-409C-BE32-E72D297353CC}">
              <c16:uniqueId val="{00000004-FFA6-4B7B-B50A-9C00DC6F019C}"/>
            </c:ext>
          </c:extLst>
        </c:ser>
        <c:dLbls>
          <c:showLegendKey val="0"/>
          <c:showVal val="0"/>
          <c:showCatName val="0"/>
          <c:showSerName val="0"/>
          <c:showPercent val="0"/>
          <c:showBubbleSize val="0"/>
        </c:dLbls>
        <c:gapWidth val="100"/>
        <c:overlap val="100"/>
        <c:axId val="985623328"/>
        <c:axId val="985623808"/>
      </c:barChart>
      <c:catAx>
        <c:axId val="985623328"/>
        <c:scaling>
          <c:orientation val="maxMin"/>
        </c:scaling>
        <c:delete val="1"/>
        <c:axPos val="l"/>
        <c:numFmt formatCode="General" sourceLinked="1"/>
        <c:majorTickMark val="out"/>
        <c:minorTickMark val="none"/>
        <c:tickLblPos val="nextTo"/>
        <c:crossAx val="985623808"/>
        <c:crosses val="autoZero"/>
        <c:auto val="1"/>
        <c:lblAlgn val="ctr"/>
        <c:lblOffset val="100"/>
        <c:noMultiLvlLbl val="0"/>
      </c:catAx>
      <c:valAx>
        <c:axId val="985623808"/>
        <c:scaling>
          <c:orientation val="minMax"/>
          <c:max val="1.1000000000000001"/>
          <c:min val="0"/>
        </c:scaling>
        <c:delete val="1"/>
        <c:axPos val="t"/>
        <c:numFmt formatCode="0%" sourceLinked="1"/>
        <c:majorTickMark val="out"/>
        <c:minorTickMark val="none"/>
        <c:tickLblPos val="nextTo"/>
        <c:crossAx val="985623328"/>
        <c:crosses val="autoZero"/>
        <c:crossBetween val="between"/>
      </c:valAx>
    </c:plotArea>
    <c:legend>
      <c:legendPos val="b"/>
      <c:legendEntry>
        <c:idx val="4"/>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4.8887903314108347E-2"/>
          <c:y val="0.10657226281654378"/>
          <c:w val="0.95111209668589169"/>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1ère rechute</c:v>
                </c:pt>
              </c:strCache>
            </c:strRef>
          </c:tx>
          <c:spPr>
            <a:solidFill>
              <a:schemeClr val="accent2">
                <a:lumMod val="40000"/>
                <a:lumOff val="60000"/>
              </a:schemeClr>
            </a:solidFill>
          </c:spPr>
          <c:invertIfNegative val="0"/>
          <c:dPt>
            <c:idx val="0"/>
            <c:invertIfNegative val="0"/>
            <c:bubble3D val="0"/>
            <c:extLst>
              <c:ext xmlns:c16="http://schemas.microsoft.com/office/drawing/2014/chart" uri="{C3380CC4-5D6E-409C-BE32-E72D297353CC}">
                <c16:uniqueId val="{00000001-651D-48A5-A84B-12C80322CE74}"/>
              </c:ext>
            </c:extLst>
          </c:dPt>
          <c:dPt>
            <c:idx val="1"/>
            <c:invertIfNegative val="0"/>
            <c:bubble3D val="0"/>
            <c:extLst>
              <c:ext xmlns:c16="http://schemas.microsoft.com/office/drawing/2014/chart" uri="{C3380CC4-5D6E-409C-BE32-E72D297353CC}">
                <c16:uniqueId val="{00000003-651D-48A5-A84B-12C80322CE74}"/>
              </c:ext>
            </c:extLst>
          </c:dPt>
          <c:dPt>
            <c:idx val="2"/>
            <c:invertIfNegative val="0"/>
            <c:bubble3D val="0"/>
            <c:extLst>
              <c:ext xmlns:c16="http://schemas.microsoft.com/office/drawing/2014/chart" uri="{C3380CC4-5D6E-409C-BE32-E72D297353CC}">
                <c16:uniqueId val="{00000005-651D-48A5-A84B-12C80322CE74}"/>
              </c:ext>
            </c:extLst>
          </c:dPt>
          <c:dPt>
            <c:idx val="3"/>
            <c:invertIfNegative val="0"/>
            <c:bubble3D val="0"/>
            <c:extLst>
              <c:ext xmlns:c16="http://schemas.microsoft.com/office/drawing/2014/chart" uri="{C3380CC4-5D6E-409C-BE32-E72D297353CC}">
                <c16:uniqueId val="{00000007-651D-48A5-A84B-12C80322CE74}"/>
              </c:ext>
            </c:extLst>
          </c:dPt>
          <c:dPt>
            <c:idx val="4"/>
            <c:invertIfNegative val="0"/>
            <c:bubble3D val="0"/>
            <c:extLst>
              <c:ext xmlns:c16="http://schemas.microsoft.com/office/drawing/2014/chart" uri="{C3380CC4-5D6E-409C-BE32-E72D297353CC}">
                <c16:uniqueId val="{00000009-651D-48A5-A84B-12C80322CE74}"/>
              </c:ext>
            </c:extLst>
          </c:dPt>
          <c:dPt>
            <c:idx val="5"/>
            <c:invertIfNegative val="0"/>
            <c:bubble3D val="0"/>
            <c:extLst>
              <c:ext xmlns:c16="http://schemas.microsoft.com/office/drawing/2014/chart" uri="{C3380CC4-5D6E-409C-BE32-E72D297353CC}">
                <c16:uniqueId val="{0000000B-651D-48A5-A84B-12C80322CE74}"/>
              </c:ext>
            </c:extLst>
          </c:dPt>
          <c:dPt>
            <c:idx val="6"/>
            <c:invertIfNegative val="0"/>
            <c:bubble3D val="0"/>
            <c:extLst>
              <c:ext xmlns:c16="http://schemas.microsoft.com/office/drawing/2014/chart" uri="{C3380CC4-5D6E-409C-BE32-E72D297353CC}">
                <c16:uniqueId val="{0000000D-651D-48A5-A84B-12C80322CE74}"/>
              </c:ext>
            </c:extLst>
          </c:dPt>
          <c:dPt>
            <c:idx val="7"/>
            <c:invertIfNegative val="0"/>
            <c:bubble3D val="0"/>
            <c:extLst>
              <c:ext xmlns:c16="http://schemas.microsoft.com/office/drawing/2014/chart" uri="{C3380CC4-5D6E-409C-BE32-E72D297353CC}">
                <c16:uniqueId val="{0000000F-651D-48A5-A84B-12C80322CE74}"/>
              </c:ext>
            </c:extLst>
          </c:dPt>
          <c:dPt>
            <c:idx val="8"/>
            <c:invertIfNegative val="0"/>
            <c:bubble3D val="0"/>
            <c:extLst>
              <c:ext xmlns:c16="http://schemas.microsoft.com/office/drawing/2014/chart" uri="{C3380CC4-5D6E-409C-BE32-E72D297353CC}">
                <c16:uniqueId val="{00000011-651D-48A5-A84B-12C80322CE74}"/>
              </c:ext>
            </c:extLst>
          </c:dPt>
          <c:dPt>
            <c:idx val="9"/>
            <c:invertIfNegative val="0"/>
            <c:bubble3D val="0"/>
            <c:extLst>
              <c:ext xmlns:c16="http://schemas.microsoft.com/office/drawing/2014/chart" uri="{C3380CC4-5D6E-409C-BE32-E72D297353CC}">
                <c16:uniqueId val="{00000013-651D-48A5-A84B-12C80322CE74}"/>
              </c:ext>
            </c:extLst>
          </c:dPt>
          <c:dPt>
            <c:idx val="10"/>
            <c:invertIfNegative val="0"/>
            <c:bubble3D val="0"/>
            <c:extLst>
              <c:ext xmlns:c16="http://schemas.microsoft.com/office/drawing/2014/chart" uri="{C3380CC4-5D6E-409C-BE32-E72D297353CC}">
                <c16:uniqueId val="{00000015-651D-48A5-A84B-12C80322CE74}"/>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1D-48A5-A84B-12C80322CE74}"/>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1D-48A5-A84B-12C80322CE74}"/>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1D-48A5-A84B-12C80322CE74}"/>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1D-48A5-A84B-12C80322CE74}"/>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1D-48A5-A84B-12C80322CE74}"/>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1D-48A5-A84B-12C80322CE74}"/>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1D-48A5-A84B-12C80322CE74}"/>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51D-48A5-A84B-12C80322CE74}"/>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51D-48A5-A84B-12C80322CE74}"/>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51D-48A5-A84B-12C80322CE74}"/>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51D-48A5-A84B-12C80322CE74}"/>
                </c:ext>
              </c:extLst>
            </c:dLbl>
            <c:dLbl>
              <c:idx val="11"/>
              <c:layout>
                <c:manualLayout>
                  <c:x val="0"/>
                  <c:y val="9.28522983137194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24-4FB4-9BDA-D130BEA9B30B}"/>
                </c:ext>
              </c:extLst>
            </c:dLbl>
            <c:spPr>
              <a:noFill/>
              <a:ln>
                <a:noFill/>
              </a:ln>
              <a:effectLst/>
            </c:spPr>
            <c:txPr>
              <a:bodyPr wrap="square" lIns="38100" tIns="19050" rIns="38100" bIns="19050" anchor="ctr">
                <a:spAutoFit/>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Feuil1!$A$2:$A$13</c:f>
              <c:strCache>
                <c:ptCount val="12"/>
                <c:pt idx="0">
                  <c:v>Inhibiteur de BTK seul</c:v>
                </c:pt>
                <c:pt idx="1">
                  <c:v>Chimiothérapie seul</c:v>
                </c:pt>
                <c:pt idx="2">
                  <c:v>Anticorps anti-CD20 + Chimiothérapie</c:v>
                </c:pt>
                <c:pt idx="3">
                  <c:v>Chimiothérapie + Autres</c:v>
                </c:pt>
                <c:pt idx="4">
                  <c:v>Inhibiteur de BCL2 seul</c:v>
                </c:pt>
                <c:pt idx="5">
                  <c:v>Anticorps anti-CD20 seul </c:v>
                </c:pt>
                <c:pt idx="6">
                  <c:v>Inhibiteur de BCL2 + Anticorps anti-CD20</c:v>
                </c:pt>
                <c:pt idx="7">
                  <c:v>Inhibiteur de BTK + Inhibiteur de BCL2</c:v>
                </c:pt>
                <c:pt idx="8">
                  <c:v>Anticorps anti-CD20 + Chimiothérapie + Autres</c:v>
                </c:pt>
                <c:pt idx="9">
                  <c:v>Inhibiteur de BTK + Anticorps anti-CD20</c:v>
                </c:pt>
                <c:pt idx="10">
                  <c:v>Inhibiteur de BTK + Autres</c:v>
                </c:pt>
                <c:pt idx="11">
                  <c:v>Autres</c:v>
                </c:pt>
              </c:strCache>
            </c:strRef>
          </c:cat>
          <c:val>
            <c:numRef>
              <c:f>Feuil1!$B$2:$B$13</c:f>
              <c:numCache>
                <c:formatCode>0%</c:formatCode>
                <c:ptCount val="12"/>
                <c:pt idx="0">
                  <c:v>0.16</c:v>
                </c:pt>
                <c:pt idx="1">
                  <c:v>0.19</c:v>
                </c:pt>
                <c:pt idx="2">
                  <c:v>0.11</c:v>
                </c:pt>
                <c:pt idx="3">
                  <c:v>7.0000000000000007E-2</c:v>
                </c:pt>
                <c:pt idx="4">
                  <c:v>0.05</c:v>
                </c:pt>
                <c:pt idx="5">
                  <c:v>0.05</c:v>
                </c:pt>
                <c:pt idx="8">
                  <c:v>0.02</c:v>
                </c:pt>
                <c:pt idx="11">
                  <c:v>0.35</c:v>
                </c:pt>
              </c:numCache>
            </c:numRef>
          </c:val>
          <c:extLst>
            <c:ext xmlns:c16="http://schemas.microsoft.com/office/drawing/2014/chart" uri="{C3380CC4-5D6E-409C-BE32-E72D297353CC}">
              <c16:uniqueId val="{00000016-651D-48A5-A84B-12C80322CE74}"/>
            </c:ext>
          </c:extLst>
        </c:ser>
        <c:dLbls>
          <c:showLegendKey val="0"/>
          <c:showVal val="0"/>
          <c:showCatName val="0"/>
          <c:showSerName val="0"/>
          <c:showPercent val="0"/>
          <c:showBubbleSize val="0"/>
        </c:dLbls>
        <c:gapWidth val="59"/>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2ème rechute</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Feuil1!$A$2:$A$13</c:f>
              <c:strCache>
                <c:ptCount val="12"/>
                <c:pt idx="0">
                  <c:v>Inhibiteur de BTK</c:v>
                </c:pt>
                <c:pt idx="1">
                  <c:v>Chimiothérapie</c:v>
                </c:pt>
                <c:pt idx="2">
                  <c:v>Anticorps anti-CD20 + Chimiothérapie</c:v>
                </c:pt>
                <c:pt idx="4">
                  <c:v>Inhibiteur de BCL2</c:v>
                </c:pt>
                <c:pt idx="5">
                  <c:v>Anticorps anti-CD20</c:v>
                </c:pt>
                <c:pt idx="6">
                  <c:v>Inhibiteur de BCL2 + Anticorps anti-CD20</c:v>
                </c:pt>
                <c:pt idx="7">
                  <c:v>Inhibiteur de BTK + Inhibiteur de BCL2</c:v>
                </c:pt>
                <c:pt idx="9">
                  <c:v>Inhibiteur de BTK + Anticorps anti-CD20</c:v>
                </c:pt>
                <c:pt idx="10">
                  <c:v>Inhibiteur de BTK + Autres</c:v>
                </c:pt>
                <c:pt idx="11">
                  <c:v>Autres</c:v>
                </c:pt>
              </c:strCache>
            </c:strRef>
          </c:cat>
          <c:val>
            <c:numRef>
              <c:f>Feuil1!$B$2:$B$13</c:f>
              <c:numCache>
                <c:formatCode>0%</c:formatCode>
                <c:ptCount val="12"/>
                <c:pt idx="0">
                  <c:v>0.36363636363636398</c:v>
                </c:pt>
                <c:pt idx="1">
                  <c:v>5.4545454545454501E-2</c:v>
                </c:pt>
                <c:pt idx="4">
                  <c:v>0.236363636363636</c:v>
                </c:pt>
                <c:pt idx="5">
                  <c:v>5.4545454545454501E-2</c:v>
                </c:pt>
                <c:pt idx="6">
                  <c:v>0.163636363636364</c:v>
                </c:pt>
                <c:pt idx="7">
                  <c:v>3.6363636363636397E-2</c:v>
                </c:pt>
                <c:pt idx="9">
                  <c:v>1.8181818181818198E-2</c:v>
                </c:pt>
                <c:pt idx="10">
                  <c:v>1.8181818181818198E-2</c:v>
                </c:pt>
                <c:pt idx="11">
                  <c:v>5.4545454545454501E-2</c:v>
                </c:pt>
              </c:numCache>
            </c:numRef>
          </c:val>
          <c:extLst>
            <c:ext xmlns:c16="http://schemas.microsoft.com/office/drawing/2014/chart" uri="{C3380CC4-5D6E-409C-BE32-E72D297353CC}">
              <c16:uniqueId val="{0000000B-A458-4BB1-A1D2-713785B00343}"/>
            </c:ext>
          </c:extLst>
        </c:ser>
        <c:dLbls>
          <c:showLegendKey val="0"/>
          <c:showVal val="0"/>
          <c:showCatName val="0"/>
          <c:showSerName val="0"/>
          <c:showPercent val="0"/>
          <c:showBubbleSize val="0"/>
        </c:dLbls>
        <c:gapWidth val="59"/>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1ère rechute</c:v>
                </c:pt>
              </c:strCache>
            </c:strRef>
          </c:tx>
          <c:spPr>
            <a:solidFill>
              <a:schemeClr val="accent2">
                <a:lumMod val="40000"/>
                <a:lumOff val="60000"/>
              </a:schemeClr>
            </a:solidFill>
          </c:spPr>
          <c:invertIfNegative val="0"/>
          <c:dPt>
            <c:idx val="0"/>
            <c:invertIfNegative val="0"/>
            <c:bubble3D val="0"/>
            <c:extLst>
              <c:ext xmlns:c16="http://schemas.microsoft.com/office/drawing/2014/chart" uri="{C3380CC4-5D6E-409C-BE32-E72D297353CC}">
                <c16:uniqueId val="{00000001-651D-48A5-A84B-12C80322CE74}"/>
              </c:ext>
            </c:extLst>
          </c:dPt>
          <c:dPt>
            <c:idx val="1"/>
            <c:invertIfNegative val="0"/>
            <c:bubble3D val="0"/>
            <c:extLst>
              <c:ext xmlns:c16="http://schemas.microsoft.com/office/drawing/2014/chart" uri="{C3380CC4-5D6E-409C-BE32-E72D297353CC}">
                <c16:uniqueId val="{00000003-651D-48A5-A84B-12C80322CE74}"/>
              </c:ext>
            </c:extLst>
          </c:dPt>
          <c:dPt>
            <c:idx val="2"/>
            <c:invertIfNegative val="0"/>
            <c:bubble3D val="0"/>
            <c:extLst>
              <c:ext xmlns:c16="http://schemas.microsoft.com/office/drawing/2014/chart" uri="{C3380CC4-5D6E-409C-BE32-E72D297353CC}">
                <c16:uniqueId val="{00000005-651D-48A5-A84B-12C80322CE74}"/>
              </c:ext>
            </c:extLst>
          </c:dPt>
          <c:dPt>
            <c:idx val="3"/>
            <c:invertIfNegative val="0"/>
            <c:bubble3D val="0"/>
            <c:extLst>
              <c:ext xmlns:c16="http://schemas.microsoft.com/office/drawing/2014/chart" uri="{C3380CC4-5D6E-409C-BE32-E72D297353CC}">
                <c16:uniqueId val="{00000007-651D-48A5-A84B-12C80322CE74}"/>
              </c:ext>
            </c:extLst>
          </c:dPt>
          <c:dPt>
            <c:idx val="4"/>
            <c:invertIfNegative val="0"/>
            <c:bubble3D val="0"/>
            <c:extLst>
              <c:ext xmlns:c16="http://schemas.microsoft.com/office/drawing/2014/chart" uri="{C3380CC4-5D6E-409C-BE32-E72D297353CC}">
                <c16:uniqueId val="{00000009-651D-48A5-A84B-12C80322CE74}"/>
              </c:ext>
            </c:extLst>
          </c:dPt>
          <c:dPt>
            <c:idx val="5"/>
            <c:invertIfNegative val="0"/>
            <c:bubble3D val="0"/>
            <c:extLst>
              <c:ext xmlns:c16="http://schemas.microsoft.com/office/drawing/2014/chart" uri="{C3380CC4-5D6E-409C-BE32-E72D297353CC}">
                <c16:uniqueId val="{0000000B-651D-48A5-A84B-12C80322CE74}"/>
              </c:ext>
            </c:extLst>
          </c:dPt>
          <c:dPt>
            <c:idx val="6"/>
            <c:invertIfNegative val="0"/>
            <c:bubble3D val="0"/>
            <c:extLst>
              <c:ext xmlns:c16="http://schemas.microsoft.com/office/drawing/2014/chart" uri="{C3380CC4-5D6E-409C-BE32-E72D297353CC}">
                <c16:uniqueId val="{0000000D-651D-48A5-A84B-12C80322CE74}"/>
              </c:ext>
            </c:extLst>
          </c:dPt>
          <c:dPt>
            <c:idx val="7"/>
            <c:invertIfNegative val="0"/>
            <c:bubble3D val="0"/>
            <c:extLst>
              <c:ext xmlns:c16="http://schemas.microsoft.com/office/drawing/2014/chart" uri="{C3380CC4-5D6E-409C-BE32-E72D297353CC}">
                <c16:uniqueId val="{0000000F-651D-48A5-A84B-12C80322CE74}"/>
              </c:ext>
            </c:extLst>
          </c:dPt>
          <c:dPt>
            <c:idx val="8"/>
            <c:invertIfNegative val="0"/>
            <c:bubble3D val="0"/>
            <c:extLst>
              <c:ext xmlns:c16="http://schemas.microsoft.com/office/drawing/2014/chart" uri="{C3380CC4-5D6E-409C-BE32-E72D297353CC}">
                <c16:uniqueId val="{00000011-651D-48A5-A84B-12C80322CE74}"/>
              </c:ext>
            </c:extLst>
          </c:dPt>
          <c:dPt>
            <c:idx val="9"/>
            <c:invertIfNegative val="0"/>
            <c:bubble3D val="0"/>
            <c:extLst>
              <c:ext xmlns:c16="http://schemas.microsoft.com/office/drawing/2014/chart" uri="{C3380CC4-5D6E-409C-BE32-E72D297353CC}">
                <c16:uniqueId val="{00000013-651D-48A5-A84B-12C80322CE74}"/>
              </c:ext>
            </c:extLst>
          </c:dPt>
          <c:dPt>
            <c:idx val="10"/>
            <c:invertIfNegative val="0"/>
            <c:bubble3D val="0"/>
            <c:extLst>
              <c:ext xmlns:c16="http://schemas.microsoft.com/office/drawing/2014/chart" uri="{C3380CC4-5D6E-409C-BE32-E72D297353CC}">
                <c16:uniqueId val="{00000015-651D-48A5-A84B-12C80322CE74}"/>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1D-48A5-A84B-12C80322CE74}"/>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1D-48A5-A84B-12C80322CE74}"/>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1D-48A5-A84B-12C80322CE74}"/>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1D-48A5-A84B-12C80322CE74}"/>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1D-48A5-A84B-12C80322CE74}"/>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1D-48A5-A84B-12C80322CE74}"/>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1D-48A5-A84B-12C80322CE74}"/>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51D-48A5-A84B-12C80322CE74}"/>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51D-48A5-A84B-12C80322CE74}"/>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51D-48A5-A84B-12C80322CE74}"/>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51D-48A5-A84B-12C80322CE7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En continu (traitement pris pendant une longue période)</c:v>
                </c:pt>
                <c:pt idx="1">
                  <c:v>Sur une durée fixe, limitée (traitement pris sur une période déterminée)</c:v>
                </c:pt>
                <c:pt idx="3">
                  <c:v>Administré à domicile uniquement</c:v>
                </c:pt>
                <c:pt idx="4">
                  <c:v>Administré à l’hôpital uniquement</c:v>
                </c:pt>
                <c:pt idx="5">
                  <c:v>Administration mixte : à l’hôpital et à domicile</c:v>
                </c:pt>
                <c:pt idx="7">
                  <c:v>Par voie orale</c:v>
                </c:pt>
                <c:pt idx="8">
                  <c:v>Injectable</c:v>
                </c:pt>
                <c:pt idx="9">
                  <c:v>Un mixte orale / injectable</c:v>
                </c:pt>
              </c:strCache>
            </c:strRef>
          </c:cat>
          <c:val>
            <c:numRef>
              <c:f>Feuil1!$B$2:$B$11</c:f>
              <c:numCache>
                <c:formatCode>0%</c:formatCode>
                <c:ptCount val="10"/>
                <c:pt idx="0">
                  <c:v>0.33333333333333298</c:v>
                </c:pt>
                <c:pt idx="1">
                  <c:v>0.66666666666666696</c:v>
                </c:pt>
                <c:pt idx="3">
                  <c:v>0.35087719298245601</c:v>
                </c:pt>
                <c:pt idx="4">
                  <c:v>0.33333333333333298</c:v>
                </c:pt>
                <c:pt idx="5">
                  <c:v>0.31578947368421101</c:v>
                </c:pt>
                <c:pt idx="7">
                  <c:v>0.40350877192982498</c:v>
                </c:pt>
                <c:pt idx="8">
                  <c:v>0.35087719298245601</c:v>
                </c:pt>
                <c:pt idx="9">
                  <c:v>0.24561403508771901</c:v>
                </c:pt>
              </c:numCache>
            </c:numRef>
          </c:val>
          <c:extLst>
            <c:ext xmlns:c16="http://schemas.microsoft.com/office/drawing/2014/chart" uri="{C3380CC4-5D6E-409C-BE32-E72D297353CC}">
              <c16:uniqueId val="{00000016-651D-48A5-A84B-12C80322CE74}"/>
            </c:ext>
          </c:extLst>
        </c:ser>
        <c:dLbls>
          <c:showLegendKey val="0"/>
          <c:showVal val="0"/>
          <c:showCatName val="0"/>
          <c:showSerName val="0"/>
          <c:showPercent val="0"/>
          <c:showBubbleSize val="0"/>
        </c:dLbls>
        <c:gapWidth val="59"/>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Colonne1</c:v>
                </c:pt>
              </c:strCache>
            </c:strRef>
          </c:tx>
          <c:spPr>
            <a:solidFill>
              <a:schemeClr val="accent2">
                <a:lumMod val="75000"/>
              </a:schemeClr>
            </a:solidFill>
          </c:spPr>
          <c:invertIfNegative val="0"/>
          <c:dPt>
            <c:idx val="10"/>
            <c:invertIfNegative val="0"/>
            <c:bubble3D val="0"/>
            <c:extLst>
              <c:ext xmlns:c16="http://schemas.microsoft.com/office/drawing/2014/chart" uri="{C3380CC4-5D6E-409C-BE32-E72D297353CC}">
                <c16:uniqueId val="{00000000-D4D4-4D11-9793-914BF109A17A}"/>
              </c:ext>
            </c:extLst>
          </c:dPt>
          <c:dLbls>
            <c:spPr>
              <a:noFill/>
              <a:ln>
                <a:noFill/>
              </a:ln>
              <a:effectLst/>
            </c:spPr>
            <c:txPr>
              <a:bodyPr wrap="square" lIns="38100" tIns="19050" rIns="38100" bIns="19050" anchor="ctr">
                <a:spAutoFit/>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Feuil1!$A$2:$A$11</c:f>
              <c:strCache>
                <c:ptCount val="10"/>
                <c:pt idx="0">
                  <c:v>En continu (traitement pris pendant une longue période)</c:v>
                </c:pt>
                <c:pt idx="1">
                  <c:v>Sur une durée fixe, limitée (traitement pris sur une période déterminée)</c:v>
                </c:pt>
                <c:pt idx="3">
                  <c:v>Administré à domicile uniquement</c:v>
                </c:pt>
                <c:pt idx="4">
                  <c:v>Administré à l’hôpital uniquement</c:v>
                </c:pt>
                <c:pt idx="5">
                  <c:v>Administration mixte : à l’hôpital et à domicile</c:v>
                </c:pt>
                <c:pt idx="7">
                  <c:v>Par voie orale</c:v>
                </c:pt>
                <c:pt idx="8">
                  <c:v>Injectable</c:v>
                </c:pt>
                <c:pt idx="9">
                  <c:v>Un mixte orale / injectable</c:v>
                </c:pt>
              </c:strCache>
            </c:strRef>
          </c:cat>
          <c:val>
            <c:numRef>
              <c:f>Feuil1!$B$2:$B$11</c:f>
              <c:numCache>
                <c:formatCode>0%</c:formatCode>
                <c:ptCount val="10"/>
                <c:pt idx="0">
                  <c:v>0.71</c:v>
                </c:pt>
                <c:pt idx="1">
                  <c:v>0.28999999999999998</c:v>
                </c:pt>
                <c:pt idx="3">
                  <c:v>0.62</c:v>
                </c:pt>
                <c:pt idx="4">
                  <c:v>0.05</c:v>
                </c:pt>
                <c:pt idx="5">
                  <c:v>0.33</c:v>
                </c:pt>
                <c:pt idx="7">
                  <c:v>0.67</c:v>
                </c:pt>
                <c:pt idx="8">
                  <c:v>0.06</c:v>
                </c:pt>
                <c:pt idx="9">
                  <c:v>0.27</c:v>
                </c:pt>
              </c:numCache>
            </c:numRef>
          </c:val>
          <c:extLst>
            <c:ext xmlns:c16="http://schemas.microsoft.com/office/drawing/2014/chart" uri="{C3380CC4-5D6E-409C-BE32-E72D297353CC}">
              <c16:uniqueId val="{00000001-D4D4-4D11-9793-914BF109A17A}"/>
            </c:ext>
          </c:extLst>
        </c:ser>
        <c:dLbls>
          <c:showLegendKey val="0"/>
          <c:showVal val="0"/>
          <c:showCatName val="0"/>
          <c:showSerName val="0"/>
          <c:showPercent val="0"/>
          <c:showBubbleSize val="0"/>
        </c:dLbls>
        <c:gapWidth val="59"/>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1ère rechute</c:v>
                </c:pt>
              </c:strCache>
            </c:strRef>
          </c:tx>
          <c:spPr>
            <a:solidFill>
              <a:schemeClr val="accent2">
                <a:lumMod val="40000"/>
                <a:lumOff val="60000"/>
              </a:schemeClr>
            </a:solidFill>
          </c:spPr>
          <c:invertIfNegative val="0"/>
          <c:dPt>
            <c:idx val="0"/>
            <c:invertIfNegative val="0"/>
            <c:bubble3D val="0"/>
            <c:extLst>
              <c:ext xmlns:c16="http://schemas.microsoft.com/office/drawing/2014/chart" uri="{C3380CC4-5D6E-409C-BE32-E72D297353CC}">
                <c16:uniqueId val="{00000001-651D-48A5-A84B-12C80322CE74}"/>
              </c:ext>
            </c:extLst>
          </c:dPt>
          <c:dPt>
            <c:idx val="1"/>
            <c:invertIfNegative val="0"/>
            <c:bubble3D val="0"/>
            <c:extLst>
              <c:ext xmlns:c16="http://schemas.microsoft.com/office/drawing/2014/chart" uri="{C3380CC4-5D6E-409C-BE32-E72D297353CC}">
                <c16:uniqueId val="{00000003-651D-48A5-A84B-12C80322CE74}"/>
              </c:ext>
            </c:extLst>
          </c:dPt>
          <c:dPt>
            <c:idx val="2"/>
            <c:invertIfNegative val="0"/>
            <c:bubble3D val="0"/>
            <c:extLst>
              <c:ext xmlns:c16="http://schemas.microsoft.com/office/drawing/2014/chart" uri="{C3380CC4-5D6E-409C-BE32-E72D297353CC}">
                <c16:uniqueId val="{00000005-651D-48A5-A84B-12C80322CE74}"/>
              </c:ext>
            </c:extLst>
          </c:dPt>
          <c:dPt>
            <c:idx val="3"/>
            <c:invertIfNegative val="0"/>
            <c:bubble3D val="0"/>
            <c:extLst>
              <c:ext xmlns:c16="http://schemas.microsoft.com/office/drawing/2014/chart" uri="{C3380CC4-5D6E-409C-BE32-E72D297353CC}">
                <c16:uniqueId val="{00000007-651D-48A5-A84B-12C80322CE74}"/>
              </c:ext>
            </c:extLst>
          </c:dPt>
          <c:dPt>
            <c:idx val="4"/>
            <c:invertIfNegative val="0"/>
            <c:bubble3D val="0"/>
            <c:extLst>
              <c:ext xmlns:c16="http://schemas.microsoft.com/office/drawing/2014/chart" uri="{C3380CC4-5D6E-409C-BE32-E72D297353CC}">
                <c16:uniqueId val="{00000009-651D-48A5-A84B-12C80322CE74}"/>
              </c:ext>
            </c:extLst>
          </c:dPt>
          <c:dPt>
            <c:idx val="5"/>
            <c:invertIfNegative val="0"/>
            <c:bubble3D val="0"/>
            <c:extLst>
              <c:ext xmlns:c16="http://schemas.microsoft.com/office/drawing/2014/chart" uri="{C3380CC4-5D6E-409C-BE32-E72D297353CC}">
                <c16:uniqueId val="{0000000B-651D-48A5-A84B-12C80322CE74}"/>
              </c:ext>
            </c:extLst>
          </c:dPt>
          <c:dPt>
            <c:idx val="6"/>
            <c:invertIfNegative val="0"/>
            <c:bubble3D val="0"/>
            <c:extLst>
              <c:ext xmlns:c16="http://schemas.microsoft.com/office/drawing/2014/chart" uri="{C3380CC4-5D6E-409C-BE32-E72D297353CC}">
                <c16:uniqueId val="{0000000D-651D-48A5-A84B-12C80322CE74}"/>
              </c:ext>
            </c:extLst>
          </c:dPt>
          <c:dPt>
            <c:idx val="7"/>
            <c:invertIfNegative val="0"/>
            <c:bubble3D val="0"/>
            <c:extLst>
              <c:ext xmlns:c16="http://schemas.microsoft.com/office/drawing/2014/chart" uri="{C3380CC4-5D6E-409C-BE32-E72D297353CC}">
                <c16:uniqueId val="{0000000F-651D-48A5-A84B-12C80322CE74}"/>
              </c:ext>
            </c:extLst>
          </c:dPt>
          <c:dPt>
            <c:idx val="8"/>
            <c:invertIfNegative val="0"/>
            <c:bubble3D val="0"/>
            <c:extLst>
              <c:ext xmlns:c16="http://schemas.microsoft.com/office/drawing/2014/chart" uri="{C3380CC4-5D6E-409C-BE32-E72D297353CC}">
                <c16:uniqueId val="{00000011-651D-48A5-A84B-12C80322CE74}"/>
              </c:ext>
            </c:extLst>
          </c:dPt>
          <c:dPt>
            <c:idx val="9"/>
            <c:invertIfNegative val="0"/>
            <c:bubble3D val="0"/>
            <c:extLst>
              <c:ext xmlns:c16="http://schemas.microsoft.com/office/drawing/2014/chart" uri="{C3380CC4-5D6E-409C-BE32-E72D297353CC}">
                <c16:uniqueId val="{00000013-651D-48A5-A84B-12C80322CE74}"/>
              </c:ext>
            </c:extLst>
          </c:dPt>
          <c:dPt>
            <c:idx val="10"/>
            <c:invertIfNegative val="0"/>
            <c:bubble3D val="0"/>
            <c:extLst>
              <c:ext xmlns:c16="http://schemas.microsoft.com/office/drawing/2014/chart" uri="{C3380CC4-5D6E-409C-BE32-E72D297353CC}">
                <c16:uniqueId val="{00000015-651D-48A5-A84B-12C80322CE74}"/>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1D-48A5-A84B-12C80322CE74}"/>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1D-48A5-A84B-12C80322CE74}"/>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1D-48A5-A84B-12C80322CE74}"/>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1D-48A5-A84B-12C80322CE74}"/>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1D-48A5-A84B-12C80322CE74}"/>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1D-48A5-A84B-12C80322CE74}"/>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1D-48A5-A84B-12C80322CE74}"/>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51D-48A5-A84B-12C80322CE74}"/>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51D-48A5-A84B-12C80322CE74}"/>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51D-48A5-A84B-12C80322CE74}"/>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51D-48A5-A84B-12C80322CE7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Feuil1!$A$2:$A$12</c:f>
              <c:strCache>
                <c:ptCount val="11"/>
                <c:pt idx="0">
                  <c:v>Inhibiteur de BTK seul</c:v>
                </c:pt>
                <c:pt idx="1">
                  <c:v>Chimiothérapie seul</c:v>
                </c:pt>
                <c:pt idx="2">
                  <c:v>Anticorps anti-CD20 + Chimiothérapie</c:v>
                </c:pt>
                <c:pt idx="3">
                  <c:v>Chimiothérapie + Autres</c:v>
                </c:pt>
                <c:pt idx="4">
                  <c:v>Inhibiteur de BCL2 seul</c:v>
                </c:pt>
                <c:pt idx="5">
                  <c:v>Anticorps anti-CD20 seul </c:v>
                </c:pt>
                <c:pt idx="6">
                  <c:v>Anticorps anti-CD20 + Chimiothérapie + Autres</c:v>
                </c:pt>
                <c:pt idx="7">
                  <c:v>Anticorps anti-CD20 + Autres</c:v>
                </c:pt>
                <c:pt idx="8">
                  <c:v>Inhibiteur de BCL2 + Anticorps anti-CD20</c:v>
                </c:pt>
                <c:pt idx="9">
                  <c:v>Inhibiteur de BCL2 + Autres</c:v>
                </c:pt>
                <c:pt idx="10">
                  <c:v>Autres</c:v>
                </c:pt>
              </c:strCache>
            </c:strRef>
          </c:cat>
          <c:val>
            <c:numRef>
              <c:f>Feuil1!$B$2:$B$12</c:f>
              <c:numCache>
                <c:formatCode>0%</c:formatCode>
                <c:ptCount val="11"/>
                <c:pt idx="0">
                  <c:v>0.157894736842105</c:v>
                </c:pt>
                <c:pt idx="1">
                  <c:v>0.19298245614035101</c:v>
                </c:pt>
                <c:pt idx="2">
                  <c:v>0.105263157894737</c:v>
                </c:pt>
                <c:pt idx="3">
                  <c:v>7.0175438596491196E-2</c:v>
                </c:pt>
                <c:pt idx="4">
                  <c:v>5.2631578947368397E-2</c:v>
                </c:pt>
                <c:pt idx="5">
                  <c:v>5.2631578947368397E-2</c:v>
                </c:pt>
                <c:pt idx="6">
                  <c:v>1.7543859649122799E-2</c:v>
                </c:pt>
                <c:pt idx="10">
                  <c:v>0.35087719298245601</c:v>
                </c:pt>
              </c:numCache>
            </c:numRef>
          </c:val>
          <c:extLst>
            <c:ext xmlns:c16="http://schemas.microsoft.com/office/drawing/2014/chart" uri="{C3380CC4-5D6E-409C-BE32-E72D297353CC}">
              <c16:uniqueId val="{00000016-651D-48A5-A84B-12C80322CE74}"/>
            </c:ext>
          </c:extLst>
        </c:ser>
        <c:dLbls>
          <c:showLegendKey val="0"/>
          <c:showVal val="0"/>
          <c:showCatName val="0"/>
          <c:showSerName val="0"/>
          <c:showPercent val="0"/>
          <c:showBubbleSize val="0"/>
        </c:dLbls>
        <c:gapWidth val="59"/>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2ème rechute</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Feuil1!$A$2:$A$12</c:f>
              <c:strCache>
                <c:ptCount val="11"/>
                <c:pt idx="0">
                  <c:v>Inhibiteur de BTK seul</c:v>
                </c:pt>
                <c:pt idx="1">
                  <c:v>Chimiothérapie seul</c:v>
                </c:pt>
                <c:pt idx="2">
                  <c:v>Anticorps anti-CD20 + Chimiothérapie</c:v>
                </c:pt>
                <c:pt idx="3">
                  <c:v>Chimiothérapie + Autres</c:v>
                </c:pt>
                <c:pt idx="4">
                  <c:v>Inhibiteur de BCL2 seul</c:v>
                </c:pt>
                <c:pt idx="5">
                  <c:v>Anticorps anti-CD20 seul </c:v>
                </c:pt>
                <c:pt idx="6">
                  <c:v>Anticorps anti-CD20 + Chimiothérapie + Autres</c:v>
                </c:pt>
                <c:pt idx="7">
                  <c:v>Anticorps anti-CD20 + Autres</c:v>
                </c:pt>
                <c:pt idx="8">
                  <c:v>Inhibiteur de BCL2 + Anticorps anti-CD20</c:v>
                </c:pt>
                <c:pt idx="9">
                  <c:v>Inhibiteur de BCL2 + Autres</c:v>
                </c:pt>
                <c:pt idx="10">
                  <c:v>Autres</c:v>
                </c:pt>
              </c:strCache>
            </c:strRef>
          </c:cat>
          <c:val>
            <c:numRef>
              <c:f>Feuil1!$B$2:$B$12</c:f>
              <c:numCache>
                <c:formatCode>0%</c:formatCode>
                <c:ptCount val="11"/>
                <c:pt idx="0">
                  <c:v>0.42499999999999999</c:v>
                </c:pt>
                <c:pt idx="1">
                  <c:v>0.15</c:v>
                </c:pt>
                <c:pt idx="4">
                  <c:v>0.22500000000000001</c:v>
                </c:pt>
                <c:pt idx="7">
                  <c:v>0.05</c:v>
                </c:pt>
                <c:pt idx="8">
                  <c:v>2.5000000000000001E-2</c:v>
                </c:pt>
                <c:pt idx="9">
                  <c:v>2.5000000000000001E-2</c:v>
                </c:pt>
                <c:pt idx="10">
                  <c:v>0.1</c:v>
                </c:pt>
              </c:numCache>
            </c:numRef>
          </c:val>
          <c:extLst>
            <c:ext xmlns:c16="http://schemas.microsoft.com/office/drawing/2014/chart" uri="{C3380CC4-5D6E-409C-BE32-E72D297353CC}">
              <c16:uniqueId val="{0000000B-A458-4BB1-A1D2-713785B00343}"/>
            </c:ext>
          </c:extLst>
        </c:ser>
        <c:dLbls>
          <c:showLegendKey val="0"/>
          <c:showVal val="0"/>
          <c:showCatName val="0"/>
          <c:showSerName val="0"/>
          <c:showPercent val="0"/>
          <c:showBubbleSize val="0"/>
        </c:dLbls>
        <c:gapWidth val="59"/>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1ère rechute</c:v>
                </c:pt>
              </c:strCache>
            </c:strRef>
          </c:tx>
          <c:spPr>
            <a:solidFill>
              <a:schemeClr val="accent2">
                <a:lumMod val="40000"/>
                <a:lumOff val="60000"/>
              </a:schemeClr>
            </a:solidFill>
          </c:spPr>
          <c:invertIfNegative val="0"/>
          <c:dPt>
            <c:idx val="0"/>
            <c:invertIfNegative val="0"/>
            <c:bubble3D val="0"/>
            <c:extLst>
              <c:ext xmlns:c16="http://schemas.microsoft.com/office/drawing/2014/chart" uri="{C3380CC4-5D6E-409C-BE32-E72D297353CC}">
                <c16:uniqueId val="{00000001-651D-48A5-A84B-12C80322CE74}"/>
              </c:ext>
            </c:extLst>
          </c:dPt>
          <c:dPt>
            <c:idx val="1"/>
            <c:invertIfNegative val="0"/>
            <c:bubble3D val="0"/>
            <c:extLst>
              <c:ext xmlns:c16="http://schemas.microsoft.com/office/drawing/2014/chart" uri="{C3380CC4-5D6E-409C-BE32-E72D297353CC}">
                <c16:uniqueId val="{00000003-651D-48A5-A84B-12C80322CE74}"/>
              </c:ext>
            </c:extLst>
          </c:dPt>
          <c:dPt>
            <c:idx val="2"/>
            <c:invertIfNegative val="0"/>
            <c:bubble3D val="0"/>
            <c:extLst>
              <c:ext xmlns:c16="http://schemas.microsoft.com/office/drawing/2014/chart" uri="{C3380CC4-5D6E-409C-BE32-E72D297353CC}">
                <c16:uniqueId val="{00000005-651D-48A5-A84B-12C80322CE74}"/>
              </c:ext>
            </c:extLst>
          </c:dPt>
          <c:dPt>
            <c:idx val="3"/>
            <c:invertIfNegative val="0"/>
            <c:bubble3D val="0"/>
            <c:extLst>
              <c:ext xmlns:c16="http://schemas.microsoft.com/office/drawing/2014/chart" uri="{C3380CC4-5D6E-409C-BE32-E72D297353CC}">
                <c16:uniqueId val="{00000007-651D-48A5-A84B-12C80322CE74}"/>
              </c:ext>
            </c:extLst>
          </c:dPt>
          <c:dPt>
            <c:idx val="4"/>
            <c:invertIfNegative val="0"/>
            <c:bubble3D val="0"/>
            <c:extLst>
              <c:ext xmlns:c16="http://schemas.microsoft.com/office/drawing/2014/chart" uri="{C3380CC4-5D6E-409C-BE32-E72D297353CC}">
                <c16:uniqueId val="{00000009-651D-48A5-A84B-12C80322CE74}"/>
              </c:ext>
            </c:extLst>
          </c:dPt>
          <c:dPt>
            <c:idx val="5"/>
            <c:invertIfNegative val="0"/>
            <c:bubble3D val="0"/>
            <c:extLst>
              <c:ext xmlns:c16="http://schemas.microsoft.com/office/drawing/2014/chart" uri="{C3380CC4-5D6E-409C-BE32-E72D297353CC}">
                <c16:uniqueId val="{0000000B-651D-48A5-A84B-12C80322CE74}"/>
              </c:ext>
            </c:extLst>
          </c:dPt>
          <c:dPt>
            <c:idx val="6"/>
            <c:invertIfNegative val="0"/>
            <c:bubble3D val="0"/>
            <c:extLst>
              <c:ext xmlns:c16="http://schemas.microsoft.com/office/drawing/2014/chart" uri="{C3380CC4-5D6E-409C-BE32-E72D297353CC}">
                <c16:uniqueId val="{0000000D-651D-48A5-A84B-12C80322CE74}"/>
              </c:ext>
            </c:extLst>
          </c:dPt>
          <c:dPt>
            <c:idx val="7"/>
            <c:invertIfNegative val="0"/>
            <c:bubble3D val="0"/>
            <c:extLst>
              <c:ext xmlns:c16="http://schemas.microsoft.com/office/drawing/2014/chart" uri="{C3380CC4-5D6E-409C-BE32-E72D297353CC}">
                <c16:uniqueId val="{0000000F-651D-48A5-A84B-12C80322CE74}"/>
              </c:ext>
            </c:extLst>
          </c:dPt>
          <c:dPt>
            <c:idx val="8"/>
            <c:invertIfNegative val="0"/>
            <c:bubble3D val="0"/>
            <c:extLst>
              <c:ext xmlns:c16="http://schemas.microsoft.com/office/drawing/2014/chart" uri="{C3380CC4-5D6E-409C-BE32-E72D297353CC}">
                <c16:uniqueId val="{00000011-651D-48A5-A84B-12C80322CE74}"/>
              </c:ext>
            </c:extLst>
          </c:dPt>
          <c:dPt>
            <c:idx val="9"/>
            <c:invertIfNegative val="0"/>
            <c:bubble3D val="0"/>
            <c:extLst>
              <c:ext xmlns:c16="http://schemas.microsoft.com/office/drawing/2014/chart" uri="{C3380CC4-5D6E-409C-BE32-E72D297353CC}">
                <c16:uniqueId val="{00000013-651D-48A5-A84B-12C80322CE74}"/>
              </c:ext>
            </c:extLst>
          </c:dPt>
          <c:dPt>
            <c:idx val="10"/>
            <c:invertIfNegative val="0"/>
            <c:bubble3D val="0"/>
            <c:extLst>
              <c:ext xmlns:c16="http://schemas.microsoft.com/office/drawing/2014/chart" uri="{C3380CC4-5D6E-409C-BE32-E72D297353CC}">
                <c16:uniqueId val="{00000015-651D-48A5-A84B-12C80322CE74}"/>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1D-48A5-A84B-12C80322CE74}"/>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1D-48A5-A84B-12C80322CE74}"/>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1D-48A5-A84B-12C80322CE74}"/>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1D-48A5-A84B-12C80322CE74}"/>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1D-48A5-A84B-12C80322CE74}"/>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1D-48A5-A84B-12C80322CE74}"/>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1D-48A5-A84B-12C80322CE74}"/>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51D-48A5-A84B-12C80322CE74}"/>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51D-48A5-A84B-12C80322CE74}"/>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51D-48A5-A84B-12C80322CE74}"/>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51D-48A5-A84B-12C80322CE7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En continu (traitement pris pendant une longue période)</c:v>
                </c:pt>
                <c:pt idx="1">
                  <c:v>Sur une durée fixe, limitée (traitement pris sur une période déterminée)</c:v>
                </c:pt>
                <c:pt idx="3">
                  <c:v>Administré à domicile uniquement</c:v>
                </c:pt>
                <c:pt idx="4">
                  <c:v>Administré à l’hôpital uniquement</c:v>
                </c:pt>
                <c:pt idx="5">
                  <c:v>Administration mixte : à l’hôpital et à domicile</c:v>
                </c:pt>
                <c:pt idx="7">
                  <c:v>Par voie orale</c:v>
                </c:pt>
                <c:pt idx="8">
                  <c:v>Injectable</c:v>
                </c:pt>
                <c:pt idx="9">
                  <c:v>Un mixte orale / injectable</c:v>
                </c:pt>
              </c:strCache>
            </c:strRef>
          </c:cat>
          <c:val>
            <c:numRef>
              <c:f>Feuil1!$B$2:$B$11</c:f>
              <c:numCache>
                <c:formatCode>0%</c:formatCode>
                <c:ptCount val="10"/>
                <c:pt idx="0">
                  <c:v>0.33333333333333298</c:v>
                </c:pt>
                <c:pt idx="1">
                  <c:v>0.66666666666666696</c:v>
                </c:pt>
                <c:pt idx="3">
                  <c:v>0.35087719298245601</c:v>
                </c:pt>
                <c:pt idx="4">
                  <c:v>0.33333333333333298</c:v>
                </c:pt>
                <c:pt idx="5">
                  <c:v>0.31578947368421101</c:v>
                </c:pt>
                <c:pt idx="7">
                  <c:v>0.40350877192982498</c:v>
                </c:pt>
                <c:pt idx="8">
                  <c:v>0.35087719298245601</c:v>
                </c:pt>
                <c:pt idx="9">
                  <c:v>0.24561403508771901</c:v>
                </c:pt>
              </c:numCache>
            </c:numRef>
          </c:val>
          <c:extLst>
            <c:ext xmlns:c16="http://schemas.microsoft.com/office/drawing/2014/chart" uri="{C3380CC4-5D6E-409C-BE32-E72D297353CC}">
              <c16:uniqueId val="{00000016-651D-48A5-A84B-12C80322CE74}"/>
            </c:ext>
          </c:extLst>
        </c:ser>
        <c:dLbls>
          <c:showLegendKey val="0"/>
          <c:showVal val="0"/>
          <c:showCatName val="0"/>
          <c:showSerName val="0"/>
          <c:showPercent val="0"/>
          <c:showBubbleSize val="0"/>
        </c:dLbls>
        <c:gapWidth val="59"/>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8524387705021"/>
          <c:y val="6.1973727930454567E-2"/>
          <c:w val="0.4782804337224853"/>
          <c:h val="0.89295446993830585"/>
        </c:manualLayout>
      </c:layout>
      <c:barChart>
        <c:barDir val="bar"/>
        <c:grouping val="clustered"/>
        <c:varyColors val="0"/>
        <c:ser>
          <c:idx val="0"/>
          <c:order val="0"/>
          <c:tx>
            <c:strRef>
              <c:f>Feuil1!$B$1</c:f>
              <c:strCache>
                <c:ptCount val="1"/>
                <c:pt idx="0">
                  <c:v>Profession</c:v>
                </c:pt>
              </c:strCache>
            </c:strRef>
          </c:tx>
          <c:spPr>
            <a:solidFill>
              <a:schemeClr val="tx1"/>
            </a:solidFill>
          </c:spPr>
          <c:invertIfNegative val="0"/>
          <c:dPt>
            <c:idx val="0"/>
            <c:invertIfNegative val="0"/>
            <c:bubble3D val="0"/>
            <c:extLst>
              <c:ext xmlns:c16="http://schemas.microsoft.com/office/drawing/2014/chart" uri="{C3380CC4-5D6E-409C-BE32-E72D297353CC}">
                <c16:uniqueId val="{00000000-F1B8-4FAD-B592-7D53D560B35D}"/>
              </c:ext>
            </c:extLst>
          </c:dPt>
          <c:dPt>
            <c:idx val="1"/>
            <c:invertIfNegative val="0"/>
            <c:bubble3D val="0"/>
            <c:spPr>
              <a:solidFill>
                <a:srgbClr val="9297FD"/>
              </a:solidFill>
            </c:spPr>
            <c:extLst>
              <c:ext xmlns:c16="http://schemas.microsoft.com/office/drawing/2014/chart" uri="{C3380CC4-5D6E-409C-BE32-E72D297353CC}">
                <c16:uniqueId val="{00000002-F1B8-4FAD-B592-7D53D560B35D}"/>
              </c:ext>
            </c:extLst>
          </c:dPt>
          <c:dPt>
            <c:idx val="2"/>
            <c:invertIfNegative val="0"/>
            <c:bubble3D val="0"/>
            <c:spPr>
              <a:solidFill>
                <a:srgbClr val="9297FD"/>
              </a:solidFill>
            </c:spPr>
            <c:extLst>
              <c:ext xmlns:c16="http://schemas.microsoft.com/office/drawing/2014/chart" uri="{C3380CC4-5D6E-409C-BE32-E72D297353CC}">
                <c16:uniqueId val="{00000004-F1B8-4FAD-B592-7D53D560B35D}"/>
              </c:ext>
            </c:extLst>
          </c:dPt>
          <c:dPt>
            <c:idx val="3"/>
            <c:invertIfNegative val="0"/>
            <c:bubble3D val="0"/>
            <c:spPr>
              <a:solidFill>
                <a:srgbClr val="9297FD"/>
              </a:solidFill>
            </c:spPr>
            <c:extLst>
              <c:ext xmlns:c16="http://schemas.microsoft.com/office/drawing/2014/chart" uri="{C3380CC4-5D6E-409C-BE32-E72D297353CC}">
                <c16:uniqueId val="{00000006-F1B8-4FAD-B592-7D53D560B35D}"/>
              </c:ext>
            </c:extLst>
          </c:dPt>
          <c:dPt>
            <c:idx val="4"/>
            <c:invertIfNegative val="0"/>
            <c:bubble3D val="0"/>
            <c:extLst>
              <c:ext xmlns:c16="http://schemas.microsoft.com/office/drawing/2014/chart" uri="{C3380CC4-5D6E-409C-BE32-E72D297353CC}">
                <c16:uniqueId val="{00000007-F1B8-4FAD-B592-7D53D560B35D}"/>
              </c:ext>
            </c:extLst>
          </c:dPt>
          <c:dPt>
            <c:idx val="5"/>
            <c:invertIfNegative val="0"/>
            <c:bubble3D val="0"/>
            <c:spPr>
              <a:solidFill>
                <a:srgbClr val="9297FD"/>
              </a:solidFill>
            </c:spPr>
            <c:extLst>
              <c:ext xmlns:c16="http://schemas.microsoft.com/office/drawing/2014/chart" uri="{C3380CC4-5D6E-409C-BE32-E72D297353CC}">
                <c16:uniqueId val="{00000009-F1B8-4FAD-B592-7D53D560B35D}"/>
              </c:ext>
            </c:extLst>
          </c:dPt>
          <c:dPt>
            <c:idx val="6"/>
            <c:invertIfNegative val="0"/>
            <c:bubble3D val="0"/>
            <c:spPr>
              <a:solidFill>
                <a:srgbClr val="9297FD"/>
              </a:solidFill>
            </c:spPr>
            <c:extLst>
              <c:ext xmlns:c16="http://schemas.microsoft.com/office/drawing/2014/chart" uri="{C3380CC4-5D6E-409C-BE32-E72D297353CC}">
                <c16:uniqueId val="{0000000B-F1B8-4FAD-B592-7D53D560B35D}"/>
              </c:ext>
            </c:extLst>
          </c:dPt>
          <c:dPt>
            <c:idx val="7"/>
            <c:invertIfNegative val="0"/>
            <c:bubble3D val="0"/>
            <c:extLst>
              <c:ext xmlns:c16="http://schemas.microsoft.com/office/drawing/2014/chart" uri="{C3380CC4-5D6E-409C-BE32-E72D297353CC}">
                <c16:uniqueId val="{0000000C-F1B8-4FAD-B592-7D53D560B35D}"/>
              </c:ext>
            </c:extLst>
          </c:dPt>
          <c:dPt>
            <c:idx val="8"/>
            <c:invertIfNegative val="0"/>
            <c:bubble3D val="0"/>
            <c:spPr>
              <a:solidFill>
                <a:srgbClr val="9297FD"/>
              </a:solidFill>
            </c:spPr>
            <c:extLst>
              <c:ext xmlns:c16="http://schemas.microsoft.com/office/drawing/2014/chart" uri="{C3380CC4-5D6E-409C-BE32-E72D297353CC}">
                <c16:uniqueId val="{0000000E-F1B8-4FAD-B592-7D53D560B35D}"/>
              </c:ext>
            </c:extLst>
          </c:dPt>
          <c:dPt>
            <c:idx val="9"/>
            <c:invertIfNegative val="0"/>
            <c:bubble3D val="0"/>
            <c:spPr>
              <a:solidFill>
                <a:srgbClr val="9297FD"/>
              </a:solidFill>
            </c:spPr>
            <c:extLst>
              <c:ext xmlns:c16="http://schemas.microsoft.com/office/drawing/2014/chart" uri="{C3380CC4-5D6E-409C-BE32-E72D297353CC}">
                <c16:uniqueId val="{00000010-F1B8-4FAD-B592-7D53D560B35D}"/>
              </c:ext>
            </c:extLst>
          </c:dPt>
          <c:dLbls>
            <c:dLbl>
              <c:idx val="1"/>
              <c:spPr>
                <a:noFill/>
                <a:ln>
                  <a:noFill/>
                </a:ln>
                <a:effectLst/>
              </c:spPr>
              <c:txPr>
                <a:bodyPr wrap="square" lIns="38100" tIns="19050" rIns="38100" bIns="19050" anchor="ctr" anchorCtr="0">
                  <a:spAutoFit/>
                </a:bodyPr>
                <a:lstStyle/>
                <a:p>
                  <a:pPr algn="ctr" rtl="0">
                    <a:defRPr lang="en-US" sz="1000" b="0" i="0" u="none" strike="noStrike" kern="1200" baseline="0">
                      <a:solidFill>
                        <a:srgbClr val="002060"/>
                      </a:solidFill>
                      <a:latin typeface="+mj-lt"/>
                      <a:ea typeface="Verdana"/>
                      <a:cs typeface="Angsana New" panose="020B0502040204020203" pitchFamily="18" charset="-34"/>
                    </a:defRPr>
                  </a:pPr>
                  <a:endParaRPr lang="fr-FR"/>
                </a:p>
              </c:txPr>
              <c:showLegendKey val="0"/>
              <c:showVal val="1"/>
              <c:showCatName val="0"/>
              <c:showSerName val="0"/>
              <c:showPercent val="0"/>
              <c:showBubbleSize val="0"/>
              <c:extLst>
                <c:ext xmlns:c16="http://schemas.microsoft.com/office/drawing/2014/chart" uri="{C3380CC4-5D6E-409C-BE32-E72D297353CC}">
                  <c16:uniqueId val="{00000002-F1B8-4FAD-B592-7D53D560B35D}"/>
                </c:ext>
              </c:extLst>
            </c:dLbl>
            <c:dLbl>
              <c:idx val="2"/>
              <c:spPr>
                <a:noFill/>
                <a:ln>
                  <a:noFill/>
                </a:ln>
                <a:effectLst/>
              </c:spPr>
              <c:txPr>
                <a:bodyPr wrap="square" lIns="38100" tIns="19050" rIns="38100" bIns="19050" anchor="ctr">
                  <a:spAutoFit/>
                </a:bodyPr>
                <a:lstStyle/>
                <a:p>
                  <a:pPr>
                    <a:defRPr sz="1000" b="0">
                      <a:solidFill>
                        <a:srgbClr val="002060"/>
                      </a:solidFill>
                      <a:latin typeface="+mj-lt"/>
                      <a:ea typeface="Verdana"/>
                      <a:cs typeface="Angsana New" panose="020B0502040204020203" pitchFamily="18" charset="-34"/>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B8-4FAD-B592-7D53D560B35D}"/>
                </c:ext>
              </c:extLst>
            </c:dLbl>
            <c:dLbl>
              <c:idx val="3"/>
              <c:spPr>
                <a:noFill/>
                <a:ln>
                  <a:noFill/>
                </a:ln>
                <a:effectLst/>
              </c:spPr>
              <c:txPr>
                <a:bodyPr wrap="square" lIns="38100" tIns="19050" rIns="38100" bIns="19050" anchor="ctr">
                  <a:spAutoFit/>
                </a:bodyPr>
                <a:lstStyle/>
                <a:p>
                  <a:pPr>
                    <a:defRPr sz="1000" b="0">
                      <a:solidFill>
                        <a:srgbClr val="002060"/>
                      </a:solidFill>
                      <a:latin typeface="+mj-lt"/>
                      <a:ea typeface="Verdana"/>
                      <a:cs typeface="Angsana New" panose="020B0502040204020203" pitchFamily="18" charset="-34"/>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B8-4FAD-B592-7D53D560B35D}"/>
                </c:ext>
              </c:extLst>
            </c:dLbl>
            <c:dLbl>
              <c:idx val="5"/>
              <c:spPr>
                <a:noFill/>
                <a:ln>
                  <a:noFill/>
                </a:ln>
                <a:effectLst/>
              </c:spPr>
              <c:txPr>
                <a:bodyPr wrap="square" lIns="38100" tIns="19050" rIns="38100" bIns="19050" anchor="ctr">
                  <a:spAutoFit/>
                </a:bodyPr>
                <a:lstStyle/>
                <a:p>
                  <a:pPr>
                    <a:defRPr sz="1000" b="0">
                      <a:solidFill>
                        <a:srgbClr val="002060"/>
                      </a:solidFill>
                      <a:latin typeface="+mj-lt"/>
                      <a:ea typeface="Verdana"/>
                      <a:cs typeface="Angsana New" panose="020B0502040204020203" pitchFamily="18" charset="-34"/>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B8-4FAD-B592-7D53D560B35D}"/>
                </c:ext>
              </c:extLst>
            </c:dLbl>
            <c:dLbl>
              <c:idx val="6"/>
              <c:spPr>
                <a:noFill/>
                <a:ln>
                  <a:noFill/>
                </a:ln>
                <a:effectLst/>
              </c:spPr>
              <c:txPr>
                <a:bodyPr wrap="square" lIns="38100" tIns="19050" rIns="38100" bIns="19050" anchor="ctr">
                  <a:spAutoFit/>
                </a:bodyPr>
                <a:lstStyle/>
                <a:p>
                  <a:pPr>
                    <a:defRPr sz="1000" b="0">
                      <a:solidFill>
                        <a:srgbClr val="002060"/>
                      </a:solidFill>
                      <a:latin typeface="+mj-lt"/>
                      <a:ea typeface="Verdana"/>
                      <a:cs typeface="Angsana New" panose="020B0502040204020203" pitchFamily="18" charset="-34"/>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B8-4FAD-B592-7D53D560B35D}"/>
                </c:ext>
              </c:extLst>
            </c:dLbl>
            <c:dLbl>
              <c:idx val="8"/>
              <c:spPr>
                <a:noFill/>
                <a:ln>
                  <a:noFill/>
                </a:ln>
                <a:effectLst/>
              </c:spPr>
              <c:txPr>
                <a:bodyPr wrap="square" lIns="38100" tIns="19050" rIns="38100" bIns="19050" anchor="ctr" anchorCtr="0">
                  <a:spAutoFit/>
                </a:bodyPr>
                <a:lstStyle/>
                <a:p>
                  <a:pPr algn="ctr" rtl="0">
                    <a:defRPr lang="en-US" sz="1000" b="0" i="0" u="none" strike="noStrike" kern="1200" baseline="0">
                      <a:solidFill>
                        <a:srgbClr val="002060"/>
                      </a:solidFill>
                      <a:latin typeface="+mj-lt"/>
                      <a:ea typeface="Verdana"/>
                      <a:cs typeface="Angsana New" panose="020B0502040204020203" pitchFamily="18" charset="-34"/>
                    </a:defRPr>
                  </a:pPr>
                  <a:endParaRPr lang="fr-FR"/>
                </a:p>
              </c:txPr>
              <c:showLegendKey val="0"/>
              <c:showVal val="1"/>
              <c:showCatName val="0"/>
              <c:showSerName val="0"/>
              <c:showPercent val="0"/>
              <c:showBubbleSize val="0"/>
              <c:extLst>
                <c:ext xmlns:c16="http://schemas.microsoft.com/office/drawing/2014/chart" uri="{C3380CC4-5D6E-409C-BE32-E72D297353CC}">
                  <c16:uniqueId val="{0000000E-F1B8-4FAD-B592-7D53D560B35D}"/>
                </c:ext>
              </c:extLst>
            </c:dLbl>
            <c:spPr>
              <a:noFill/>
              <a:ln>
                <a:noFill/>
              </a:ln>
              <a:effectLst/>
            </c:spPr>
            <c:txPr>
              <a:bodyPr wrap="square" lIns="38100" tIns="19050" rIns="38100" bIns="19050" anchor="ctr">
                <a:spAutoFit/>
              </a:bodyPr>
              <a:lstStyle/>
              <a:p>
                <a:pPr>
                  <a:defRPr sz="1000" b="0">
                    <a:solidFill>
                      <a:srgbClr val="002060"/>
                    </a:solidFill>
                    <a:latin typeface="+mj-lt"/>
                    <a:cs typeface="Angsana New" panose="020B0502040204020203" pitchFamily="18" charset="-34"/>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Feuil1!$A$2:$A$11</c:f>
              <c:strCache>
                <c:ptCount val="10"/>
                <c:pt idx="0">
                  <c:v>CSP+</c:v>
                </c:pt>
                <c:pt idx="1">
                  <c:v>Indépendants chefs d'ent.</c:v>
                </c:pt>
                <c:pt idx="2">
                  <c:v>Cadres et prof. intel. Sup.</c:v>
                </c:pt>
                <c:pt idx="3">
                  <c:v>Professions intermédiaires</c:v>
                </c:pt>
                <c:pt idx="4">
                  <c:v>CSP-</c:v>
                </c:pt>
                <c:pt idx="5">
                  <c:v>Employés</c:v>
                </c:pt>
                <c:pt idx="6">
                  <c:v>Ouvriers</c:v>
                </c:pt>
                <c:pt idx="7">
                  <c:v>Inactifs</c:v>
                </c:pt>
                <c:pt idx="8">
                  <c:v>Retraités</c:v>
                </c:pt>
                <c:pt idx="9">
                  <c:v>Autres inactifs</c:v>
                </c:pt>
              </c:strCache>
            </c:strRef>
          </c:cat>
          <c:val>
            <c:numRef>
              <c:f>Feuil1!$B$2:$B$11</c:f>
              <c:numCache>
                <c:formatCode>0%</c:formatCode>
                <c:ptCount val="10"/>
                <c:pt idx="0">
                  <c:v>0.24</c:v>
                </c:pt>
                <c:pt idx="1">
                  <c:v>4.3907429040151699E-2</c:v>
                </c:pt>
                <c:pt idx="2">
                  <c:v>0.18</c:v>
                </c:pt>
                <c:pt idx="3">
                  <c:v>0.02</c:v>
                </c:pt>
                <c:pt idx="4">
                  <c:v>0.04</c:v>
                </c:pt>
                <c:pt idx="5">
                  <c:v>0.03</c:v>
                </c:pt>
                <c:pt idx="6">
                  <c:v>0.01</c:v>
                </c:pt>
                <c:pt idx="7">
                  <c:v>0.72</c:v>
                </c:pt>
                <c:pt idx="8">
                  <c:v>0.69</c:v>
                </c:pt>
                <c:pt idx="9">
                  <c:v>0.03</c:v>
                </c:pt>
              </c:numCache>
            </c:numRef>
          </c:val>
          <c:extLst>
            <c:ext xmlns:c16="http://schemas.microsoft.com/office/drawing/2014/chart" uri="{C3380CC4-5D6E-409C-BE32-E72D297353CC}">
              <c16:uniqueId val="{00000013-F1B8-4FAD-B592-7D53D560B35D}"/>
            </c:ext>
          </c:extLst>
        </c:ser>
        <c:dLbls>
          <c:showLegendKey val="0"/>
          <c:showVal val="0"/>
          <c:showCatName val="0"/>
          <c:showSerName val="0"/>
          <c:showPercent val="0"/>
          <c:showBubbleSize val="0"/>
        </c:dLbls>
        <c:gapWidth val="87"/>
        <c:axId val="1089991104"/>
        <c:axId val="1089991520"/>
      </c:barChart>
      <c:catAx>
        <c:axId val="1089991104"/>
        <c:scaling>
          <c:orientation val="maxMin"/>
        </c:scaling>
        <c:delete val="0"/>
        <c:axPos val="l"/>
        <c:numFmt formatCode="General" sourceLinked="1"/>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404040">
                    <a:tint val="75000"/>
                    <a:shade val="95000"/>
                    <a:satMod val="105000"/>
                  </a:srgbClr>
                </a:solidFill>
                <a:prstDash val="solid"/>
                <a:round/>
              </a14:hiddenLine>
            </a:ext>
          </a:extLst>
        </c:spPr>
        <c:txPr>
          <a:bodyPr/>
          <a:lstStyle/>
          <a:p>
            <a:pPr>
              <a:defRPr sz="1050">
                <a:solidFill>
                  <a:srgbClr val="002060"/>
                </a:solidFill>
                <a:latin typeface="+mj-lt"/>
                <a:ea typeface="Verdana"/>
                <a:cs typeface="Verdana"/>
              </a:defRPr>
            </a:pPr>
            <a:endParaRPr lang="fr-FR"/>
          </a:p>
        </c:txPr>
        <c:crossAx val="1089991520"/>
        <c:crosses val="autoZero"/>
        <c:auto val="1"/>
        <c:lblAlgn val="ctr"/>
        <c:lblOffset val="100"/>
        <c:noMultiLvlLbl val="0"/>
      </c:catAx>
      <c:valAx>
        <c:axId val="1089991520"/>
        <c:scaling>
          <c:orientation val="minMax"/>
          <c:max val="1"/>
          <c:min val="0"/>
        </c:scaling>
        <c:delete val="1"/>
        <c:axPos val="t"/>
        <c:numFmt formatCode="0%" sourceLinked="1"/>
        <c:majorTickMark val="out"/>
        <c:minorTickMark val="none"/>
        <c:tickLblPos val="nextTo"/>
        <c:crossAx val="108999110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2ème rechute</c:v>
                </c:pt>
              </c:strCache>
            </c:strRef>
          </c:tx>
          <c:spPr>
            <a:solidFill>
              <a:schemeClr val="accent2">
                <a:lumMod val="20000"/>
                <a:lumOff val="80000"/>
              </a:schemeClr>
            </a:solidFill>
          </c:spPr>
          <c:invertIfNegative val="0"/>
          <c:dPt>
            <c:idx val="10"/>
            <c:invertIfNegative val="0"/>
            <c:bubble3D val="0"/>
            <c:extLst>
              <c:ext xmlns:c16="http://schemas.microsoft.com/office/drawing/2014/chart" uri="{C3380CC4-5D6E-409C-BE32-E72D297353CC}">
                <c16:uniqueId val="{0000000A-4086-4FDF-83B3-CC1EF024E425}"/>
              </c:ext>
            </c:extLst>
          </c:dPt>
          <c:dLbls>
            <c:spPr>
              <a:noFill/>
              <a:ln>
                <a:noFill/>
              </a:ln>
              <a:effectLst/>
            </c:spPr>
            <c:txPr>
              <a:bodyPr wrap="square" lIns="38100" tIns="19050" rIns="38100" bIns="19050" anchor="ctr">
                <a:spAutoFit/>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Feuil1!$A$2:$A$11</c:f>
              <c:strCache>
                <c:ptCount val="10"/>
                <c:pt idx="0">
                  <c:v>En continu (traitement pris pendant une longue période)</c:v>
                </c:pt>
                <c:pt idx="1">
                  <c:v>Sur une durée fixe, limitée (traitement pris sur une période déterminée)</c:v>
                </c:pt>
                <c:pt idx="3">
                  <c:v>Administré à domicile uniquement</c:v>
                </c:pt>
                <c:pt idx="4">
                  <c:v>Administré à l’hôpital uniquement</c:v>
                </c:pt>
                <c:pt idx="5">
                  <c:v>Administration mixte : à l’hôpital et à domicile</c:v>
                </c:pt>
                <c:pt idx="7">
                  <c:v>Par voie orale</c:v>
                </c:pt>
                <c:pt idx="8">
                  <c:v>Injectable</c:v>
                </c:pt>
                <c:pt idx="9">
                  <c:v>Un mixte orale / injectable</c:v>
                </c:pt>
              </c:strCache>
            </c:strRef>
          </c:cat>
          <c:val>
            <c:numRef>
              <c:f>Feuil1!$B$2:$B$11</c:f>
              <c:numCache>
                <c:formatCode>0%</c:formatCode>
                <c:ptCount val="10"/>
                <c:pt idx="0">
                  <c:v>0.6</c:v>
                </c:pt>
                <c:pt idx="1">
                  <c:v>0.4</c:v>
                </c:pt>
                <c:pt idx="3">
                  <c:v>0.625</c:v>
                </c:pt>
                <c:pt idx="4">
                  <c:v>0.22500000000000001</c:v>
                </c:pt>
                <c:pt idx="5">
                  <c:v>0.15</c:v>
                </c:pt>
                <c:pt idx="7">
                  <c:v>0.67500000000000004</c:v>
                </c:pt>
                <c:pt idx="8">
                  <c:v>0.1</c:v>
                </c:pt>
                <c:pt idx="9">
                  <c:v>0.22500000000000001</c:v>
                </c:pt>
              </c:numCache>
            </c:numRef>
          </c:val>
          <c:extLst>
            <c:ext xmlns:c16="http://schemas.microsoft.com/office/drawing/2014/chart" uri="{C3380CC4-5D6E-409C-BE32-E72D297353CC}">
              <c16:uniqueId val="{0000000B-4086-4FDF-83B3-CC1EF024E425}"/>
            </c:ext>
          </c:extLst>
        </c:ser>
        <c:dLbls>
          <c:showLegendKey val="0"/>
          <c:showVal val="0"/>
          <c:showCatName val="0"/>
          <c:showSerName val="0"/>
          <c:showPercent val="0"/>
          <c:showBubbleSize val="0"/>
        </c:dLbls>
        <c:gapWidth val="59"/>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90088321189794"/>
          <c:y val="9.8402107770347191E-2"/>
          <c:w val="0.55219823711334381"/>
          <c:h val="0.80319578445930562"/>
        </c:manualLayout>
      </c:layout>
      <c:doughnutChart>
        <c:varyColors val="1"/>
        <c:ser>
          <c:idx val="0"/>
          <c:order val="0"/>
          <c:tx>
            <c:strRef>
              <c:f>Feuil1!$B$1</c:f>
              <c:strCache>
                <c:ptCount val="1"/>
                <c:pt idx="0">
                  <c:v>Q27. Est-ce que votre maladie a progressé rapidement, dans les 6 mois après l’initiation de ce traitement ?</c:v>
                </c:pt>
              </c:strCache>
            </c:strRef>
          </c:tx>
          <c:dPt>
            <c:idx val="0"/>
            <c:bubble3D val="0"/>
            <c:spPr>
              <a:solidFill>
                <a:srgbClr val="97C928"/>
              </a:solidFill>
            </c:spPr>
            <c:extLst>
              <c:ext xmlns:c16="http://schemas.microsoft.com/office/drawing/2014/chart" uri="{C3380CC4-5D6E-409C-BE32-E72D297353CC}">
                <c16:uniqueId val="{00000003-7C89-412D-8314-1E02FB645A5A}"/>
              </c:ext>
            </c:extLst>
          </c:dPt>
          <c:dPt>
            <c:idx val="1"/>
            <c:bubble3D val="0"/>
            <c:spPr>
              <a:solidFill>
                <a:srgbClr val="EB0000"/>
              </a:solidFill>
            </c:spPr>
            <c:extLst>
              <c:ext xmlns:c16="http://schemas.microsoft.com/office/drawing/2014/chart" uri="{C3380CC4-5D6E-409C-BE32-E72D297353CC}">
                <c16:uniqueId val="{00000004-7C89-412D-8314-1E02FB645A5A}"/>
              </c:ext>
            </c:extLst>
          </c:dPt>
          <c:cat>
            <c:strRef>
              <c:f>Feuil1!$A$2:$A$3</c:f>
              <c:strCache>
                <c:ptCount val="2"/>
                <c:pt idx="0">
                  <c:v>Oui</c:v>
                </c:pt>
                <c:pt idx="1">
                  <c:v>Non</c:v>
                </c:pt>
              </c:strCache>
            </c:strRef>
          </c:cat>
          <c:val>
            <c:numRef>
              <c:f>Feuil1!$B$2:$B$3</c:f>
              <c:numCache>
                <c:formatCode>0%</c:formatCode>
                <c:ptCount val="2"/>
                <c:pt idx="0">
                  <c:v>0.31</c:v>
                </c:pt>
                <c:pt idx="1">
                  <c:v>0.69</c:v>
                </c:pt>
              </c:numCache>
            </c:numRef>
          </c:val>
          <c:extLst>
            <c:ext xmlns:c16="http://schemas.microsoft.com/office/drawing/2014/chart" uri="{C3380CC4-5D6E-409C-BE32-E72D297353CC}">
              <c16:uniqueId val="{00000000-7C89-412D-8314-1E02FB645A5A}"/>
            </c:ext>
          </c:extLst>
        </c:ser>
        <c:dLbls>
          <c:showLegendKey val="0"/>
          <c:showVal val="0"/>
          <c:showCatName val="0"/>
          <c:showSerName val="0"/>
          <c:showPercent val="0"/>
          <c:showBubbleSize val="0"/>
          <c:showLeaderLines val="0"/>
        </c:dLbls>
        <c:firstSliceAng val="0"/>
        <c:holeSize val="68"/>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90088144332812"/>
          <c:y val="9.8402107770347191E-2"/>
          <c:w val="0.55219823711334381"/>
          <c:h val="0.80319578445930562"/>
        </c:manualLayout>
      </c:layout>
      <c:doughnutChart>
        <c:varyColors val="1"/>
        <c:ser>
          <c:idx val="0"/>
          <c:order val="0"/>
          <c:tx>
            <c:strRef>
              <c:f>Feuil1!$B$1</c:f>
              <c:strCache>
                <c:ptCount val="1"/>
                <c:pt idx="0">
                  <c:v>Q31. Avez-vous été impliqué dans la prise de décision concernant ce nouveau traitement ?</c:v>
                </c:pt>
              </c:strCache>
            </c:strRef>
          </c:tx>
          <c:dPt>
            <c:idx val="0"/>
            <c:bubble3D val="0"/>
            <c:spPr>
              <a:solidFill>
                <a:srgbClr val="4B6414"/>
              </a:solidFill>
            </c:spPr>
            <c:extLst>
              <c:ext xmlns:c16="http://schemas.microsoft.com/office/drawing/2014/chart" uri="{C3380CC4-5D6E-409C-BE32-E72D297353CC}">
                <c16:uniqueId val="{00000003-3A14-4C1A-86B9-B424A28932F3}"/>
              </c:ext>
            </c:extLst>
          </c:dPt>
          <c:dPt>
            <c:idx val="1"/>
            <c:bubble3D val="0"/>
            <c:spPr>
              <a:solidFill>
                <a:srgbClr val="C3E478"/>
              </a:solidFill>
            </c:spPr>
            <c:extLst>
              <c:ext xmlns:c16="http://schemas.microsoft.com/office/drawing/2014/chart" uri="{C3380CC4-5D6E-409C-BE32-E72D297353CC}">
                <c16:uniqueId val="{00000004-3A14-4C1A-86B9-B424A28932F3}"/>
              </c:ext>
            </c:extLst>
          </c:dPt>
          <c:dPt>
            <c:idx val="2"/>
            <c:bubble3D val="0"/>
            <c:spPr>
              <a:solidFill>
                <a:srgbClr val="FF9191"/>
              </a:solidFill>
            </c:spPr>
            <c:extLst>
              <c:ext xmlns:c16="http://schemas.microsoft.com/office/drawing/2014/chart" uri="{C3380CC4-5D6E-409C-BE32-E72D297353CC}">
                <c16:uniqueId val="{00000005-3A14-4C1A-86B9-B424A28932F3}"/>
              </c:ext>
            </c:extLst>
          </c:dPt>
          <c:dPt>
            <c:idx val="3"/>
            <c:bubble3D val="0"/>
            <c:spPr>
              <a:solidFill>
                <a:srgbClr val="B00000"/>
              </a:solidFill>
            </c:spPr>
            <c:extLst>
              <c:ext xmlns:c16="http://schemas.microsoft.com/office/drawing/2014/chart" uri="{C3380CC4-5D6E-409C-BE32-E72D297353CC}">
                <c16:uniqueId val="{00000006-3A14-4C1A-86B9-B424A28932F3}"/>
              </c:ext>
            </c:extLst>
          </c:dPt>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A14-4C1A-86B9-B424A28932F3}"/>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A14-4C1A-86B9-B424A28932F3}"/>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A14-4C1A-86B9-B424A28932F3}"/>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3A14-4C1A-86B9-B424A28932F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Feuil1!$A$2:$A$5</c:f>
              <c:strCache>
                <c:ptCount val="4"/>
                <c:pt idx="0">
                  <c:v>Oui, tout à fait</c:v>
                </c:pt>
                <c:pt idx="1">
                  <c:v>Oui, plutôt</c:v>
                </c:pt>
                <c:pt idx="2">
                  <c:v>Non, plutôt pas</c:v>
                </c:pt>
                <c:pt idx="3">
                  <c:v>Non, pas du tout</c:v>
                </c:pt>
              </c:strCache>
            </c:strRef>
          </c:cat>
          <c:val>
            <c:numRef>
              <c:f>Feuil1!$B$2:$B$5</c:f>
              <c:numCache>
                <c:formatCode>0%</c:formatCode>
                <c:ptCount val="4"/>
                <c:pt idx="0">
                  <c:v>0.42</c:v>
                </c:pt>
                <c:pt idx="1">
                  <c:v>0.22</c:v>
                </c:pt>
                <c:pt idx="2">
                  <c:v>0.18</c:v>
                </c:pt>
                <c:pt idx="3">
                  <c:v>0.18</c:v>
                </c:pt>
              </c:numCache>
            </c:numRef>
          </c:val>
          <c:extLst>
            <c:ext xmlns:c16="http://schemas.microsoft.com/office/drawing/2014/chart" uri="{C3380CC4-5D6E-409C-BE32-E72D297353CC}">
              <c16:uniqueId val="{00000000-3A14-4C1A-86B9-B424A28932F3}"/>
            </c:ext>
          </c:extLst>
        </c:ser>
        <c:dLbls>
          <c:showLegendKey val="0"/>
          <c:showVal val="0"/>
          <c:showCatName val="0"/>
          <c:showSerName val="0"/>
          <c:showPercent val="0"/>
          <c:showBubbleSize val="0"/>
          <c:showLeaderLines val="0"/>
        </c:dLbls>
        <c:firstSliceAng val="0"/>
        <c:holeSize val="68"/>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226260666535762"/>
          <c:y val="3.15402430472616E-2"/>
          <c:w val="0.45305450477149806"/>
          <c:h val="0.93691951390547679"/>
        </c:manualLayout>
      </c:layout>
      <c:barChart>
        <c:barDir val="bar"/>
        <c:grouping val="clustered"/>
        <c:varyColors val="0"/>
        <c:ser>
          <c:idx val="0"/>
          <c:order val="0"/>
          <c:tx>
            <c:strRef>
              <c:f>Feuil1!$B$1</c:f>
              <c:strCache>
                <c:ptCount val="1"/>
                <c:pt idx="0">
                  <c:v>Q32. Et plus particulièrement, votre médecin a-t-il discuté/échangé avec vous au sujet de…?</c:v>
                </c:pt>
              </c:strCache>
            </c:strRef>
          </c:tx>
          <c:invertIfNegative val="0"/>
          <c:dPt>
            <c:idx val="0"/>
            <c:invertIfNegative val="0"/>
            <c:bubble3D val="0"/>
            <c:spPr>
              <a:solidFill>
                <a:srgbClr val="C61C47"/>
              </a:solidFill>
            </c:spPr>
            <c:extLst>
              <c:ext xmlns:c16="http://schemas.microsoft.com/office/drawing/2014/chart" uri="{C3380CC4-5D6E-409C-BE32-E72D297353CC}">
                <c16:uniqueId val="{00000001-1719-4549-988F-C3B70C8FB98D}"/>
              </c:ext>
            </c:extLst>
          </c:dPt>
          <c:dPt>
            <c:idx val="1"/>
            <c:invertIfNegative val="0"/>
            <c:bubble3D val="0"/>
            <c:spPr>
              <a:solidFill>
                <a:srgbClr val="C61C47"/>
              </a:solidFill>
            </c:spPr>
            <c:extLst>
              <c:ext xmlns:c16="http://schemas.microsoft.com/office/drawing/2014/chart" uri="{C3380CC4-5D6E-409C-BE32-E72D297353CC}">
                <c16:uniqueId val="{00000003-1719-4549-988F-C3B70C8FB98D}"/>
              </c:ext>
            </c:extLst>
          </c:dPt>
          <c:dPt>
            <c:idx val="2"/>
            <c:invertIfNegative val="0"/>
            <c:bubble3D val="0"/>
            <c:spPr>
              <a:solidFill>
                <a:srgbClr val="C61C47"/>
              </a:solidFill>
            </c:spPr>
            <c:extLst>
              <c:ext xmlns:c16="http://schemas.microsoft.com/office/drawing/2014/chart" uri="{C3380CC4-5D6E-409C-BE32-E72D297353CC}">
                <c16:uniqueId val="{00000005-1719-4549-988F-C3B70C8FB98D}"/>
              </c:ext>
            </c:extLst>
          </c:dPt>
          <c:dPt>
            <c:idx val="3"/>
            <c:invertIfNegative val="0"/>
            <c:bubble3D val="0"/>
            <c:spPr>
              <a:solidFill>
                <a:srgbClr val="C61C47"/>
              </a:solidFill>
            </c:spPr>
            <c:extLst>
              <c:ext xmlns:c16="http://schemas.microsoft.com/office/drawing/2014/chart" uri="{C3380CC4-5D6E-409C-BE32-E72D297353CC}">
                <c16:uniqueId val="{00000007-1719-4549-988F-C3B70C8FB98D}"/>
              </c:ext>
            </c:extLst>
          </c:dPt>
          <c:dPt>
            <c:idx val="4"/>
            <c:invertIfNegative val="0"/>
            <c:bubble3D val="0"/>
            <c:spPr>
              <a:solidFill>
                <a:srgbClr val="C61C47"/>
              </a:solidFill>
            </c:spPr>
            <c:extLst>
              <c:ext xmlns:c16="http://schemas.microsoft.com/office/drawing/2014/chart" uri="{C3380CC4-5D6E-409C-BE32-E72D297353CC}">
                <c16:uniqueId val="{00000009-1719-4549-988F-C3B70C8FB98D}"/>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19-4549-988F-C3B70C8FB98D}"/>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19-4549-988F-C3B70C8FB98D}"/>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19-4549-988F-C3B70C8FB98D}"/>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19-4549-988F-C3B70C8FB98D}"/>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19-4549-988F-C3B70C8FB98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De la durée du traitement (durée continue ou fixe)</c:v>
                </c:pt>
                <c:pt idx="1">
                  <c:v>Des différentes options thérapeutiques possibles</c:v>
                </c:pt>
                <c:pt idx="2">
                  <c:v>Des modalités d’administration (orale ou injectable)</c:v>
                </c:pt>
                <c:pt idx="3">
                  <c:v>Du lieu d’administration (domicile ou hôpital)</c:v>
                </c:pt>
                <c:pt idx="4">
                  <c:v>Vous n’avez pas eu le choix / Vous n’avez pas pu échanger</c:v>
                </c:pt>
              </c:strCache>
            </c:strRef>
          </c:cat>
          <c:val>
            <c:numRef>
              <c:f>Feuil1!$B$2:$B$6</c:f>
              <c:numCache>
                <c:formatCode>0%</c:formatCode>
                <c:ptCount val="5"/>
                <c:pt idx="0">
                  <c:v>0.51</c:v>
                </c:pt>
                <c:pt idx="1">
                  <c:v>0.37</c:v>
                </c:pt>
                <c:pt idx="2">
                  <c:v>0.34</c:v>
                </c:pt>
                <c:pt idx="3">
                  <c:v>0.33</c:v>
                </c:pt>
                <c:pt idx="4">
                  <c:v>0.28999999999999998</c:v>
                </c:pt>
              </c:numCache>
            </c:numRef>
          </c:val>
          <c:extLst>
            <c:ext xmlns:c16="http://schemas.microsoft.com/office/drawing/2014/chart" uri="{C3380CC4-5D6E-409C-BE32-E72D297353CC}">
              <c16:uniqueId val="{0000000A-1719-4549-988F-C3B70C8FB98D}"/>
            </c:ext>
          </c:extLst>
        </c:ser>
        <c:dLbls>
          <c:showLegendKey val="0"/>
          <c:showVal val="0"/>
          <c:showCatName val="0"/>
          <c:showSerName val="0"/>
          <c:showPercent val="0"/>
          <c:showBubbleSize val="0"/>
        </c:dLbls>
        <c:gapWidth val="174"/>
        <c:axId val="81903279"/>
        <c:axId val="81903759"/>
      </c:barChart>
      <c:catAx>
        <c:axId val="81903279"/>
        <c:scaling>
          <c:orientation val="maxMin"/>
        </c:scaling>
        <c:delete val="1"/>
        <c:axPos val="l"/>
        <c:numFmt formatCode="General" sourceLinked="1"/>
        <c:majorTickMark val="out"/>
        <c:minorTickMark val="none"/>
        <c:tickLblPos val="nextTo"/>
        <c:crossAx val="81903759"/>
        <c:crosses val="autoZero"/>
        <c:auto val="1"/>
        <c:lblAlgn val="ctr"/>
        <c:lblOffset val="100"/>
        <c:noMultiLvlLbl val="0"/>
      </c:catAx>
      <c:valAx>
        <c:axId val="81903759"/>
        <c:scaling>
          <c:orientation val="minMax"/>
          <c:max val="1"/>
          <c:min val="0"/>
        </c:scaling>
        <c:delete val="1"/>
        <c:axPos val="t"/>
        <c:numFmt formatCode="0%" sourceLinked="1"/>
        <c:majorTickMark val="out"/>
        <c:minorTickMark val="none"/>
        <c:tickLblPos val="nextTo"/>
        <c:crossAx val="81903279"/>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90088321189794"/>
          <c:y val="9.8402107770347191E-2"/>
          <c:w val="0.55219823711334381"/>
          <c:h val="0.80319578445930562"/>
        </c:manualLayout>
      </c:layout>
      <c:doughnutChart>
        <c:varyColors val="1"/>
        <c:ser>
          <c:idx val="0"/>
          <c:order val="0"/>
          <c:tx>
            <c:strRef>
              <c:f>Feuil1!$B$1</c:f>
              <c:strCache>
                <c:ptCount val="1"/>
                <c:pt idx="0">
                  <c:v>Q35. Avez-vous bénéficié d’un rendez-vous avec un infirmier pour discuter à nouveau des options de traitements, du traitement ?</c:v>
                </c:pt>
              </c:strCache>
            </c:strRef>
          </c:tx>
          <c:dPt>
            <c:idx val="0"/>
            <c:bubble3D val="0"/>
            <c:spPr>
              <a:solidFill>
                <a:srgbClr val="4B6414"/>
              </a:solidFill>
            </c:spPr>
            <c:extLst>
              <c:ext xmlns:c16="http://schemas.microsoft.com/office/drawing/2014/chart" uri="{C3380CC4-5D6E-409C-BE32-E72D297353CC}">
                <c16:uniqueId val="{00000003-F9F4-45B8-8D09-AB3BBE5963AD}"/>
              </c:ext>
            </c:extLst>
          </c:dPt>
          <c:dPt>
            <c:idx val="1"/>
            <c:bubble3D val="0"/>
            <c:spPr>
              <a:solidFill>
                <a:schemeClr val="accent4">
                  <a:lumMod val="60000"/>
                  <a:lumOff val="40000"/>
                </a:schemeClr>
              </a:solidFill>
            </c:spPr>
            <c:extLst>
              <c:ext xmlns:c16="http://schemas.microsoft.com/office/drawing/2014/chart" uri="{C3380CC4-5D6E-409C-BE32-E72D297353CC}">
                <c16:uniqueId val="{00000004-F9F4-45B8-8D09-AB3BBE5963AD}"/>
              </c:ext>
            </c:extLst>
          </c:dPt>
          <c:dPt>
            <c:idx val="2"/>
            <c:bubble3D val="0"/>
            <c:spPr>
              <a:solidFill>
                <a:schemeClr val="accent2">
                  <a:lumMod val="40000"/>
                  <a:lumOff val="60000"/>
                </a:schemeClr>
              </a:solidFill>
            </c:spPr>
            <c:extLst>
              <c:ext xmlns:c16="http://schemas.microsoft.com/office/drawing/2014/chart" uri="{C3380CC4-5D6E-409C-BE32-E72D297353CC}">
                <c16:uniqueId val="{00000005-F9F4-45B8-8D09-AB3BBE5963AD}"/>
              </c:ext>
            </c:extLst>
          </c:dPt>
          <c:dPt>
            <c:idx val="3"/>
            <c:bubble3D val="0"/>
            <c:spPr>
              <a:solidFill>
                <a:srgbClr val="B00000"/>
              </a:solidFill>
            </c:spPr>
            <c:extLst>
              <c:ext xmlns:c16="http://schemas.microsoft.com/office/drawing/2014/chart" uri="{C3380CC4-5D6E-409C-BE32-E72D297353CC}">
                <c16:uniqueId val="{00000006-F9F4-45B8-8D09-AB3BBE5963AD}"/>
              </c:ext>
            </c:extLst>
          </c:dPt>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9F4-45B8-8D09-AB3BBE5963AD}"/>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9F4-45B8-8D09-AB3BBE5963AD}"/>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9F4-45B8-8D09-AB3BBE5963AD}"/>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9F4-45B8-8D09-AB3BBE5963A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Feuil1!$A$2:$A$5</c:f>
              <c:strCache>
                <c:ptCount val="4"/>
                <c:pt idx="0">
                  <c:v>Oui et ça a été utile</c:v>
                </c:pt>
                <c:pt idx="1">
                  <c:v>Non mais j’aurai aimé pouvoir</c:v>
                </c:pt>
                <c:pt idx="2">
                  <c:v>Oui mais ça n’a pas été utile</c:v>
                </c:pt>
                <c:pt idx="3">
                  <c:v>Non mais je n’en avais pas besoin</c:v>
                </c:pt>
              </c:strCache>
            </c:strRef>
          </c:cat>
          <c:val>
            <c:numRef>
              <c:f>Feuil1!$B$2:$B$5</c:f>
              <c:numCache>
                <c:formatCode>0%</c:formatCode>
                <c:ptCount val="4"/>
                <c:pt idx="0">
                  <c:v>0.21</c:v>
                </c:pt>
                <c:pt idx="1">
                  <c:v>0.2</c:v>
                </c:pt>
                <c:pt idx="2">
                  <c:v>0.03</c:v>
                </c:pt>
                <c:pt idx="3">
                  <c:v>0.56000000000000005</c:v>
                </c:pt>
              </c:numCache>
            </c:numRef>
          </c:val>
          <c:extLst>
            <c:ext xmlns:c16="http://schemas.microsoft.com/office/drawing/2014/chart" uri="{C3380CC4-5D6E-409C-BE32-E72D297353CC}">
              <c16:uniqueId val="{00000000-F9F4-45B8-8D09-AB3BBE5963AD}"/>
            </c:ext>
          </c:extLst>
        </c:ser>
        <c:dLbls>
          <c:showLegendKey val="0"/>
          <c:showVal val="0"/>
          <c:showCatName val="0"/>
          <c:showSerName val="0"/>
          <c:showPercent val="0"/>
          <c:showBubbleSize val="0"/>
          <c:showLeaderLines val="0"/>
        </c:dLbls>
        <c:firstSliceAng val="0"/>
        <c:holeSize val="68"/>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76219597574652"/>
          <c:y val="0.10322261360921978"/>
          <c:w val="0.60126223374204868"/>
          <c:h val="0.86502807916984814"/>
        </c:manualLayout>
      </c:layout>
      <c:barChart>
        <c:barDir val="bar"/>
        <c:grouping val="stacked"/>
        <c:varyColors val="0"/>
        <c:ser>
          <c:idx val="3"/>
          <c:order val="0"/>
          <c:tx>
            <c:strRef>
              <c:f>Feuil1!$E$1</c:f>
              <c:strCache>
                <c:ptCount val="1"/>
                <c:pt idx="0">
                  <c:v>Pas du tout important</c:v>
                </c:pt>
              </c:strCache>
            </c:strRef>
          </c:tx>
          <c:spPr>
            <a:solidFill>
              <a:srgbClr val="B0000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A-F032-4FCC-8F69-C0CF0BDBB014}"/>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032-4FCC-8F69-C0CF0BDBB014}"/>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032-4FCC-8F69-C0CF0BDBB014}"/>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032-4FCC-8F69-C0CF0BDBB014}"/>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032-4FCC-8F69-C0CF0BDBB014}"/>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032-4FCC-8F69-C0CF0BDBB014}"/>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032-4FCC-8F69-C0CF0BDBB01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L’efficacité du traitement</c:v>
                </c:pt>
                <c:pt idx="1">
                  <c:v>La tolérance du traitement, les effets indésirables</c:v>
                </c:pt>
                <c:pt idx="2">
                  <c:v>L’adéquation, la compatibilité du traitement avec vos projets de vie</c:v>
                </c:pt>
                <c:pt idx="3">
                  <c:v>Le lieu de prise du traitement (domicile ou établissement hospitalier)</c:v>
                </c:pt>
                <c:pt idx="4">
                  <c:v>Les modalités de prise (orale ou injection)</c:v>
                </c:pt>
                <c:pt idx="5">
                  <c:v>La durée du traitement</c:v>
                </c:pt>
                <c:pt idx="6">
                  <c:v>La fréquence de prise</c:v>
                </c:pt>
              </c:strCache>
            </c:strRef>
          </c:cat>
          <c:val>
            <c:numRef>
              <c:f>Feuil1!$E$2:$E$8</c:f>
              <c:numCache>
                <c:formatCode>0%</c:formatCode>
                <c:ptCount val="7"/>
                <c:pt idx="0">
                  <c:v>0</c:v>
                </c:pt>
                <c:pt idx="1">
                  <c:v>7.0000000000000007E-2</c:v>
                </c:pt>
                <c:pt idx="2">
                  <c:v>0.11</c:v>
                </c:pt>
                <c:pt idx="3">
                  <c:v>0.08</c:v>
                </c:pt>
                <c:pt idx="4">
                  <c:v>0.08</c:v>
                </c:pt>
                <c:pt idx="5">
                  <c:v>0.16</c:v>
                </c:pt>
                <c:pt idx="6">
                  <c:v>0.17</c:v>
                </c:pt>
              </c:numCache>
            </c:numRef>
          </c:val>
          <c:extLst>
            <c:ext xmlns:c16="http://schemas.microsoft.com/office/drawing/2014/chart" uri="{C3380CC4-5D6E-409C-BE32-E72D297353CC}">
              <c16:uniqueId val="{00000003-F032-4FCC-8F69-C0CF0BDBB014}"/>
            </c:ext>
          </c:extLst>
        </c:ser>
        <c:ser>
          <c:idx val="2"/>
          <c:order val="1"/>
          <c:tx>
            <c:strRef>
              <c:f>Feuil1!$D$1</c:f>
              <c:strCache>
                <c:ptCount val="1"/>
                <c:pt idx="0">
                  <c:v>Plutôt pas important</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032-4FCC-8F69-C0CF0BDBB014}"/>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032-4FCC-8F69-C0CF0BDBB014}"/>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032-4FCC-8F69-C0CF0BDBB014}"/>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032-4FCC-8F69-C0CF0BDBB014}"/>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032-4FCC-8F69-C0CF0BDBB014}"/>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032-4FCC-8F69-C0CF0BDBB014}"/>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032-4FCC-8F69-C0CF0BDBB01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L’efficacité du traitement</c:v>
                </c:pt>
                <c:pt idx="1">
                  <c:v>La tolérance du traitement, les effets indésirables</c:v>
                </c:pt>
                <c:pt idx="2">
                  <c:v>L’adéquation, la compatibilité du traitement avec vos projets de vie</c:v>
                </c:pt>
                <c:pt idx="3">
                  <c:v>Le lieu de prise du traitement (domicile ou établissement hospitalier)</c:v>
                </c:pt>
                <c:pt idx="4">
                  <c:v>Les modalités de prise (orale ou injection)</c:v>
                </c:pt>
                <c:pt idx="5">
                  <c:v>La durée du traitement</c:v>
                </c:pt>
                <c:pt idx="6">
                  <c:v>La fréquence de prise</c:v>
                </c:pt>
              </c:strCache>
            </c:strRef>
          </c:cat>
          <c:val>
            <c:numRef>
              <c:f>Feuil1!$D$2:$D$8</c:f>
              <c:numCache>
                <c:formatCode>0%</c:formatCode>
                <c:ptCount val="7"/>
                <c:pt idx="0">
                  <c:v>0.01</c:v>
                </c:pt>
                <c:pt idx="1">
                  <c:v>0.06</c:v>
                </c:pt>
                <c:pt idx="2">
                  <c:v>0.1</c:v>
                </c:pt>
                <c:pt idx="3">
                  <c:v>0.13</c:v>
                </c:pt>
                <c:pt idx="4">
                  <c:v>0.21</c:v>
                </c:pt>
                <c:pt idx="5">
                  <c:v>0.19</c:v>
                </c:pt>
                <c:pt idx="6">
                  <c:v>0.26</c:v>
                </c:pt>
              </c:numCache>
            </c:numRef>
          </c:val>
          <c:extLst>
            <c:ext xmlns:c16="http://schemas.microsoft.com/office/drawing/2014/chart" uri="{C3380CC4-5D6E-409C-BE32-E72D297353CC}">
              <c16:uniqueId val="{00000002-F032-4FCC-8F69-C0CF0BDBB014}"/>
            </c:ext>
          </c:extLst>
        </c:ser>
        <c:ser>
          <c:idx val="1"/>
          <c:order val="2"/>
          <c:tx>
            <c:strRef>
              <c:f>Feuil1!$C$1</c:f>
              <c:strCache>
                <c:ptCount val="1"/>
                <c:pt idx="0">
                  <c:v>Plutôt important</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32-4FCC-8F69-C0CF0BDBB014}"/>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32-4FCC-8F69-C0CF0BDBB014}"/>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032-4FCC-8F69-C0CF0BDBB014}"/>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032-4FCC-8F69-C0CF0BDBB014}"/>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032-4FCC-8F69-C0CF0BDBB014}"/>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032-4FCC-8F69-C0CF0BDBB014}"/>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032-4FCC-8F69-C0CF0BDBB01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L’efficacité du traitement</c:v>
                </c:pt>
                <c:pt idx="1">
                  <c:v>La tolérance du traitement, les effets indésirables</c:v>
                </c:pt>
                <c:pt idx="2">
                  <c:v>L’adéquation, la compatibilité du traitement avec vos projets de vie</c:v>
                </c:pt>
                <c:pt idx="3">
                  <c:v>Le lieu de prise du traitement (domicile ou établissement hospitalier)</c:v>
                </c:pt>
                <c:pt idx="4">
                  <c:v>Les modalités de prise (orale ou injection)</c:v>
                </c:pt>
                <c:pt idx="5">
                  <c:v>La durée du traitement</c:v>
                </c:pt>
                <c:pt idx="6">
                  <c:v>La fréquence de prise</c:v>
                </c:pt>
              </c:strCache>
            </c:strRef>
          </c:cat>
          <c:val>
            <c:numRef>
              <c:f>Feuil1!$C$2:$C$8</c:f>
              <c:numCache>
                <c:formatCode>0%</c:formatCode>
                <c:ptCount val="7"/>
                <c:pt idx="0">
                  <c:v>0.23</c:v>
                </c:pt>
                <c:pt idx="1">
                  <c:v>0.44</c:v>
                </c:pt>
                <c:pt idx="2">
                  <c:v>0.4</c:v>
                </c:pt>
                <c:pt idx="3">
                  <c:v>0.43</c:v>
                </c:pt>
                <c:pt idx="4">
                  <c:v>0.44</c:v>
                </c:pt>
                <c:pt idx="5">
                  <c:v>0.37</c:v>
                </c:pt>
                <c:pt idx="6">
                  <c:v>0.37</c:v>
                </c:pt>
              </c:numCache>
            </c:numRef>
          </c:val>
          <c:extLst>
            <c:ext xmlns:c16="http://schemas.microsoft.com/office/drawing/2014/chart" uri="{C3380CC4-5D6E-409C-BE32-E72D297353CC}">
              <c16:uniqueId val="{00000001-F032-4FCC-8F69-C0CF0BDBB014}"/>
            </c:ext>
          </c:extLst>
        </c:ser>
        <c:ser>
          <c:idx val="0"/>
          <c:order val="3"/>
          <c:tx>
            <c:strRef>
              <c:f>Feuil1!$B$1</c:f>
              <c:strCache>
                <c:ptCount val="1"/>
                <c:pt idx="0">
                  <c:v>Très important</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32-4FCC-8F69-C0CF0BDBB014}"/>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32-4FCC-8F69-C0CF0BDBB014}"/>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32-4FCC-8F69-C0CF0BDBB014}"/>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32-4FCC-8F69-C0CF0BDBB014}"/>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32-4FCC-8F69-C0CF0BDBB014}"/>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32-4FCC-8F69-C0CF0BDBB014}"/>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32-4FCC-8F69-C0CF0BDBB01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L’efficacité du traitement</c:v>
                </c:pt>
                <c:pt idx="1">
                  <c:v>La tolérance du traitement, les effets indésirables</c:v>
                </c:pt>
                <c:pt idx="2">
                  <c:v>L’adéquation, la compatibilité du traitement avec vos projets de vie</c:v>
                </c:pt>
                <c:pt idx="3">
                  <c:v>Le lieu de prise du traitement (domicile ou établissement hospitalier)</c:v>
                </c:pt>
                <c:pt idx="4">
                  <c:v>Les modalités de prise (orale ou injection)</c:v>
                </c:pt>
                <c:pt idx="5">
                  <c:v>La durée du traitement</c:v>
                </c:pt>
                <c:pt idx="6">
                  <c:v>La fréquence de prise</c:v>
                </c:pt>
              </c:strCache>
            </c:strRef>
          </c:cat>
          <c:val>
            <c:numRef>
              <c:f>Feuil1!$B$2:$B$8</c:f>
              <c:numCache>
                <c:formatCode>0%</c:formatCode>
                <c:ptCount val="7"/>
                <c:pt idx="0">
                  <c:v>0.76</c:v>
                </c:pt>
                <c:pt idx="1">
                  <c:v>0.43</c:v>
                </c:pt>
                <c:pt idx="2">
                  <c:v>0.39</c:v>
                </c:pt>
                <c:pt idx="3">
                  <c:v>0.36</c:v>
                </c:pt>
                <c:pt idx="4">
                  <c:v>0.27</c:v>
                </c:pt>
                <c:pt idx="5">
                  <c:v>0.28000000000000003</c:v>
                </c:pt>
                <c:pt idx="6">
                  <c:v>0.2</c:v>
                </c:pt>
              </c:numCache>
            </c:numRef>
          </c:val>
          <c:extLst>
            <c:ext xmlns:c16="http://schemas.microsoft.com/office/drawing/2014/chart" uri="{C3380CC4-5D6E-409C-BE32-E72D297353CC}">
              <c16:uniqueId val="{00000000-F032-4FCC-8F69-C0CF0BDBB014}"/>
            </c:ext>
          </c:extLst>
        </c:ser>
        <c:ser>
          <c:idx val="4"/>
          <c:order val="4"/>
          <c:tx>
            <c:strRef>
              <c:f>Feuil1!$F$1</c:f>
              <c:strCache>
                <c:ptCount val="1"/>
                <c:pt idx="0">
                  <c:v>ST IMPORTANT</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032-4FCC-8F69-C0CF0BDBB014}"/>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032-4FCC-8F69-C0CF0BDBB014}"/>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032-4FCC-8F69-C0CF0BDBB014}"/>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032-4FCC-8F69-C0CF0BDBB014}"/>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032-4FCC-8F69-C0CF0BDBB014}"/>
                </c:ext>
              </c:extLst>
            </c:dLbl>
            <c:dLbl>
              <c:idx val="5"/>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032-4FCC-8F69-C0CF0BDBB014}"/>
                </c:ext>
              </c:extLst>
            </c:dLbl>
            <c:dLbl>
              <c:idx val="6"/>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032-4FCC-8F69-C0CF0BDBB014}"/>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L’efficacité du traitement</c:v>
                </c:pt>
                <c:pt idx="1">
                  <c:v>La tolérance du traitement, les effets indésirables</c:v>
                </c:pt>
                <c:pt idx="2">
                  <c:v>L’adéquation, la compatibilité du traitement avec vos projets de vie</c:v>
                </c:pt>
                <c:pt idx="3">
                  <c:v>Le lieu de prise du traitement (domicile ou établissement hospitalier)</c:v>
                </c:pt>
                <c:pt idx="4">
                  <c:v>Les modalités de prise (orale ou injection)</c:v>
                </c:pt>
                <c:pt idx="5">
                  <c:v>La durée du traitement</c:v>
                </c:pt>
                <c:pt idx="6">
                  <c:v>La fréquence de prise</c:v>
                </c:pt>
              </c:strCache>
            </c:strRef>
          </c:cat>
          <c:val>
            <c:numRef>
              <c:f>Feuil1!$F$2:$F$8</c:f>
              <c:numCache>
                <c:formatCode>0%</c:formatCode>
                <c:ptCount val="7"/>
                <c:pt idx="0">
                  <c:v>0.99</c:v>
                </c:pt>
                <c:pt idx="1">
                  <c:v>0.87</c:v>
                </c:pt>
                <c:pt idx="2">
                  <c:v>0.79</c:v>
                </c:pt>
                <c:pt idx="3">
                  <c:v>0.79</c:v>
                </c:pt>
                <c:pt idx="4">
                  <c:v>0.71</c:v>
                </c:pt>
                <c:pt idx="5">
                  <c:v>0.65</c:v>
                </c:pt>
                <c:pt idx="6">
                  <c:v>0.56999999999999995</c:v>
                </c:pt>
              </c:numCache>
            </c:numRef>
          </c:val>
          <c:extLst>
            <c:ext xmlns:c16="http://schemas.microsoft.com/office/drawing/2014/chart" uri="{C3380CC4-5D6E-409C-BE32-E72D297353CC}">
              <c16:uniqueId val="{00000004-F032-4FCC-8F69-C0CF0BDBB014}"/>
            </c:ext>
          </c:extLst>
        </c:ser>
        <c:dLbls>
          <c:showLegendKey val="0"/>
          <c:showVal val="0"/>
          <c:showCatName val="0"/>
          <c:showSerName val="0"/>
          <c:showPercent val="0"/>
          <c:showBubbleSize val="0"/>
        </c:dLbls>
        <c:gapWidth val="76"/>
        <c:overlap val="100"/>
        <c:axId val="985599328"/>
        <c:axId val="985602688"/>
      </c:barChart>
      <c:catAx>
        <c:axId val="985599328"/>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985602688"/>
        <c:crosses val="autoZero"/>
        <c:auto val="1"/>
        <c:lblAlgn val="ctr"/>
        <c:lblOffset val="100"/>
        <c:noMultiLvlLbl val="0"/>
      </c:catAx>
      <c:valAx>
        <c:axId val="985602688"/>
        <c:scaling>
          <c:orientation val="minMax"/>
          <c:max val="1.1000000000000001"/>
          <c:min val="0"/>
        </c:scaling>
        <c:delete val="1"/>
        <c:axPos val="t"/>
        <c:numFmt formatCode="0%" sourceLinked="1"/>
        <c:majorTickMark val="out"/>
        <c:minorTickMark val="none"/>
        <c:tickLblPos val="nextTo"/>
        <c:crossAx val="985599328"/>
        <c:crosses val="autoZero"/>
        <c:crossBetween val="between"/>
      </c:valAx>
    </c:plotArea>
    <c:legend>
      <c:legendPos val="b"/>
      <c:legendEntry>
        <c:idx val="4"/>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39066408177309919"/>
          <c:y val="4.7849054763524954E-2"/>
          <c:w val="0.6091091437297117"/>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Non concerné</c:v>
                </c:pt>
              </c:strCache>
            </c:strRef>
          </c:tx>
          <c:spPr>
            <a:solidFill>
              <a:srgbClr val="D9D9D9"/>
            </a:solidFill>
          </c:spPr>
          <c:invertIfNegative val="0"/>
          <c:dLbls>
            <c:dLbl>
              <c:idx val="0"/>
              <c:spPr>
                <a:noFill/>
                <a:ln>
                  <a:noFill/>
                </a:ln>
                <a:effectLst/>
              </c:spPr>
              <c:txPr>
                <a:bodyPr wrap="square" lIns="38100" tIns="19050" rIns="38100" bIns="19050" anchor="ctr">
                  <a:spAutoFit/>
                </a:bodyPr>
                <a:lstStyle/>
                <a:p>
                  <a:pPr>
                    <a:defRPr sz="1200">
                      <a:solidFill>
                        <a:srgbClr val="002060"/>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D0-4839-A1C2-FFF2E82CEF53}"/>
                </c:ext>
              </c:extLst>
            </c:dLbl>
            <c:dLbl>
              <c:idx val="1"/>
              <c:spPr>
                <a:noFill/>
                <a:ln>
                  <a:noFill/>
                </a:ln>
                <a:effectLst/>
              </c:spPr>
              <c:txPr>
                <a:bodyPr wrap="square" lIns="38100" tIns="19050" rIns="38100" bIns="19050" anchor="ctr">
                  <a:spAutoFit/>
                </a:bodyPr>
                <a:lstStyle/>
                <a:p>
                  <a:pPr>
                    <a:defRPr sz="1200">
                      <a:solidFill>
                        <a:srgbClr val="002060"/>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D0-4839-A1C2-FFF2E82CEF53}"/>
                </c:ext>
              </c:extLst>
            </c:dLbl>
            <c:dLbl>
              <c:idx val="2"/>
              <c:spPr>
                <a:noFill/>
                <a:ln>
                  <a:noFill/>
                </a:ln>
                <a:effectLst/>
              </c:spPr>
              <c:txPr>
                <a:bodyPr wrap="square" lIns="38100" tIns="19050" rIns="38100" bIns="19050" anchor="ctr">
                  <a:spAutoFit/>
                </a:bodyPr>
                <a:lstStyle/>
                <a:p>
                  <a:pPr>
                    <a:defRPr sz="1200">
                      <a:solidFill>
                        <a:srgbClr val="002060"/>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D0-4839-A1C2-FFF2E82CEF53}"/>
                </c:ext>
              </c:extLst>
            </c:dLbl>
            <c:dLbl>
              <c:idx val="3"/>
              <c:spPr>
                <a:noFill/>
                <a:ln>
                  <a:noFill/>
                </a:ln>
                <a:effectLst/>
              </c:spPr>
              <c:txPr>
                <a:bodyPr wrap="square" lIns="38100" tIns="19050" rIns="38100" bIns="19050" anchor="ctr">
                  <a:spAutoFit/>
                </a:bodyPr>
                <a:lstStyle/>
                <a:p>
                  <a:pPr>
                    <a:defRPr sz="1200">
                      <a:solidFill>
                        <a:srgbClr val="002060"/>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D0-4839-A1C2-FFF2E82CEF53}"/>
                </c:ext>
              </c:extLst>
            </c:dLbl>
            <c:dLbl>
              <c:idx val="4"/>
              <c:spPr>
                <a:noFill/>
                <a:ln>
                  <a:noFill/>
                </a:ln>
                <a:effectLst/>
              </c:spPr>
              <c:txPr>
                <a:bodyPr wrap="square" lIns="38100" tIns="19050" rIns="38100" bIns="19050" anchor="ctr">
                  <a:spAutoFit/>
                </a:bodyPr>
                <a:lstStyle/>
                <a:p>
                  <a:pPr>
                    <a:defRPr sz="1200">
                      <a:solidFill>
                        <a:srgbClr val="002060"/>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D0-4839-A1C2-FFF2E82CEF53}"/>
                </c:ext>
              </c:extLst>
            </c:dLbl>
            <c:dLbl>
              <c:idx val="5"/>
              <c:spPr>
                <a:noFill/>
                <a:ln>
                  <a:noFill/>
                </a:ln>
                <a:effectLst/>
              </c:spPr>
              <c:txPr>
                <a:bodyPr wrap="square" lIns="38100" tIns="19050" rIns="38100" bIns="19050" anchor="ctr">
                  <a:spAutoFit/>
                </a:bodyPr>
                <a:lstStyle/>
                <a:p>
                  <a:pPr>
                    <a:defRPr sz="1200">
                      <a:solidFill>
                        <a:srgbClr val="002060"/>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D0-4839-A1C2-FFF2E82CEF53}"/>
                </c:ext>
              </c:extLst>
            </c:dLbl>
            <c:spPr>
              <a:noFill/>
              <a:ln>
                <a:noFill/>
              </a:ln>
              <a:effectLst/>
            </c:spPr>
            <c:txPr>
              <a:bodyPr wrap="square" lIns="38100" tIns="19050" rIns="38100" bIns="19050" anchor="ctr">
                <a:spAutoFit/>
              </a:bodyPr>
              <a:lstStyle/>
              <a:p>
                <a:pPr>
                  <a:defRPr>
                    <a:solidFill>
                      <a:srgbClr val="00206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Les effets indésirables du traitement</c:v>
                </c:pt>
                <c:pt idx="1">
                  <c:v>L’efficacité du traitement</c:v>
                </c:pt>
                <c:pt idx="2">
                  <c:v>Votre adhésion au traitement, le bon suivi du traitement</c:v>
                </c:pt>
                <c:pt idx="3">
                  <c:v>Le changement de type de traitement (traitement continu ou périodique)</c:v>
                </c:pt>
                <c:pt idx="4">
                  <c:v>Le changement d’administration du traitement (orale ou injectable)</c:v>
                </c:pt>
                <c:pt idx="5">
                  <c:v>Le changement de lieu de prise du traitement (à domicile ou à l’hôpital)</c:v>
                </c:pt>
              </c:strCache>
            </c:strRef>
          </c:cat>
          <c:val>
            <c:numRef>
              <c:f>Feuil1!$B$2:$B$7</c:f>
              <c:numCache>
                <c:formatCode>0%</c:formatCode>
                <c:ptCount val="6"/>
                <c:pt idx="0">
                  <c:v>0.02</c:v>
                </c:pt>
                <c:pt idx="1">
                  <c:v>0.02</c:v>
                </c:pt>
                <c:pt idx="2">
                  <c:v>0.04</c:v>
                </c:pt>
                <c:pt idx="3">
                  <c:v>0.09</c:v>
                </c:pt>
                <c:pt idx="4">
                  <c:v>0.15</c:v>
                </c:pt>
                <c:pt idx="5">
                  <c:v>0.23</c:v>
                </c:pt>
              </c:numCache>
            </c:numRef>
          </c:val>
          <c:extLst>
            <c:ext xmlns:c16="http://schemas.microsoft.com/office/drawing/2014/chart" uri="{C3380CC4-5D6E-409C-BE32-E72D297353CC}">
              <c16:uniqueId val="{00000000-32D0-4839-A1C2-FFF2E82CEF53}"/>
            </c:ext>
          </c:extLst>
        </c:ser>
        <c:ser>
          <c:idx val="1"/>
          <c:order val="1"/>
          <c:tx>
            <c:strRef>
              <c:f>Feuil1!$C$1</c:f>
              <c:strCache>
                <c:ptCount val="1"/>
                <c:pt idx="0">
                  <c:v>Non, pas du tout</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2D0-4839-A1C2-FFF2E82CEF53}"/>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2D0-4839-A1C2-FFF2E82CEF53}"/>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2D0-4839-A1C2-FFF2E82CEF53}"/>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2D0-4839-A1C2-FFF2E82CEF53}"/>
                </c:ext>
              </c:extLst>
            </c:dLbl>
            <c:dLbl>
              <c:idx val="4"/>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2D0-4839-A1C2-FFF2E82CEF53}"/>
                </c:ext>
              </c:extLst>
            </c:dLbl>
            <c:dLbl>
              <c:idx val="5"/>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2D0-4839-A1C2-FFF2E82CEF53}"/>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Les effets indésirables du traitement</c:v>
                </c:pt>
                <c:pt idx="1">
                  <c:v>L’efficacité du traitement</c:v>
                </c:pt>
                <c:pt idx="2">
                  <c:v>Votre adhésion au traitement, le bon suivi du traitement</c:v>
                </c:pt>
                <c:pt idx="3">
                  <c:v>Le changement de type de traitement (traitement continu ou périodique)</c:v>
                </c:pt>
                <c:pt idx="4">
                  <c:v>Le changement d’administration du traitement (orale ou injectable)</c:v>
                </c:pt>
                <c:pt idx="5">
                  <c:v>Le changement de lieu de prise du traitement (à domicile ou à l’hôpital)</c:v>
                </c:pt>
              </c:strCache>
            </c:strRef>
          </c:cat>
          <c:val>
            <c:numRef>
              <c:f>Feuil1!$C$2:$C$7</c:f>
              <c:numCache>
                <c:formatCode>0%</c:formatCode>
                <c:ptCount val="6"/>
                <c:pt idx="0">
                  <c:v>0.12</c:v>
                </c:pt>
                <c:pt idx="1">
                  <c:v>0.18</c:v>
                </c:pt>
                <c:pt idx="2">
                  <c:v>0.31</c:v>
                </c:pt>
                <c:pt idx="3">
                  <c:v>0.23</c:v>
                </c:pt>
                <c:pt idx="4">
                  <c:v>0.34</c:v>
                </c:pt>
                <c:pt idx="5">
                  <c:v>0.28999999999999998</c:v>
                </c:pt>
              </c:numCache>
            </c:numRef>
          </c:val>
          <c:extLst>
            <c:ext xmlns:c16="http://schemas.microsoft.com/office/drawing/2014/chart" uri="{C3380CC4-5D6E-409C-BE32-E72D297353CC}">
              <c16:uniqueId val="{00000001-32D0-4839-A1C2-FFF2E82CEF53}"/>
            </c:ext>
          </c:extLst>
        </c:ser>
        <c:ser>
          <c:idx val="2"/>
          <c:order val="2"/>
          <c:tx>
            <c:strRef>
              <c:f>Feuil1!$D$1</c:f>
              <c:strCache>
                <c:ptCount val="1"/>
                <c:pt idx="0">
                  <c:v>Non, plutôt pas</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2D0-4839-A1C2-FFF2E82CEF53}"/>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2D0-4839-A1C2-FFF2E82CEF53}"/>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2D0-4839-A1C2-FFF2E82CEF53}"/>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2D0-4839-A1C2-FFF2E82CEF53}"/>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2D0-4839-A1C2-FFF2E82CEF53}"/>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2D0-4839-A1C2-FFF2E82CEF5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Les effets indésirables du traitement</c:v>
                </c:pt>
                <c:pt idx="1">
                  <c:v>L’efficacité du traitement</c:v>
                </c:pt>
                <c:pt idx="2">
                  <c:v>Votre adhésion au traitement, le bon suivi du traitement</c:v>
                </c:pt>
                <c:pt idx="3">
                  <c:v>Le changement de type de traitement (traitement continu ou périodique)</c:v>
                </c:pt>
                <c:pt idx="4">
                  <c:v>Le changement d’administration du traitement (orale ou injectable)</c:v>
                </c:pt>
                <c:pt idx="5">
                  <c:v>Le changement de lieu de prise du traitement (à domicile ou à l’hôpital)</c:v>
                </c:pt>
              </c:strCache>
            </c:strRef>
          </c:cat>
          <c:val>
            <c:numRef>
              <c:f>Feuil1!$D$2:$D$7</c:f>
              <c:numCache>
                <c:formatCode>0%</c:formatCode>
                <c:ptCount val="6"/>
                <c:pt idx="0">
                  <c:v>0.15</c:v>
                </c:pt>
                <c:pt idx="1">
                  <c:v>0.18</c:v>
                </c:pt>
                <c:pt idx="2">
                  <c:v>0.22</c:v>
                </c:pt>
                <c:pt idx="3">
                  <c:v>0.26</c:v>
                </c:pt>
                <c:pt idx="4">
                  <c:v>0.28000000000000003</c:v>
                </c:pt>
                <c:pt idx="5">
                  <c:v>0.27</c:v>
                </c:pt>
              </c:numCache>
            </c:numRef>
          </c:val>
          <c:extLst>
            <c:ext xmlns:c16="http://schemas.microsoft.com/office/drawing/2014/chart" uri="{C3380CC4-5D6E-409C-BE32-E72D297353CC}">
              <c16:uniqueId val="{00000002-32D0-4839-A1C2-FFF2E82CEF53}"/>
            </c:ext>
          </c:extLst>
        </c:ser>
        <c:ser>
          <c:idx val="3"/>
          <c:order val="3"/>
          <c:tx>
            <c:strRef>
              <c:f>Feuil1!$E$1</c:f>
              <c:strCache>
                <c:ptCount val="1"/>
                <c:pt idx="0">
                  <c:v>Oui, plutôt</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2D0-4839-A1C2-FFF2E82CEF53}"/>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2D0-4839-A1C2-FFF2E82CEF53}"/>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2D0-4839-A1C2-FFF2E82CEF53}"/>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2D0-4839-A1C2-FFF2E82CEF53}"/>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2D0-4839-A1C2-FFF2E82CEF53}"/>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2D0-4839-A1C2-FFF2E82CEF5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Les effets indésirables du traitement</c:v>
                </c:pt>
                <c:pt idx="1">
                  <c:v>L’efficacité du traitement</c:v>
                </c:pt>
                <c:pt idx="2">
                  <c:v>Votre adhésion au traitement, le bon suivi du traitement</c:v>
                </c:pt>
                <c:pt idx="3">
                  <c:v>Le changement de type de traitement (traitement continu ou périodique)</c:v>
                </c:pt>
                <c:pt idx="4">
                  <c:v>Le changement d’administration du traitement (orale ou injectable)</c:v>
                </c:pt>
                <c:pt idx="5">
                  <c:v>Le changement de lieu de prise du traitement (à domicile ou à l’hôpital)</c:v>
                </c:pt>
              </c:strCache>
            </c:strRef>
          </c:cat>
          <c:val>
            <c:numRef>
              <c:f>Feuil1!$E$2:$E$7</c:f>
              <c:numCache>
                <c:formatCode>0%</c:formatCode>
                <c:ptCount val="6"/>
                <c:pt idx="0">
                  <c:v>0.44</c:v>
                </c:pt>
                <c:pt idx="1">
                  <c:v>0.44</c:v>
                </c:pt>
                <c:pt idx="2">
                  <c:v>0.28999999999999998</c:v>
                </c:pt>
                <c:pt idx="3">
                  <c:v>0.28999999999999998</c:v>
                </c:pt>
                <c:pt idx="4">
                  <c:v>0.13</c:v>
                </c:pt>
                <c:pt idx="5">
                  <c:v>0.11</c:v>
                </c:pt>
              </c:numCache>
            </c:numRef>
          </c:val>
          <c:extLst>
            <c:ext xmlns:c16="http://schemas.microsoft.com/office/drawing/2014/chart" uri="{C3380CC4-5D6E-409C-BE32-E72D297353CC}">
              <c16:uniqueId val="{00000003-32D0-4839-A1C2-FFF2E82CEF53}"/>
            </c:ext>
          </c:extLst>
        </c:ser>
        <c:ser>
          <c:idx val="4"/>
          <c:order val="4"/>
          <c:tx>
            <c:strRef>
              <c:f>Feuil1!$F$1</c:f>
              <c:strCache>
                <c:ptCount val="1"/>
                <c:pt idx="0">
                  <c:v>Oui, beaucoup</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2D0-4839-A1C2-FFF2E82CEF53}"/>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2D0-4839-A1C2-FFF2E82CEF53}"/>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2D0-4839-A1C2-FFF2E82CEF53}"/>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2D0-4839-A1C2-FFF2E82CEF53}"/>
                </c:ext>
              </c:extLst>
            </c:dLbl>
            <c:dLbl>
              <c:idx val="4"/>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2D0-4839-A1C2-FFF2E82CEF53}"/>
                </c:ext>
              </c:extLst>
            </c:dLbl>
            <c:dLbl>
              <c:idx val="5"/>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2D0-4839-A1C2-FFF2E82CEF53}"/>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Les effets indésirables du traitement</c:v>
                </c:pt>
                <c:pt idx="1">
                  <c:v>L’efficacité du traitement</c:v>
                </c:pt>
                <c:pt idx="2">
                  <c:v>Votre adhésion au traitement, le bon suivi du traitement</c:v>
                </c:pt>
                <c:pt idx="3">
                  <c:v>Le changement de type de traitement (traitement continu ou périodique)</c:v>
                </c:pt>
                <c:pt idx="4">
                  <c:v>Le changement d’administration du traitement (orale ou injectable)</c:v>
                </c:pt>
                <c:pt idx="5">
                  <c:v>Le changement de lieu de prise du traitement (à domicile ou à l’hôpital)</c:v>
                </c:pt>
              </c:strCache>
            </c:strRef>
          </c:cat>
          <c:val>
            <c:numRef>
              <c:f>Feuil1!$F$2:$F$7</c:f>
              <c:numCache>
                <c:formatCode>0%</c:formatCode>
                <c:ptCount val="6"/>
                <c:pt idx="0">
                  <c:v>0.27</c:v>
                </c:pt>
                <c:pt idx="1">
                  <c:v>0.18</c:v>
                </c:pt>
                <c:pt idx="2">
                  <c:v>0.14000000000000001</c:v>
                </c:pt>
                <c:pt idx="3">
                  <c:v>0.13</c:v>
                </c:pt>
                <c:pt idx="4">
                  <c:v>0.1</c:v>
                </c:pt>
                <c:pt idx="5">
                  <c:v>0.1</c:v>
                </c:pt>
              </c:numCache>
            </c:numRef>
          </c:val>
          <c:extLst>
            <c:ext xmlns:c16="http://schemas.microsoft.com/office/drawing/2014/chart" uri="{C3380CC4-5D6E-409C-BE32-E72D297353CC}">
              <c16:uniqueId val="{00000004-32D0-4839-A1C2-FFF2E82CEF53}"/>
            </c:ext>
          </c:extLst>
        </c:ser>
        <c:ser>
          <c:idx val="5"/>
          <c:order val="5"/>
          <c:tx>
            <c:strRef>
              <c:f>Feuil1!$G$1</c:f>
              <c:strCache>
                <c:ptCount val="1"/>
                <c:pt idx="0">
                  <c:v>ST Craintes</c:v>
                </c:pt>
              </c:strCache>
            </c:strRef>
          </c:tx>
          <c:spPr>
            <a:noFill/>
            <a:extLst>
              <a:ext uri="{909E8E84-426E-40DD-AFC4-6F175D3DCCD1}">
                <a14:hiddenFill xmlns:a14="http://schemas.microsoft.com/office/drawing/2010/main">
                  <a:solidFill>
                    <a:srgbClr val="FFFFFF">
                      <a:shade val="76000"/>
                    </a:srgbClr>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chemeClr val="accent2"/>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2D0-4839-A1C2-FFF2E82CEF53}"/>
                </c:ext>
              </c:extLst>
            </c:dLbl>
            <c:dLbl>
              <c:idx val="1"/>
              <c:spPr>
                <a:noFill/>
                <a:ln>
                  <a:noFill/>
                </a:ln>
                <a:effectLst/>
              </c:spPr>
              <c:txPr>
                <a:bodyPr wrap="square" lIns="38100" tIns="19050" rIns="38100" bIns="19050" anchor="ctr">
                  <a:spAutoFit/>
                </a:bodyPr>
                <a:lstStyle/>
                <a:p>
                  <a:pPr>
                    <a:defRPr sz="1300" b="1">
                      <a:solidFill>
                        <a:schemeClr val="accent2"/>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2D0-4839-A1C2-FFF2E82CEF53}"/>
                </c:ext>
              </c:extLst>
            </c:dLbl>
            <c:dLbl>
              <c:idx val="2"/>
              <c:spPr>
                <a:noFill/>
                <a:ln>
                  <a:noFill/>
                </a:ln>
                <a:effectLst/>
              </c:spPr>
              <c:txPr>
                <a:bodyPr wrap="square" lIns="38100" tIns="19050" rIns="38100" bIns="19050" anchor="ctr">
                  <a:spAutoFit/>
                </a:bodyPr>
                <a:lstStyle/>
                <a:p>
                  <a:pPr>
                    <a:defRPr sz="1300" b="1">
                      <a:solidFill>
                        <a:schemeClr val="accent2"/>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2D0-4839-A1C2-FFF2E82CEF53}"/>
                </c:ext>
              </c:extLst>
            </c:dLbl>
            <c:dLbl>
              <c:idx val="3"/>
              <c:spPr>
                <a:noFill/>
                <a:ln>
                  <a:noFill/>
                </a:ln>
                <a:effectLst/>
              </c:spPr>
              <c:txPr>
                <a:bodyPr wrap="square" lIns="38100" tIns="19050" rIns="38100" bIns="19050" anchor="ctr">
                  <a:spAutoFit/>
                </a:bodyPr>
                <a:lstStyle/>
                <a:p>
                  <a:pPr>
                    <a:defRPr sz="1300" b="1">
                      <a:solidFill>
                        <a:schemeClr val="accent2"/>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2D0-4839-A1C2-FFF2E82CEF53}"/>
                </c:ext>
              </c:extLst>
            </c:dLbl>
            <c:dLbl>
              <c:idx val="4"/>
              <c:spPr>
                <a:noFill/>
                <a:ln>
                  <a:noFill/>
                </a:ln>
                <a:effectLst/>
              </c:spPr>
              <c:txPr>
                <a:bodyPr wrap="square" lIns="38100" tIns="19050" rIns="38100" bIns="19050" anchor="ctr">
                  <a:spAutoFit/>
                </a:bodyPr>
                <a:lstStyle/>
                <a:p>
                  <a:pPr>
                    <a:defRPr sz="1300" b="1">
                      <a:solidFill>
                        <a:schemeClr val="accent2"/>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2D0-4839-A1C2-FFF2E82CEF53}"/>
                </c:ext>
              </c:extLst>
            </c:dLbl>
            <c:dLbl>
              <c:idx val="5"/>
              <c:spPr>
                <a:noFill/>
                <a:ln>
                  <a:noFill/>
                </a:ln>
                <a:effectLst/>
              </c:spPr>
              <c:txPr>
                <a:bodyPr wrap="square" lIns="38100" tIns="19050" rIns="38100" bIns="19050" anchor="ctr">
                  <a:spAutoFit/>
                </a:bodyPr>
                <a:lstStyle/>
                <a:p>
                  <a:pPr>
                    <a:defRPr sz="1300" b="1">
                      <a:solidFill>
                        <a:schemeClr val="accent2"/>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2D0-4839-A1C2-FFF2E82CEF53}"/>
                </c:ext>
              </c:extLst>
            </c:dLbl>
            <c:spPr>
              <a:noFill/>
              <a:ln>
                <a:noFill/>
              </a:ln>
              <a:effectLst/>
            </c:spPr>
            <c:txPr>
              <a:bodyPr wrap="square" lIns="38100" tIns="19050" rIns="38100" bIns="19050" anchor="ctr">
                <a:spAutoFit/>
              </a:bodyPr>
              <a:lstStyle/>
              <a:p>
                <a:pPr>
                  <a:defRPr>
                    <a:solidFill>
                      <a:schemeClr val="accent2"/>
                    </a:solidFill>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Les effets indésirables du traitement</c:v>
                </c:pt>
                <c:pt idx="1">
                  <c:v>L’efficacité du traitement</c:v>
                </c:pt>
                <c:pt idx="2">
                  <c:v>Votre adhésion au traitement, le bon suivi du traitement</c:v>
                </c:pt>
                <c:pt idx="3">
                  <c:v>Le changement de type de traitement (traitement continu ou périodique)</c:v>
                </c:pt>
                <c:pt idx="4">
                  <c:v>Le changement d’administration du traitement (orale ou injectable)</c:v>
                </c:pt>
                <c:pt idx="5">
                  <c:v>Le changement de lieu de prise du traitement (à domicile ou à l’hôpital)</c:v>
                </c:pt>
              </c:strCache>
            </c:strRef>
          </c:cat>
          <c:val>
            <c:numRef>
              <c:f>Feuil1!$G$2:$G$7</c:f>
              <c:numCache>
                <c:formatCode>0%</c:formatCode>
                <c:ptCount val="6"/>
                <c:pt idx="0">
                  <c:v>0.71</c:v>
                </c:pt>
                <c:pt idx="1">
                  <c:v>0.62</c:v>
                </c:pt>
                <c:pt idx="2">
                  <c:v>0.43</c:v>
                </c:pt>
                <c:pt idx="3">
                  <c:v>0.42</c:v>
                </c:pt>
                <c:pt idx="4">
                  <c:v>0.23</c:v>
                </c:pt>
                <c:pt idx="5">
                  <c:v>0.21</c:v>
                </c:pt>
              </c:numCache>
            </c:numRef>
          </c:val>
          <c:extLst>
            <c:ext xmlns:c16="http://schemas.microsoft.com/office/drawing/2014/chart" uri="{C3380CC4-5D6E-409C-BE32-E72D297353CC}">
              <c16:uniqueId val="{00000005-32D0-4839-A1C2-FFF2E82CEF53}"/>
            </c:ext>
          </c:extLst>
        </c:ser>
        <c:dLbls>
          <c:showLegendKey val="0"/>
          <c:showVal val="0"/>
          <c:showCatName val="0"/>
          <c:showSerName val="0"/>
          <c:showPercent val="0"/>
          <c:showBubbleSize val="0"/>
        </c:dLbls>
        <c:gapWidth val="87"/>
        <c:overlap val="100"/>
        <c:axId val="1279205920"/>
        <c:axId val="1279214080"/>
      </c:barChart>
      <c:catAx>
        <c:axId val="1279205920"/>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1279214080"/>
        <c:crosses val="autoZero"/>
        <c:auto val="1"/>
        <c:lblAlgn val="ctr"/>
        <c:lblOffset val="100"/>
        <c:noMultiLvlLbl val="0"/>
      </c:catAx>
      <c:valAx>
        <c:axId val="1279214080"/>
        <c:scaling>
          <c:orientation val="minMax"/>
          <c:max val="1.1000000000000001"/>
          <c:min val="0"/>
        </c:scaling>
        <c:delete val="1"/>
        <c:axPos val="t"/>
        <c:numFmt formatCode="0%" sourceLinked="1"/>
        <c:majorTickMark val="out"/>
        <c:minorTickMark val="none"/>
        <c:tickLblPos val="nextTo"/>
        <c:crossAx val="1279205920"/>
        <c:crosses val="autoZero"/>
        <c:crossBetween val="between"/>
      </c:valAx>
    </c:plotArea>
    <c:legend>
      <c:legendPos val="b"/>
      <c:legendEntry>
        <c:idx val="5"/>
        <c:txPr>
          <a:bodyPr/>
          <a:lstStyle/>
          <a:p>
            <a:pPr>
              <a:defRPr sz="1100" b="1">
                <a:solidFill>
                  <a:schemeClr val="accent2"/>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38002755183906212"/>
          <c:y val="4.8396324263500334E-3"/>
          <c:w val="0.61365249021576951"/>
          <c:h val="5.7554960623237013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54130448938445"/>
          <c:y val="0.16343580488126463"/>
          <c:w val="0.54682297295154392"/>
          <c:h val="0.81464135560280693"/>
        </c:manualLayout>
      </c:layout>
      <c:barChart>
        <c:barDir val="bar"/>
        <c:grouping val="stacked"/>
        <c:varyColors val="0"/>
        <c:ser>
          <c:idx val="2"/>
          <c:order val="0"/>
          <c:tx>
            <c:strRef>
              <c:f>Feuil1!$D$1</c:f>
              <c:strCache>
                <c:ptCount val="1"/>
                <c:pt idx="0">
                  <c:v>Non, mais vous auriez souhaité en avoir</c:v>
                </c:pt>
              </c:strCache>
            </c:strRef>
          </c:tx>
          <c:spPr>
            <a:solidFill>
              <a:schemeClr val="accent2">
                <a:lumMod val="75000"/>
              </a:schemeClr>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C73-4357-AE3D-95EB5A0D2E81}"/>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C73-4357-AE3D-95EB5A0D2E81}"/>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C73-4357-AE3D-95EB5A0D2E81}"/>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C73-4357-AE3D-95EB5A0D2E81}"/>
                </c:ext>
              </c:extLst>
            </c:dLbl>
            <c:dLbl>
              <c:idx val="4"/>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C73-4357-AE3D-95EB5A0D2E81}"/>
                </c:ext>
              </c:extLst>
            </c:dLbl>
            <c:dLbl>
              <c:idx val="5"/>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C73-4357-AE3D-95EB5A0D2E81}"/>
                </c:ext>
              </c:extLst>
            </c:dLbl>
            <c:dLbl>
              <c:idx val="6"/>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C73-4357-AE3D-95EB5A0D2E81}"/>
                </c:ext>
              </c:extLst>
            </c:dLbl>
            <c:dLbl>
              <c:idx val="7"/>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C73-4357-AE3D-95EB5A0D2E81}"/>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Les coordonnées d’une association de patients</c:v>
                </c:pt>
                <c:pt idx="1">
                  <c:v>Un infirmier pour avoir plus d’informations</c:v>
                </c:pt>
                <c:pt idx="2">
                  <c:v>Des documents, brochures d’informations sur la rechute et les options de traitement</c:v>
                </c:pt>
                <c:pt idx="3">
                  <c:v>Une activité physique adaptée</c:v>
                </c:pt>
                <c:pt idx="4">
                  <c:v>Un psychologue</c:v>
                </c:pt>
                <c:pt idx="5">
                  <c:v>Un diététicien/nutritionniste</c:v>
                </c:pt>
                <c:pt idx="6">
                  <c:v>Un kinésithérapeute</c:v>
                </c:pt>
                <c:pt idx="7">
                  <c:v>Un groupe de parole (via internet ou en face à face)</c:v>
                </c:pt>
              </c:strCache>
            </c:strRef>
          </c:cat>
          <c:val>
            <c:numRef>
              <c:f>Feuil1!$D$2:$D$9</c:f>
              <c:numCache>
                <c:formatCode>0%</c:formatCode>
                <c:ptCount val="8"/>
                <c:pt idx="0">
                  <c:v>0.17</c:v>
                </c:pt>
                <c:pt idx="1">
                  <c:v>0.16</c:v>
                </c:pt>
                <c:pt idx="2">
                  <c:v>0.31</c:v>
                </c:pt>
                <c:pt idx="3">
                  <c:v>0.25</c:v>
                </c:pt>
                <c:pt idx="4">
                  <c:v>0.2</c:v>
                </c:pt>
                <c:pt idx="5">
                  <c:v>0.27</c:v>
                </c:pt>
                <c:pt idx="6">
                  <c:v>0.2</c:v>
                </c:pt>
                <c:pt idx="7">
                  <c:v>0.27</c:v>
                </c:pt>
              </c:numCache>
            </c:numRef>
          </c:val>
          <c:extLst>
            <c:ext xmlns:c16="http://schemas.microsoft.com/office/drawing/2014/chart" uri="{C3380CC4-5D6E-409C-BE32-E72D297353CC}">
              <c16:uniqueId val="{00000002-DC73-4357-AE3D-95EB5A0D2E81}"/>
            </c:ext>
          </c:extLst>
        </c:ser>
        <c:ser>
          <c:idx val="3"/>
          <c:order val="1"/>
          <c:tx>
            <c:strRef>
              <c:f>Feuil1!$E$1</c:f>
              <c:strCache>
                <c:ptCount val="1"/>
                <c:pt idx="0">
                  <c:v>Non, vous n’en aviez pas besoin ou pas envie</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C73-4357-AE3D-95EB5A0D2E81}"/>
                </c:ext>
              </c:extLst>
            </c:dLbl>
            <c:dLbl>
              <c:idx val="1"/>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C73-4357-AE3D-95EB5A0D2E81}"/>
                </c:ext>
              </c:extLst>
            </c:dLbl>
            <c:dLbl>
              <c:idx val="2"/>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C73-4357-AE3D-95EB5A0D2E81}"/>
                </c:ext>
              </c:extLst>
            </c:dLbl>
            <c:dLbl>
              <c:idx val="3"/>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C73-4357-AE3D-95EB5A0D2E81}"/>
                </c:ext>
              </c:extLst>
            </c:dLbl>
            <c:dLbl>
              <c:idx val="4"/>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C73-4357-AE3D-95EB5A0D2E81}"/>
                </c:ext>
              </c:extLst>
            </c:dLbl>
            <c:dLbl>
              <c:idx val="5"/>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C73-4357-AE3D-95EB5A0D2E81}"/>
                </c:ext>
              </c:extLst>
            </c:dLbl>
            <c:dLbl>
              <c:idx val="6"/>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C73-4357-AE3D-95EB5A0D2E81}"/>
                </c:ext>
              </c:extLst>
            </c:dLbl>
            <c:dLbl>
              <c:idx val="7"/>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C73-4357-AE3D-95EB5A0D2E81}"/>
                </c:ext>
              </c:extLst>
            </c:dLbl>
            <c:spPr>
              <a:noFill/>
              <a:ln>
                <a:noFill/>
              </a:ln>
              <a:effectLst/>
            </c:spPr>
            <c:txPr>
              <a:bodyPr wrap="square" lIns="38100" tIns="19050" rIns="38100" bIns="19050" anchor="ctr">
                <a:spAutoFit/>
              </a:bodyPr>
              <a:lstStyle/>
              <a:p>
                <a:pPr>
                  <a:defRPr>
                    <a:solidFill>
                      <a:schemeClr val="tx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Les coordonnées d’une association de patients</c:v>
                </c:pt>
                <c:pt idx="1">
                  <c:v>Un infirmier pour avoir plus d’informations</c:v>
                </c:pt>
                <c:pt idx="2">
                  <c:v>Des documents, brochures d’informations sur la rechute et les options de traitement</c:v>
                </c:pt>
                <c:pt idx="3">
                  <c:v>Une activité physique adaptée</c:v>
                </c:pt>
                <c:pt idx="4">
                  <c:v>Un psychologue</c:v>
                </c:pt>
                <c:pt idx="5">
                  <c:v>Un diététicien/nutritionniste</c:v>
                </c:pt>
                <c:pt idx="6">
                  <c:v>Un kinésithérapeute</c:v>
                </c:pt>
                <c:pt idx="7">
                  <c:v>Un groupe de parole (via internet ou en face à face)</c:v>
                </c:pt>
              </c:strCache>
            </c:strRef>
          </c:cat>
          <c:val>
            <c:numRef>
              <c:f>Feuil1!$E$2:$E$9</c:f>
              <c:numCache>
                <c:formatCode>0%</c:formatCode>
                <c:ptCount val="8"/>
                <c:pt idx="0">
                  <c:v>0.4</c:v>
                </c:pt>
                <c:pt idx="1">
                  <c:v>0.51</c:v>
                </c:pt>
                <c:pt idx="2">
                  <c:v>0.43</c:v>
                </c:pt>
                <c:pt idx="3">
                  <c:v>0.49</c:v>
                </c:pt>
                <c:pt idx="4">
                  <c:v>0.56999999999999995</c:v>
                </c:pt>
                <c:pt idx="5">
                  <c:v>0.52</c:v>
                </c:pt>
                <c:pt idx="6">
                  <c:v>0.63</c:v>
                </c:pt>
                <c:pt idx="7">
                  <c:v>0.61</c:v>
                </c:pt>
              </c:numCache>
            </c:numRef>
          </c:val>
          <c:extLst>
            <c:ext xmlns:c16="http://schemas.microsoft.com/office/drawing/2014/chart" uri="{C3380CC4-5D6E-409C-BE32-E72D297353CC}">
              <c16:uniqueId val="{00000003-DC73-4357-AE3D-95EB5A0D2E81}"/>
            </c:ext>
          </c:extLst>
        </c:ser>
        <c:ser>
          <c:idx val="1"/>
          <c:order val="2"/>
          <c:tx>
            <c:strRef>
              <c:f>Feuil1!$C$1</c:f>
              <c:strCache>
                <c:ptCount val="1"/>
                <c:pt idx="0">
                  <c:v>Oui, on vous a proposé ce support mais vous n’y aviez pas eu recours</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73-4357-AE3D-95EB5A0D2E81}"/>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73-4357-AE3D-95EB5A0D2E81}"/>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73-4357-AE3D-95EB5A0D2E81}"/>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C73-4357-AE3D-95EB5A0D2E81}"/>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C73-4357-AE3D-95EB5A0D2E81}"/>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C73-4357-AE3D-95EB5A0D2E81}"/>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C73-4357-AE3D-95EB5A0D2E81}"/>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C73-4357-AE3D-95EB5A0D2E8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Les coordonnées d’une association de patients</c:v>
                </c:pt>
                <c:pt idx="1">
                  <c:v>Un infirmier pour avoir plus d’informations</c:v>
                </c:pt>
                <c:pt idx="2">
                  <c:v>Des documents, brochures d’informations sur la rechute et les options de traitement</c:v>
                </c:pt>
                <c:pt idx="3">
                  <c:v>Une activité physique adaptée</c:v>
                </c:pt>
                <c:pt idx="4">
                  <c:v>Un psychologue</c:v>
                </c:pt>
                <c:pt idx="5">
                  <c:v>Un diététicien/nutritionniste</c:v>
                </c:pt>
                <c:pt idx="6">
                  <c:v>Un kinésithérapeute</c:v>
                </c:pt>
                <c:pt idx="7">
                  <c:v>Un groupe de parole (via internet ou en face à face)</c:v>
                </c:pt>
              </c:strCache>
            </c:strRef>
          </c:cat>
          <c:val>
            <c:numRef>
              <c:f>Feuil1!$C$2:$C$9</c:f>
              <c:numCache>
                <c:formatCode>0%</c:formatCode>
                <c:ptCount val="8"/>
                <c:pt idx="0">
                  <c:v>0.15</c:v>
                </c:pt>
                <c:pt idx="1">
                  <c:v>7.0000000000000007E-2</c:v>
                </c:pt>
                <c:pt idx="2">
                  <c:v>0.08</c:v>
                </c:pt>
                <c:pt idx="3">
                  <c:v>0.09</c:v>
                </c:pt>
                <c:pt idx="4">
                  <c:v>0.09</c:v>
                </c:pt>
                <c:pt idx="5">
                  <c:v>0.08</c:v>
                </c:pt>
                <c:pt idx="6">
                  <c:v>0.09</c:v>
                </c:pt>
                <c:pt idx="7">
                  <c:v>0.1</c:v>
                </c:pt>
              </c:numCache>
            </c:numRef>
          </c:val>
          <c:extLst>
            <c:ext xmlns:c16="http://schemas.microsoft.com/office/drawing/2014/chart" uri="{C3380CC4-5D6E-409C-BE32-E72D297353CC}">
              <c16:uniqueId val="{00000001-DC73-4357-AE3D-95EB5A0D2E81}"/>
            </c:ext>
          </c:extLst>
        </c:ser>
        <c:ser>
          <c:idx val="0"/>
          <c:order val="3"/>
          <c:tx>
            <c:strRef>
              <c:f>Feuil1!$B$1</c:f>
              <c:strCache>
                <c:ptCount val="1"/>
                <c:pt idx="0">
                  <c:v>Oui, on vous a proposé ce support et vous y aviez eu recours</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73-4357-AE3D-95EB5A0D2E81}"/>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73-4357-AE3D-95EB5A0D2E81}"/>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73-4357-AE3D-95EB5A0D2E81}"/>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73-4357-AE3D-95EB5A0D2E81}"/>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73-4357-AE3D-95EB5A0D2E81}"/>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73-4357-AE3D-95EB5A0D2E81}"/>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73-4357-AE3D-95EB5A0D2E81}"/>
                </c:ext>
              </c:extLst>
            </c:dLbl>
            <c:dLbl>
              <c:idx val="7"/>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73-4357-AE3D-95EB5A0D2E8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Les coordonnées d’une association de patients</c:v>
                </c:pt>
                <c:pt idx="1">
                  <c:v>Un infirmier pour avoir plus d’informations</c:v>
                </c:pt>
                <c:pt idx="2">
                  <c:v>Des documents, brochures d’informations sur la rechute et les options de traitement</c:v>
                </c:pt>
                <c:pt idx="3">
                  <c:v>Une activité physique adaptée</c:v>
                </c:pt>
                <c:pt idx="4">
                  <c:v>Un psychologue</c:v>
                </c:pt>
                <c:pt idx="5">
                  <c:v>Un diététicien/nutritionniste</c:v>
                </c:pt>
                <c:pt idx="6">
                  <c:v>Un kinésithérapeute</c:v>
                </c:pt>
                <c:pt idx="7">
                  <c:v>Un groupe de parole (via internet ou en face à face)</c:v>
                </c:pt>
              </c:strCache>
            </c:strRef>
          </c:cat>
          <c:val>
            <c:numRef>
              <c:f>Feuil1!$B$2:$B$9</c:f>
              <c:numCache>
                <c:formatCode>0%</c:formatCode>
                <c:ptCount val="8"/>
                <c:pt idx="0">
                  <c:v>0.28000000000000003</c:v>
                </c:pt>
                <c:pt idx="1">
                  <c:v>0.26</c:v>
                </c:pt>
                <c:pt idx="2">
                  <c:v>0.18</c:v>
                </c:pt>
                <c:pt idx="3">
                  <c:v>0.17</c:v>
                </c:pt>
                <c:pt idx="4">
                  <c:v>0.14000000000000001</c:v>
                </c:pt>
                <c:pt idx="5">
                  <c:v>0.13</c:v>
                </c:pt>
                <c:pt idx="6">
                  <c:v>0.08</c:v>
                </c:pt>
                <c:pt idx="7">
                  <c:v>0.02</c:v>
                </c:pt>
              </c:numCache>
            </c:numRef>
          </c:val>
          <c:extLst>
            <c:ext xmlns:c16="http://schemas.microsoft.com/office/drawing/2014/chart" uri="{C3380CC4-5D6E-409C-BE32-E72D297353CC}">
              <c16:uniqueId val="{00000000-DC73-4357-AE3D-95EB5A0D2E81}"/>
            </c:ext>
          </c:extLst>
        </c:ser>
        <c:ser>
          <c:idx val="4"/>
          <c:order val="4"/>
          <c:tx>
            <c:strRef>
              <c:f>Feuil1!$F$1</c:f>
              <c:strCache>
                <c:ptCount val="1"/>
                <c:pt idx="0">
                  <c:v>ST OUI</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C73-4357-AE3D-95EB5A0D2E81}"/>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C73-4357-AE3D-95EB5A0D2E81}"/>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C73-4357-AE3D-95EB5A0D2E81}"/>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C73-4357-AE3D-95EB5A0D2E81}"/>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DC73-4357-AE3D-95EB5A0D2E81}"/>
                </c:ext>
              </c:extLst>
            </c:dLbl>
            <c:dLbl>
              <c:idx val="5"/>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C73-4357-AE3D-95EB5A0D2E81}"/>
                </c:ext>
              </c:extLst>
            </c:dLbl>
            <c:dLbl>
              <c:idx val="6"/>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DC73-4357-AE3D-95EB5A0D2E81}"/>
                </c:ext>
              </c:extLst>
            </c:dLbl>
            <c:dLbl>
              <c:idx val="7"/>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DC73-4357-AE3D-95EB5A0D2E81}"/>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Les coordonnées d’une association de patients</c:v>
                </c:pt>
                <c:pt idx="1">
                  <c:v>Un infirmier pour avoir plus d’informations</c:v>
                </c:pt>
                <c:pt idx="2">
                  <c:v>Des documents, brochures d’informations sur la rechute et les options de traitement</c:v>
                </c:pt>
                <c:pt idx="3">
                  <c:v>Une activité physique adaptée</c:v>
                </c:pt>
                <c:pt idx="4">
                  <c:v>Un psychologue</c:v>
                </c:pt>
                <c:pt idx="5">
                  <c:v>Un diététicien/nutritionniste</c:v>
                </c:pt>
                <c:pt idx="6">
                  <c:v>Un kinésithérapeute</c:v>
                </c:pt>
                <c:pt idx="7">
                  <c:v>Un groupe de parole (via internet ou en face à face)</c:v>
                </c:pt>
              </c:strCache>
            </c:strRef>
          </c:cat>
          <c:val>
            <c:numRef>
              <c:f>Feuil1!$F$2:$F$9</c:f>
              <c:numCache>
                <c:formatCode>0%</c:formatCode>
                <c:ptCount val="8"/>
                <c:pt idx="0">
                  <c:v>0.43</c:v>
                </c:pt>
                <c:pt idx="1">
                  <c:v>0.33</c:v>
                </c:pt>
                <c:pt idx="2">
                  <c:v>0.26</c:v>
                </c:pt>
                <c:pt idx="3">
                  <c:v>0.26</c:v>
                </c:pt>
                <c:pt idx="4">
                  <c:v>0.23</c:v>
                </c:pt>
                <c:pt idx="5">
                  <c:v>0.21</c:v>
                </c:pt>
                <c:pt idx="6">
                  <c:v>0.17</c:v>
                </c:pt>
                <c:pt idx="7">
                  <c:v>0.12</c:v>
                </c:pt>
              </c:numCache>
            </c:numRef>
          </c:val>
          <c:extLst>
            <c:ext xmlns:c16="http://schemas.microsoft.com/office/drawing/2014/chart" uri="{C3380CC4-5D6E-409C-BE32-E72D297353CC}">
              <c16:uniqueId val="{00000004-DC73-4357-AE3D-95EB5A0D2E81}"/>
            </c:ext>
          </c:extLst>
        </c:ser>
        <c:dLbls>
          <c:showLegendKey val="0"/>
          <c:showVal val="0"/>
          <c:showCatName val="0"/>
          <c:showSerName val="0"/>
          <c:showPercent val="0"/>
          <c:showBubbleSize val="0"/>
        </c:dLbls>
        <c:gapWidth val="66"/>
        <c:overlap val="100"/>
        <c:axId val="511648768"/>
        <c:axId val="511657408"/>
      </c:barChart>
      <c:catAx>
        <c:axId val="511648768"/>
        <c:scaling>
          <c:orientation val="maxMin"/>
        </c:scaling>
        <c:delete val="1"/>
        <c:axPos val="l"/>
        <c:numFmt formatCode="General" sourceLinked="1"/>
        <c:majorTickMark val="out"/>
        <c:minorTickMark val="none"/>
        <c:tickLblPos val="nextTo"/>
        <c:crossAx val="511657408"/>
        <c:crosses val="autoZero"/>
        <c:auto val="1"/>
        <c:lblAlgn val="ctr"/>
        <c:lblOffset val="100"/>
        <c:noMultiLvlLbl val="0"/>
      </c:catAx>
      <c:valAx>
        <c:axId val="511657408"/>
        <c:scaling>
          <c:orientation val="minMax"/>
          <c:max val="1.1000000000000001"/>
          <c:min val="0"/>
        </c:scaling>
        <c:delete val="1"/>
        <c:axPos val="t"/>
        <c:numFmt formatCode="0%" sourceLinked="1"/>
        <c:majorTickMark val="out"/>
        <c:minorTickMark val="none"/>
        <c:tickLblPos val="nextTo"/>
        <c:crossAx val="511648768"/>
        <c:crosses val="autoZero"/>
        <c:crossBetween val="between"/>
      </c:valAx>
    </c:plotArea>
    <c:legend>
      <c:legendPos val="b"/>
      <c:legendEntry>
        <c:idx val="4"/>
        <c:delete val="1"/>
      </c:legendEntry>
      <c:layout>
        <c:manualLayout>
          <c:xMode val="edge"/>
          <c:yMode val="edge"/>
          <c:x val="0.29958014820323065"/>
          <c:y val="4.7824662883223448E-4"/>
          <c:w val="0.64487746393859713"/>
          <c:h val="0.1624202858173664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90088321189794"/>
          <c:y val="9.8402107770347191E-2"/>
          <c:w val="0.55219823711334381"/>
          <c:h val="0.80319578445930562"/>
        </c:manualLayout>
      </c:layout>
      <c:doughnutChart>
        <c:varyColors val="1"/>
        <c:ser>
          <c:idx val="0"/>
          <c:order val="0"/>
          <c:tx>
            <c:strRef>
              <c:f>Feuil1!$B$1</c:f>
              <c:strCache>
                <c:ptCount val="1"/>
                <c:pt idx="0">
                  <c:v>Q14. Lors de l’annonce de la rechute de votre LLC, étiez-vous accompagné par un proche, ami… ?</c:v>
                </c:pt>
              </c:strCache>
            </c:strRef>
          </c:tx>
          <c:dPt>
            <c:idx val="0"/>
            <c:bubble3D val="0"/>
            <c:spPr>
              <a:solidFill>
                <a:srgbClr val="97C928"/>
              </a:solidFill>
            </c:spPr>
            <c:extLst>
              <c:ext xmlns:c16="http://schemas.microsoft.com/office/drawing/2014/chart" uri="{C3380CC4-5D6E-409C-BE32-E72D297353CC}">
                <c16:uniqueId val="{00000003-89D7-4D4C-A5F0-4AC514321914}"/>
              </c:ext>
            </c:extLst>
          </c:dPt>
          <c:dPt>
            <c:idx val="1"/>
            <c:bubble3D val="0"/>
            <c:spPr>
              <a:solidFill>
                <a:srgbClr val="EB0000"/>
              </a:solidFill>
            </c:spPr>
            <c:extLst>
              <c:ext xmlns:c16="http://schemas.microsoft.com/office/drawing/2014/chart" uri="{C3380CC4-5D6E-409C-BE32-E72D297353CC}">
                <c16:uniqueId val="{00000004-89D7-4D4C-A5F0-4AC514321914}"/>
              </c:ext>
            </c:extLst>
          </c:dPt>
          <c:cat>
            <c:strRef>
              <c:f>Feuil1!$A$2:$A$3</c:f>
              <c:strCache>
                <c:ptCount val="2"/>
                <c:pt idx="0">
                  <c:v>Oui</c:v>
                </c:pt>
                <c:pt idx="1">
                  <c:v>Non</c:v>
                </c:pt>
              </c:strCache>
            </c:strRef>
          </c:cat>
          <c:val>
            <c:numRef>
              <c:f>Feuil1!$B$2:$B$3</c:f>
              <c:numCache>
                <c:formatCode>0%</c:formatCode>
                <c:ptCount val="2"/>
                <c:pt idx="0">
                  <c:v>0.48</c:v>
                </c:pt>
                <c:pt idx="1">
                  <c:v>0.52</c:v>
                </c:pt>
              </c:numCache>
            </c:numRef>
          </c:val>
          <c:extLst>
            <c:ext xmlns:c16="http://schemas.microsoft.com/office/drawing/2014/chart" uri="{C3380CC4-5D6E-409C-BE32-E72D297353CC}">
              <c16:uniqueId val="{00000000-89D7-4D4C-A5F0-4AC514321914}"/>
            </c:ext>
          </c:extLst>
        </c:ser>
        <c:dLbls>
          <c:showLegendKey val="0"/>
          <c:showVal val="0"/>
          <c:showCatName val="0"/>
          <c:showSerName val="0"/>
          <c:showPercent val="0"/>
          <c:showBubbleSize val="0"/>
          <c:showLeaderLines val="0"/>
        </c:dLbls>
        <c:firstSliceAng val="0"/>
        <c:holeSize val="68"/>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9210503355983"/>
          <c:y val="0.13060764435229921"/>
          <c:w val="0.83629731114459305"/>
          <c:h val="0.84629794174693385"/>
        </c:manualLayout>
      </c:layout>
      <c:barChart>
        <c:barDir val="bar"/>
        <c:grouping val="stacked"/>
        <c:varyColors val="0"/>
        <c:ser>
          <c:idx val="4"/>
          <c:order val="0"/>
          <c:tx>
            <c:strRef>
              <c:f>Feuil1!$F$1</c:f>
              <c:strCache>
                <c:ptCount val="1"/>
                <c:pt idx="0">
                  <c:v>Non concerné</c:v>
                </c:pt>
              </c:strCache>
            </c:strRef>
          </c:tx>
          <c:spPr>
            <a:solidFill>
              <a:srgbClr val="D9D9D9"/>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0AE-4D15-9AE0-2BF24A79F919}"/>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0AE-4D15-9AE0-2BF24A79F919}"/>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0AE-4D15-9AE0-2BF24A79F919}"/>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0AE-4D15-9AE0-2BF24A79F919}"/>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0AE-4D15-9AE0-2BF24A79F919}"/>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0AE-4D15-9AE0-2BF24A79F91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Votre famille</c:v>
                </c:pt>
                <c:pt idx="1">
                  <c:v>Votre hématologue</c:v>
                </c:pt>
                <c:pt idx="2">
                  <c:v>Vos proches (amis…)</c:v>
                </c:pt>
                <c:pt idx="3">
                  <c:v>L’équipe hospitalière</c:v>
                </c:pt>
                <c:pt idx="4">
                  <c:v>Votre pharmacien</c:v>
                </c:pt>
                <c:pt idx="5">
                  <c:v>Un aidant</c:v>
                </c:pt>
              </c:strCache>
            </c:strRef>
          </c:cat>
          <c:val>
            <c:numRef>
              <c:f>Feuil1!$F$2:$F$7</c:f>
              <c:numCache>
                <c:formatCode>0%</c:formatCode>
                <c:ptCount val="6"/>
                <c:pt idx="0">
                  <c:v>0.02</c:v>
                </c:pt>
                <c:pt idx="1">
                  <c:v>0.02</c:v>
                </c:pt>
                <c:pt idx="2">
                  <c:v>0.1</c:v>
                </c:pt>
                <c:pt idx="3">
                  <c:v>0.08</c:v>
                </c:pt>
                <c:pt idx="4">
                  <c:v>0.26</c:v>
                </c:pt>
                <c:pt idx="5">
                  <c:v>0.5</c:v>
                </c:pt>
              </c:numCache>
            </c:numRef>
          </c:val>
          <c:extLst>
            <c:ext xmlns:c16="http://schemas.microsoft.com/office/drawing/2014/chart" uri="{C3380CC4-5D6E-409C-BE32-E72D297353CC}">
              <c16:uniqueId val="{00000004-B0AE-4D15-9AE0-2BF24A79F919}"/>
            </c:ext>
          </c:extLst>
        </c:ser>
        <c:ser>
          <c:idx val="3"/>
          <c:order val="1"/>
          <c:tx>
            <c:strRef>
              <c:f>Feuil1!$E$1</c:f>
              <c:strCache>
                <c:ptCount val="1"/>
                <c:pt idx="0">
                  <c:v>Pas du tout d’accord</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0AE-4D15-9AE0-2BF24A79F919}"/>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0AE-4D15-9AE0-2BF24A79F919}"/>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0AE-4D15-9AE0-2BF24A79F919}"/>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0AE-4D15-9AE0-2BF24A79F919}"/>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0AE-4D15-9AE0-2BF24A79F919}"/>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0AE-4D15-9AE0-2BF24A79F91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Votre famille</c:v>
                </c:pt>
                <c:pt idx="1">
                  <c:v>Votre hématologue</c:v>
                </c:pt>
                <c:pt idx="2">
                  <c:v>Vos proches (amis…)</c:v>
                </c:pt>
                <c:pt idx="3">
                  <c:v>L’équipe hospitalière</c:v>
                </c:pt>
                <c:pt idx="4">
                  <c:v>Votre pharmacien</c:v>
                </c:pt>
                <c:pt idx="5">
                  <c:v>Un aidant</c:v>
                </c:pt>
              </c:strCache>
            </c:strRef>
          </c:cat>
          <c:val>
            <c:numRef>
              <c:f>Feuil1!$E$2:$E$7</c:f>
              <c:numCache>
                <c:formatCode>0%</c:formatCode>
                <c:ptCount val="6"/>
                <c:pt idx="0">
                  <c:v>0.03</c:v>
                </c:pt>
                <c:pt idx="1">
                  <c:v>0.03</c:v>
                </c:pt>
                <c:pt idx="2">
                  <c:v>0.04</c:v>
                </c:pt>
                <c:pt idx="3">
                  <c:v>0.06</c:v>
                </c:pt>
                <c:pt idx="4">
                  <c:v>0.06</c:v>
                </c:pt>
                <c:pt idx="5">
                  <c:v>0.04</c:v>
                </c:pt>
              </c:numCache>
            </c:numRef>
          </c:val>
          <c:extLst>
            <c:ext xmlns:c16="http://schemas.microsoft.com/office/drawing/2014/chart" uri="{C3380CC4-5D6E-409C-BE32-E72D297353CC}">
              <c16:uniqueId val="{00000003-B0AE-4D15-9AE0-2BF24A79F919}"/>
            </c:ext>
          </c:extLst>
        </c:ser>
        <c:ser>
          <c:idx val="2"/>
          <c:order val="2"/>
          <c:tx>
            <c:strRef>
              <c:f>Feuil1!$D$1</c:f>
              <c:strCache>
                <c:ptCount val="1"/>
                <c:pt idx="0">
                  <c:v>Plutôt pas d’accord</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0AE-4D15-9AE0-2BF24A79F919}"/>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0AE-4D15-9AE0-2BF24A79F919}"/>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0AE-4D15-9AE0-2BF24A79F919}"/>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0AE-4D15-9AE0-2BF24A79F919}"/>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0AE-4D15-9AE0-2BF24A79F919}"/>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0AE-4D15-9AE0-2BF24A79F91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Votre famille</c:v>
                </c:pt>
                <c:pt idx="1">
                  <c:v>Votre hématologue</c:v>
                </c:pt>
                <c:pt idx="2">
                  <c:v>Vos proches (amis…)</c:v>
                </c:pt>
                <c:pt idx="3">
                  <c:v>L’équipe hospitalière</c:v>
                </c:pt>
                <c:pt idx="4">
                  <c:v>Votre pharmacien</c:v>
                </c:pt>
                <c:pt idx="5">
                  <c:v>Un aidant</c:v>
                </c:pt>
              </c:strCache>
            </c:strRef>
          </c:cat>
          <c:val>
            <c:numRef>
              <c:f>Feuil1!$D$2:$D$7</c:f>
              <c:numCache>
                <c:formatCode>0%</c:formatCode>
                <c:ptCount val="6"/>
                <c:pt idx="0">
                  <c:v>0.03</c:v>
                </c:pt>
                <c:pt idx="1">
                  <c:v>0.05</c:v>
                </c:pt>
                <c:pt idx="2">
                  <c:v>0.06</c:v>
                </c:pt>
                <c:pt idx="3">
                  <c:v>0.08</c:v>
                </c:pt>
                <c:pt idx="4">
                  <c:v>7.0000000000000007E-2</c:v>
                </c:pt>
                <c:pt idx="5">
                  <c:v>0.08</c:v>
                </c:pt>
              </c:numCache>
            </c:numRef>
          </c:val>
          <c:extLst>
            <c:ext xmlns:c16="http://schemas.microsoft.com/office/drawing/2014/chart" uri="{C3380CC4-5D6E-409C-BE32-E72D297353CC}">
              <c16:uniqueId val="{00000002-B0AE-4D15-9AE0-2BF24A79F919}"/>
            </c:ext>
          </c:extLst>
        </c:ser>
        <c:ser>
          <c:idx val="1"/>
          <c:order val="3"/>
          <c:tx>
            <c:strRef>
              <c:f>Feuil1!$C$1</c:f>
              <c:strCache>
                <c:ptCount val="1"/>
                <c:pt idx="0">
                  <c:v>Plutôt d’accord</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0AE-4D15-9AE0-2BF24A79F919}"/>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0AE-4D15-9AE0-2BF24A79F919}"/>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0AE-4D15-9AE0-2BF24A79F919}"/>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0AE-4D15-9AE0-2BF24A79F919}"/>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0AE-4D15-9AE0-2BF24A79F919}"/>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0AE-4D15-9AE0-2BF24A79F91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Votre famille</c:v>
                </c:pt>
                <c:pt idx="1">
                  <c:v>Votre hématologue</c:v>
                </c:pt>
                <c:pt idx="2">
                  <c:v>Vos proches (amis…)</c:v>
                </c:pt>
                <c:pt idx="3">
                  <c:v>L’équipe hospitalière</c:v>
                </c:pt>
                <c:pt idx="4">
                  <c:v>Votre pharmacien</c:v>
                </c:pt>
                <c:pt idx="5">
                  <c:v>Un aidant</c:v>
                </c:pt>
              </c:strCache>
            </c:strRef>
          </c:cat>
          <c:val>
            <c:numRef>
              <c:f>Feuil1!$C$2:$C$7</c:f>
              <c:numCache>
                <c:formatCode>0%</c:formatCode>
                <c:ptCount val="6"/>
                <c:pt idx="0">
                  <c:v>0.27</c:v>
                </c:pt>
                <c:pt idx="1">
                  <c:v>0.27</c:v>
                </c:pt>
                <c:pt idx="2">
                  <c:v>0.42</c:v>
                </c:pt>
                <c:pt idx="3">
                  <c:v>0.39</c:v>
                </c:pt>
                <c:pt idx="4">
                  <c:v>0.36</c:v>
                </c:pt>
                <c:pt idx="5">
                  <c:v>0.14000000000000001</c:v>
                </c:pt>
              </c:numCache>
            </c:numRef>
          </c:val>
          <c:extLst>
            <c:ext xmlns:c16="http://schemas.microsoft.com/office/drawing/2014/chart" uri="{C3380CC4-5D6E-409C-BE32-E72D297353CC}">
              <c16:uniqueId val="{00000001-B0AE-4D15-9AE0-2BF24A79F919}"/>
            </c:ext>
          </c:extLst>
        </c:ser>
        <c:ser>
          <c:idx val="0"/>
          <c:order val="4"/>
          <c:tx>
            <c:strRef>
              <c:f>Feuil1!$B$1</c:f>
              <c:strCache>
                <c:ptCount val="1"/>
                <c:pt idx="0">
                  <c:v>Tout à fait d’accord</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AE-4D15-9AE0-2BF24A79F919}"/>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AE-4D15-9AE0-2BF24A79F919}"/>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AE-4D15-9AE0-2BF24A79F919}"/>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AE-4D15-9AE0-2BF24A79F919}"/>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0AE-4D15-9AE0-2BF24A79F919}"/>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0AE-4D15-9AE0-2BF24A79F91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Votre famille</c:v>
                </c:pt>
                <c:pt idx="1">
                  <c:v>Votre hématologue</c:v>
                </c:pt>
                <c:pt idx="2">
                  <c:v>Vos proches (amis…)</c:v>
                </c:pt>
                <c:pt idx="3">
                  <c:v>L’équipe hospitalière</c:v>
                </c:pt>
                <c:pt idx="4">
                  <c:v>Votre pharmacien</c:v>
                </c:pt>
                <c:pt idx="5">
                  <c:v>Un aidant</c:v>
                </c:pt>
              </c:strCache>
            </c:strRef>
          </c:cat>
          <c:val>
            <c:numRef>
              <c:f>Feuil1!$B$2:$B$7</c:f>
              <c:numCache>
                <c:formatCode>0%</c:formatCode>
                <c:ptCount val="6"/>
                <c:pt idx="0">
                  <c:v>0.65</c:v>
                </c:pt>
                <c:pt idx="1">
                  <c:v>0.63</c:v>
                </c:pt>
                <c:pt idx="2">
                  <c:v>0.38</c:v>
                </c:pt>
                <c:pt idx="3">
                  <c:v>0.39</c:v>
                </c:pt>
                <c:pt idx="4">
                  <c:v>0.25</c:v>
                </c:pt>
                <c:pt idx="5">
                  <c:v>0.24</c:v>
                </c:pt>
              </c:numCache>
            </c:numRef>
          </c:val>
          <c:extLst>
            <c:ext xmlns:c16="http://schemas.microsoft.com/office/drawing/2014/chart" uri="{C3380CC4-5D6E-409C-BE32-E72D297353CC}">
              <c16:uniqueId val="{00000000-B0AE-4D15-9AE0-2BF24A79F919}"/>
            </c:ext>
          </c:extLst>
        </c:ser>
        <c:ser>
          <c:idx val="5"/>
          <c:order val="5"/>
          <c:tx>
            <c:strRef>
              <c:f>Feuil1!$G$1</c:f>
              <c:strCache>
                <c:ptCount val="1"/>
                <c:pt idx="0">
                  <c:v>ST D'ACCORD</c:v>
                </c:pt>
              </c:strCache>
            </c:strRef>
          </c:tx>
          <c:spPr>
            <a:noFill/>
            <a:extLst>
              <a:ext uri="{909E8E84-426E-40DD-AFC4-6F175D3DCCD1}">
                <a14:hiddenFill xmlns:a14="http://schemas.microsoft.com/office/drawing/2010/main">
                  <a:solidFill>
                    <a:srgbClr val="FFFFFF">
                      <a:shade val="76000"/>
                    </a:srgbClr>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0AE-4D15-9AE0-2BF24A79F919}"/>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B0AE-4D15-9AE0-2BF24A79F919}"/>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B0AE-4D15-9AE0-2BF24A79F919}"/>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B0AE-4D15-9AE0-2BF24A79F919}"/>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B0AE-4D15-9AE0-2BF24A79F919}"/>
                </c:ext>
              </c:extLst>
            </c:dLbl>
            <c:dLbl>
              <c:idx val="5"/>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B0AE-4D15-9AE0-2BF24A79F919}"/>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Votre famille</c:v>
                </c:pt>
                <c:pt idx="1">
                  <c:v>Votre hématologue</c:v>
                </c:pt>
                <c:pt idx="2">
                  <c:v>Vos proches (amis…)</c:v>
                </c:pt>
                <c:pt idx="3">
                  <c:v>L’équipe hospitalière</c:v>
                </c:pt>
                <c:pt idx="4">
                  <c:v>Votre pharmacien</c:v>
                </c:pt>
                <c:pt idx="5">
                  <c:v>Un aidant</c:v>
                </c:pt>
              </c:strCache>
            </c:strRef>
          </c:cat>
          <c:val>
            <c:numRef>
              <c:f>Feuil1!$G$2:$G$7</c:f>
              <c:numCache>
                <c:formatCode>0%</c:formatCode>
                <c:ptCount val="6"/>
                <c:pt idx="0">
                  <c:v>0.92</c:v>
                </c:pt>
                <c:pt idx="1">
                  <c:v>0.9</c:v>
                </c:pt>
                <c:pt idx="2">
                  <c:v>0.8</c:v>
                </c:pt>
                <c:pt idx="3">
                  <c:v>0.78</c:v>
                </c:pt>
                <c:pt idx="4">
                  <c:v>0.61</c:v>
                </c:pt>
                <c:pt idx="5">
                  <c:v>0.38</c:v>
                </c:pt>
              </c:numCache>
            </c:numRef>
          </c:val>
          <c:extLst>
            <c:ext xmlns:c16="http://schemas.microsoft.com/office/drawing/2014/chart" uri="{C3380CC4-5D6E-409C-BE32-E72D297353CC}">
              <c16:uniqueId val="{00000005-B0AE-4D15-9AE0-2BF24A79F919}"/>
            </c:ext>
          </c:extLst>
        </c:ser>
        <c:dLbls>
          <c:showLegendKey val="0"/>
          <c:showVal val="0"/>
          <c:showCatName val="0"/>
          <c:showSerName val="0"/>
          <c:showPercent val="0"/>
          <c:showBubbleSize val="0"/>
        </c:dLbls>
        <c:gapWidth val="76"/>
        <c:overlap val="100"/>
        <c:axId val="1377545168"/>
        <c:axId val="1377546608"/>
      </c:barChart>
      <c:catAx>
        <c:axId val="1377545168"/>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1377546608"/>
        <c:crosses val="autoZero"/>
        <c:auto val="1"/>
        <c:lblAlgn val="ctr"/>
        <c:lblOffset val="100"/>
        <c:noMultiLvlLbl val="0"/>
      </c:catAx>
      <c:valAx>
        <c:axId val="1377546608"/>
        <c:scaling>
          <c:orientation val="minMax"/>
          <c:max val="1.1000000000000001"/>
          <c:min val="0"/>
        </c:scaling>
        <c:delete val="1"/>
        <c:axPos val="t"/>
        <c:numFmt formatCode="0%" sourceLinked="1"/>
        <c:majorTickMark val="out"/>
        <c:minorTickMark val="none"/>
        <c:tickLblPos val="nextTo"/>
        <c:crossAx val="1377545168"/>
        <c:crosses val="autoZero"/>
        <c:crossBetween val="between"/>
      </c:valAx>
    </c:plotArea>
    <c:legend>
      <c:legendPos val="b"/>
      <c:legendEntry>
        <c:idx val="5"/>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12916137565655592"/>
          <c:y val="7.5712840068368467E-2"/>
          <c:w val="0.86312604719489927"/>
          <c:h val="6.2276707206456748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8524387705021"/>
          <c:y val="6.1973727930454567E-2"/>
          <c:w val="0.4782804337224853"/>
          <c:h val="0.89295446993830585"/>
        </c:manualLayout>
      </c:layout>
      <c:barChart>
        <c:barDir val="bar"/>
        <c:grouping val="clustered"/>
        <c:varyColors val="0"/>
        <c:ser>
          <c:idx val="0"/>
          <c:order val="0"/>
          <c:tx>
            <c:strRef>
              <c:f>Feuil1!$B$1</c:f>
              <c:strCache>
                <c:ptCount val="1"/>
                <c:pt idx="0">
                  <c:v>Colonne3</c:v>
                </c:pt>
              </c:strCache>
            </c:strRef>
          </c:tx>
          <c:spPr>
            <a:solidFill>
              <a:schemeClr val="tx1"/>
            </a:solidFill>
          </c:spPr>
          <c:invertIfNegative val="0"/>
          <c:dPt>
            <c:idx val="0"/>
            <c:invertIfNegative val="0"/>
            <c:bubble3D val="0"/>
            <c:extLst>
              <c:ext xmlns:c16="http://schemas.microsoft.com/office/drawing/2014/chart" uri="{C3380CC4-5D6E-409C-BE32-E72D297353CC}">
                <c16:uniqueId val="{00000000-F1B8-4FAD-B592-7D53D560B35D}"/>
              </c:ext>
            </c:extLst>
          </c:dPt>
          <c:dPt>
            <c:idx val="1"/>
            <c:invertIfNegative val="0"/>
            <c:bubble3D val="0"/>
            <c:spPr>
              <a:solidFill>
                <a:srgbClr val="9297FD"/>
              </a:solidFill>
            </c:spPr>
            <c:extLst>
              <c:ext xmlns:c16="http://schemas.microsoft.com/office/drawing/2014/chart" uri="{C3380CC4-5D6E-409C-BE32-E72D297353CC}">
                <c16:uniqueId val="{00000002-F1B8-4FAD-B592-7D53D560B35D}"/>
              </c:ext>
            </c:extLst>
          </c:dPt>
          <c:dPt>
            <c:idx val="2"/>
            <c:invertIfNegative val="0"/>
            <c:bubble3D val="0"/>
            <c:spPr>
              <a:solidFill>
                <a:srgbClr val="9297FD"/>
              </a:solidFill>
            </c:spPr>
            <c:extLst>
              <c:ext xmlns:c16="http://schemas.microsoft.com/office/drawing/2014/chart" uri="{C3380CC4-5D6E-409C-BE32-E72D297353CC}">
                <c16:uniqueId val="{00000004-F1B8-4FAD-B592-7D53D560B35D}"/>
              </c:ext>
            </c:extLst>
          </c:dPt>
          <c:dPt>
            <c:idx val="3"/>
            <c:invertIfNegative val="0"/>
            <c:bubble3D val="0"/>
            <c:spPr>
              <a:solidFill>
                <a:srgbClr val="9297FD"/>
              </a:solidFill>
            </c:spPr>
            <c:extLst>
              <c:ext xmlns:c16="http://schemas.microsoft.com/office/drawing/2014/chart" uri="{C3380CC4-5D6E-409C-BE32-E72D297353CC}">
                <c16:uniqueId val="{00000006-F1B8-4FAD-B592-7D53D560B35D}"/>
              </c:ext>
            </c:extLst>
          </c:dPt>
          <c:dPt>
            <c:idx val="4"/>
            <c:invertIfNegative val="0"/>
            <c:bubble3D val="0"/>
            <c:spPr>
              <a:solidFill>
                <a:schemeClr val="tx1">
                  <a:lumMod val="25000"/>
                  <a:lumOff val="75000"/>
                </a:schemeClr>
              </a:solidFill>
            </c:spPr>
            <c:extLst>
              <c:ext xmlns:c16="http://schemas.microsoft.com/office/drawing/2014/chart" uri="{C3380CC4-5D6E-409C-BE32-E72D297353CC}">
                <c16:uniqueId val="{00000007-F1B8-4FAD-B592-7D53D560B35D}"/>
              </c:ext>
            </c:extLst>
          </c:dPt>
          <c:dPt>
            <c:idx val="5"/>
            <c:invertIfNegative val="0"/>
            <c:bubble3D val="0"/>
            <c:extLst>
              <c:ext xmlns:c16="http://schemas.microsoft.com/office/drawing/2014/chart" uri="{C3380CC4-5D6E-409C-BE32-E72D297353CC}">
                <c16:uniqueId val="{00000009-F1B8-4FAD-B592-7D53D560B35D}"/>
              </c:ext>
            </c:extLst>
          </c:dPt>
          <c:dPt>
            <c:idx val="6"/>
            <c:invertIfNegative val="0"/>
            <c:bubble3D val="0"/>
            <c:spPr>
              <a:solidFill>
                <a:srgbClr val="9297FD"/>
              </a:solidFill>
            </c:spPr>
            <c:extLst>
              <c:ext xmlns:c16="http://schemas.microsoft.com/office/drawing/2014/chart" uri="{C3380CC4-5D6E-409C-BE32-E72D297353CC}">
                <c16:uniqueId val="{0000000B-F1B8-4FAD-B592-7D53D560B35D}"/>
              </c:ext>
            </c:extLst>
          </c:dPt>
          <c:dPt>
            <c:idx val="7"/>
            <c:invertIfNegative val="0"/>
            <c:bubble3D val="0"/>
            <c:spPr>
              <a:solidFill>
                <a:schemeClr val="tx1">
                  <a:lumMod val="25000"/>
                  <a:lumOff val="75000"/>
                </a:schemeClr>
              </a:solidFill>
            </c:spPr>
            <c:extLst>
              <c:ext xmlns:c16="http://schemas.microsoft.com/office/drawing/2014/chart" uri="{C3380CC4-5D6E-409C-BE32-E72D297353CC}">
                <c16:uniqueId val="{0000000C-F1B8-4FAD-B592-7D53D560B35D}"/>
              </c:ext>
            </c:extLst>
          </c:dPt>
          <c:dPt>
            <c:idx val="8"/>
            <c:invertIfNegative val="0"/>
            <c:bubble3D val="0"/>
            <c:spPr>
              <a:solidFill>
                <a:srgbClr val="9297FD"/>
              </a:solidFill>
            </c:spPr>
            <c:extLst>
              <c:ext xmlns:c16="http://schemas.microsoft.com/office/drawing/2014/chart" uri="{C3380CC4-5D6E-409C-BE32-E72D297353CC}">
                <c16:uniqueId val="{0000000E-F1B8-4FAD-B592-7D53D560B35D}"/>
              </c:ext>
            </c:extLst>
          </c:dPt>
          <c:dPt>
            <c:idx val="9"/>
            <c:invertIfNegative val="0"/>
            <c:bubble3D val="0"/>
            <c:spPr>
              <a:solidFill>
                <a:srgbClr val="9297FD"/>
              </a:solidFill>
            </c:spPr>
            <c:extLst>
              <c:ext xmlns:c16="http://schemas.microsoft.com/office/drawing/2014/chart" uri="{C3380CC4-5D6E-409C-BE32-E72D297353CC}">
                <c16:uniqueId val="{00000010-F1B8-4FAD-B592-7D53D560B35D}"/>
              </c:ext>
            </c:extLst>
          </c:dPt>
          <c:dPt>
            <c:idx val="10"/>
            <c:invertIfNegative val="0"/>
            <c:bubble3D val="0"/>
            <c:spPr>
              <a:solidFill>
                <a:srgbClr val="9297FD"/>
              </a:solidFill>
            </c:spPr>
            <c:extLst>
              <c:ext xmlns:c16="http://schemas.microsoft.com/office/drawing/2014/chart" uri="{C3380CC4-5D6E-409C-BE32-E72D297353CC}">
                <c16:uniqueId val="{00000012-F1B8-4FAD-B592-7D53D560B35D}"/>
              </c:ext>
            </c:extLst>
          </c:dPt>
          <c:dLbls>
            <c:dLbl>
              <c:idx val="1"/>
              <c:spPr>
                <a:noFill/>
                <a:ln>
                  <a:noFill/>
                </a:ln>
                <a:effectLst/>
              </c:spPr>
              <c:txPr>
                <a:bodyPr wrap="square" lIns="38100" tIns="19050" rIns="38100" bIns="19050" anchor="ctr" anchorCtr="0">
                  <a:spAutoFit/>
                </a:bodyPr>
                <a:lstStyle/>
                <a:p>
                  <a:pPr algn="ctr" rtl="0">
                    <a:defRPr lang="en-US" sz="1000" b="0" i="0" u="none" strike="noStrike" kern="1200" baseline="0">
                      <a:solidFill>
                        <a:srgbClr val="002060"/>
                      </a:solidFill>
                      <a:latin typeface="+mj-lt"/>
                      <a:ea typeface="Verdana"/>
                      <a:cs typeface="Verdana"/>
                    </a:defRPr>
                  </a:pPr>
                  <a:endParaRPr lang="fr-FR"/>
                </a:p>
              </c:txPr>
              <c:showLegendKey val="0"/>
              <c:showVal val="1"/>
              <c:showCatName val="0"/>
              <c:showSerName val="0"/>
              <c:showPercent val="0"/>
              <c:showBubbleSize val="0"/>
              <c:extLst>
                <c:ext xmlns:c16="http://schemas.microsoft.com/office/drawing/2014/chart" uri="{C3380CC4-5D6E-409C-BE32-E72D297353CC}">
                  <c16:uniqueId val="{00000002-F1B8-4FAD-B592-7D53D560B35D}"/>
                </c:ext>
              </c:extLst>
            </c:dLbl>
            <c:dLbl>
              <c:idx val="2"/>
              <c:spPr>
                <a:noFill/>
                <a:ln>
                  <a:noFill/>
                </a:ln>
                <a:effectLst/>
              </c:spPr>
              <c:txPr>
                <a:bodyPr wrap="square" lIns="38100" tIns="19050" rIns="38100" bIns="19050" anchor="ctr">
                  <a:spAutoFit/>
                </a:bodyPr>
                <a:lstStyle/>
                <a:p>
                  <a:pPr>
                    <a:defRPr sz="1000" b="0">
                      <a:solidFill>
                        <a:srgbClr val="002060"/>
                      </a:solidFill>
                      <a:latin typeface="+mj-lt"/>
                      <a:ea typeface="Verdana"/>
                      <a:cs typeface="Verdana"/>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B8-4FAD-B592-7D53D560B35D}"/>
                </c:ext>
              </c:extLst>
            </c:dLbl>
            <c:dLbl>
              <c:idx val="3"/>
              <c:spPr>
                <a:noFill/>
                <a:ln>
                  <a:noFill/>
                </a:ln>
                <a:effectLst/>
              </c:spPr>
              <c:txPr>
                <a:bodyPr wrap="square" lIns="38100" tIns="19050" rIns="38100" bIns="19050" anchor="ctr">
                  <a:spAutoFit/>
                </a:bodyPr>
                <a:lstStyle/>
                <a:p>
                  <a:pPr>
                    <a:defRPr sz="1000" b="0">
                      <a:solidFill>
                        <a:srgbClr val="002060"/>
                      </a:solidFill>
                      <a:latin typeface="+mj-lt"/>
                      <a:ea typeface="Verdana"/>
                      <a:cs typeface="Verdana"/>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B8-4FAD-B592-7D53D560B35D}"/>
                </c:ext>
              </c:extLst>
            </c:dLbl>
            <c:dLbl>
              <c:idx val="5"/>
              <c:spPr>
                <a:noFill/>
                <a:ln>
                  <a:noFill/>
                </a:ln>
                <a:effectLst/>
              </c:spPr>
              <c:txPr>
                <a:bodyPr wrap="square" lIns="38100" tIns="19050" rIns="38100" bIns="19050" anchor="ctr">
                  <a:spAutoFit/>
                </a:bodyPr>
                <a:lstStyle/>
                <a:p>
                  <a:pPr>
                    <a:defRPr sz="1000" b="0">
                      <a:solidFill>
                        <a:srgbClr val="002060"/>
                      </a:solidFill>
                      <a:latin typeface="+mj-lt"/>
                      <a:ea typeface="Verdana"/>
                      <a:cs typeface="Verdana"/>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B8-4FAD-B592-7D53D560B35D}"/>
                </c:ext>
              </c:extLst>
            </c:dLbl>
            <c:dLbl>
              <c:idx val="6"/>
              <c:spPr>
                <a:noFill/>
                <a:ln>
                  <a:noFill/>
                </a:ln>
                <a:effectLst/>
              </c:spPr>
              <c:txPr>
                <a:bodyPr wrap="square" lIns="38100" tIns="19050" rIns="38100" bIns="19050" anchor="ctr">
                  <a:spAutoFit/>
                </a:bodyPr>
                <a:lstStyle/>
                <a:p>
                  <a:pPr>
                    <a:defRPr sz="1000" b="0">
                      <a:solidFill>
                        <a:srgbClr val="002060"/>
                      </a:solidFill>
                      <a:latin typeface="+mj-lt"/>
                      <a:ea typeface="Verdana"/>
                      <a:cs typeface="Verdana"/>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B8-4FAD-B592-7D53D560B35D}"/>
                </c:ext>
              </c:extLst>
            </c:dLbl>
            <c:dLbl>
              <c:idx val="8"/>
              <c:spPr>
                <a:noFill/>
                <a:ln>
                  <a:noFill/>
                </a:ln>
                <a:effectLst/>
              </c:spPr>
              <c:txPr>
                <a:bodyPr wrap="square" lIns="38100" tIns="19050" rIns="38100" bIns="19050" anchor="ctr" anchorCtr="0">
                  <a:spAutoFit/>
                </a:bodyPr>
                <a:lstStyle/>
                <a:p>
                  <a:pPr algn="ctr" rtl="0">
                    <a:defRPr lang="en-US" sz="1000" b="0" i="0" u="none" strike="noStrike" kern="1200" baseline="0">
                      <a:solidFill>
                        <a:srgbClr val="002060"/>
                      </a:solidFill>
                      <a:latin typeface="+mj-lt"/>
                      <a:ea typeface="Verdana"/>
                      <a:cs typeface="Verdana"/>
                    </a:defRPr>
                  </a:pPr>
                  <a:endParaRPr lang="fr-FR"/>
                </a:p>
              </c:txPr>
              <c:showLegendKey val="0"/>
              <c:showVal val="1"/>
              <c:showCatName val="0"/>
              <c:showSerName val="0"/>
              <c:showPercent val="0"/>
              <c:showBubbleSize val="0"/>
              <c:extLst>
                <c:ext xmlns:c16="http://schemas.microsoft.com/office/drawing/2014/chart" uri="{C3380CC4-5D6E-409C-BE32-E72D297353CC}">
                  <c16:uniqueId val="{0000000E-F1B8-4FAD-B592-7D53D560B35D}"/>
                </c:ext>
              </c:extLst>
            </c:dLbl>
            <c:spPr>
              <a:noFill/>
              <a:ln>
                <a:noFill/>
              </a:ln>
              <a:effectLst/>
            </c:spPr>
            <c:txPr>
              <a:bodyPr wrap="square" lIns="38100" tIns="19050" rIns="38100" bIns="19050" anchor="ctr">
                <a:spAutoFit/>
              </a:bodyPr>
              <a:lstStyle/>
              <a:p>
                <a:pPr>
                  <a:defRPr sz="1000" b="0">
                    <a:solidFill>
                      <a:srgbClr val="002060"/>
                    </a:solidFill>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ST En première rechute</c:v>
                </c:pt>
                <c:pt idx="1">
                  <c:v>     Je suis en attente de mon 2ème traitement et je ne le connais pas encore</c:v>
                </c:pt>
                <c:pt idx="2">
                  <c:v>     Je suis en attente de mon 2ème traitement mais je connais mon futur traitement</c:v>
                </c:pt>
                <c:pt idx="3">
                  <c:v>     Je suis actuellement mon 2nd traitement</c:v>
                </c:pt>
                <c:pt idx="4">
                  <c:v>     J’ai terminé mon second traitement et je suis en surveillance</c:v>
                </c:pt>
                <c:pt idx="5">
                  <c:v>ST En 2ème rechute ou plus</c:v>
                </c:pt>
                <c:pt idx="6">
                  <c:v>     Je suis en attente de mon 3ème traitement</c:v>
                </c:pt>
                <c:pt idx="7">
                  <c:v>     Je suis actuellement mon 3ème traitement ou plus</c:v>
                </c:pt>
                <c:pt idx="8">
                  <c:v>     J’ai terminé mon 3ème traitement ou plus et je suis en surveillance</c:v>
                </c:pt>
              </c:strCache>
            </c:strRef>
          </c:cat>
          <c:val>
            <c:numRef>
              <c:f>Feuil1!$B$2:$B$10</c:f>
              <c:numCache>
                <c:formatCode>0%</c:formatCode>
                <c:ptCount val="9"/>
                <c:pt idx="0">
                  <c:v>0.59</c:v>
                </c:pt>
                <c:pt idx="1">
                  <c:v>0.03</c:v>
                </c:pt>
                <c:pt idx="2">
                  <c:v>1.02040816326531E-2</c:v>
                </c:pt>
                <c:pt idx="3">
                  <c:v>0.41836734693877597</c:v>
                </c:pt>
                <c:pt idx="4">
                  <c:v>0.13265306122449</c:v>
                </c:pt>
                <c:pt idx="5">
                  <c:v>0.40816326530612201</c:v>
                </c:pt>
                <c:pt idx="6">
                  <c:v>1.02040816326531E-2</c:v>
                </c:pt>
                <c:pt idx="7">
                  <c:v>0.27551020408163301</c:v>
                </c:pt>
                <c:pt idx="8">
                  <c:v>0.122448979591837</c:v>
                </c:pt>
              </c:numCache>
            </c:numRef>
          </c:val>
          <c:extLst>
            <c:ext xmlns:c16="http://schemas.microsoft.com/office/drawing/2014/chart" uri="{C3380CC4-5D6E-409C-BE32-E72D297353CC}">
              <c16:uniqueId val="{00000013-F1B8-4FAD-B592-7D53D560B35D}"/>
            </c:ext>
          </c:extLst>
        </c:ser>
        <c:dLbls>
          <c:showLegendKey val="0"/>
          <c:showVal val="0"/>
          <c:showCatName val="0"/>
          <c:showSerName val="0"/>
          <c:showPercent val="0"/>
          <c:showBubbleSize val="0"/>
        </c:dLbls>
        <c:gapWidth val="87"/>
        <c:axId val="1089991104"/>
        <c:axId val="1089991520"/>
      </c:barChart>
      <c:catAx>
        <c:axId val="1089991104"/>
        <c:scaling>
          <c:orientation val="maxMin"/>
        </c:scaling>
        <c:delete val="1"/>
        <c:axPos val="l"/>
        <c:numFmt formatCode="General" sourceLinked="1"/>
        <c:majorTickMark val="out"/>
        <c:minorTickMark val="none"/>
        <c:tickLblPos val="nextTo"/>
        <c:crossAx val="1089991520"/>
        <c:crosses val="autoZero"/>
        <c:auto val="1"/>
        <c:lblAlgn val="ctr"/>
        <c:lblOffset val="100"/>
        <c:noMultiLvlLbl val="0"/>
      </c:catAx>
      <c:valAx>
        <c:axId val="1089991520"/>
        <c:scaling>
          <c:orientation val="minMax"/>
          <c:max val="1"/>
          <c:min val="0"/>
        </c:scaling>
        <c:delete val="1"/>
        <c:axPos val="t"/>
        <c:numFmt formatCode="0%" sourceLinked="1"/>
        <c:majorTickMark val="out"/>
        <c:minorTickMark val="none"/>
        <c:tickLblPos val="nextTo"/>
        <c:crossAx val="108999110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11831232776027"/>
          <c:y val="3.15402430472616E-2"/>
          <c:w val="0.69266242712318404"/>
          <c:h val="0.86316907873140036"/>
        </c:manualLayout>
      </c:layout>
      <c:barChart>
        <c:barDir val="bar"/>
        <c:grouping val="stacked"/>
        <c:varyColors val="0"/>
        <c:ser>
          <c:idx val="3"/>
          <c:order val="0"/>
          <c:tx>
            <c:strRef>
              <c:f>Feuil1!$E$1</c:f>
              <c:strCache>
                <c:ptCount val="1"/>
                <c:pt idx="0">
                  <c:v>Non, pas du tout</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C37-4C22-9AD1-0D4E4B27B104}"/>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C37-4C22-9AD1-0D4E4B27B104}"/>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C37-4C22-9AD1-0D4E4B27B104}"/>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C37-4C22-9AD1-0D4E4B27B104}"/>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C37-4C22-9AD1-0D4E4B27B10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Vous a rassuré</c:v>
                </c:pt>
                <c:pt idx="1">
                  <c:v>A facilité la prise du traitement</c:v>
                </c:pt>
                <c:pt idx="2">
                  <c:v>A causé du stress</c:v>
                </c:pt>
                <c:pt idx="3">
                  <c:v>A impacté l’organisation de votre quotidien</c:v>
                </c:pt>
                <c:pt idx="4">
                  <c:v>A été contraignant</c:v>
                </c:pt>
              </c:strCache>
            </c:strRef>
          </c:cat>
          <c:val>
            <c:numRef>
              <c:f>Feuil1!$E$2:$E$6</c:f>
              <c:numCache>
                <c:formatCode>0%</c:formatCode>
                <c:ptCount val="5"/>
                <c:pt idx="0">
                  <c:v>0.02</c:v>
                </c:pt>
                <c:pt idx="1">
                  <c:v>0.11</c:v>
                </c:pt>
                <c:pt idx="2">
                  <c:v>0.11</c:v>
                </c:pt>
                <c:pt idx="3">
                  <c:v>0.15</c:v>
                </c:pt>
                <c:pt idx="4">
                  <c:v>0.15</c:v>
                </c:pt>
              </c:numCache>
            </c:numRef>
          </c:val>
          <c:extLst>
            <c:ext xmlns:c16="http://schemas.microsoft.com/office/drawing/2014/chart" uri="{C3380CC4-5D6E-409C-BE32-E72D297353CC}">
              <c16:uniqueId val="{00000003-CC37-4C22-9AD1-0D4E4B27B104}"/>
            </c:ext>
          </c:extLst>
        </c:ser>
        <c:ser>
          <c:idx val="2"/>
          <c:order val="1"/>
          <c:tx>
            <c:strRef>
              <c:f>Feuil1!$D$1</c:f>
              <c:strCache>
                <c:ptCount val="1"/>
                <c:pt idx="0">
                  <c:v>Non, plutôt pas</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C37-4C22-9AD1-0D4E4B27B104}"/>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C37-4C22-9AD1-0D4E4B27B104}"/>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C37-4C22-9AD1-0D4E4B27B104}"/>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C37-4C22-9AD1-0D4E4B27B104}"/>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C37-4C22-9AD1-0D4E4B27B10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Vous a rassuré</c:v>
                </c:pt>
                <c:pt idx="1">
                  <c:v>A facilité la prise du traitement</c:v>
                </c:pt>
                <c:pt idx="2">
                  <c:v>A causé du stress</c:v>
                </c:pt>
                <c:pt idx="3">
                  <c:v>A impacté l’organisation de votre quotidien</c:v>
                </c:pt>
                <c:pt idx="4">
                  <c:v>A été contraignant</c:v>
                </c:pt>
              </c:strCache>
            </c:strRef>
          </c:cat>
          <c:val>
            <c:numRef>
              <c:f>Feuil1!$D$2:$D$6</c:f>
              <c:numCache>
                <c:formatCode>0%</c:formatCode>
                <c:ptCount val="5"/>
                <c:pt idx="0">
                  <c:v>0.11</c:v>
                </c:pt>
                <c:pt idx="1">
                  <c:v>0.17</c:v>
                </c:pt>
                <c:pt idx="2">
                  <c:v>0.34</c:v>
                </c:pt>
                <c:pt idx="3">
                  <c:v>0.46</c:v>
                </c:pt>
                <c:pt idx="4">
                  <c:v>0.47</c:v>
                </c:pt>
              </c:numCache>
            </c:numRef>
          </c:val>
          <c:extLst>
            <c:ext xmlns:c16="http://schemas.microsoft.com/office/drawing/2014/chart" uri="{C3380CC4-5D6E-409C-BE32-E72D297353CC}">
              <c16:uniqueId val="{00000002-CC37-4C22-9AD1-0D4E4B27B104}"/>
            </c:ext>
          </c:extLst>
        </c:ser>
        <c:ser>
          <c:idx val="1"/>
          <c:order val="2"/>
          <c:tx>
            <c:strRef>
              <c:f>Feuil1!$C$1</c:f>
              <c:strCache>
                <c:ptCount val="1"/>
                <c:pt idx="0">
                  <c:v>Oui, plutôt</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37-4C22-9AD1-0D4E4B27B104}"/>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C37-4C22-9AD1-0D4E4B27B104}"/>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37-4C22-9AD1-0D4E4B27B104}"/>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C37-4C22-9AD1-0D4E4B27B104}"/>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C37-4C22-9AD1-0D4E4B27B10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Vous a rassuré</c:v>
                </c:pt>
                <c:pt idx="1">
                  <c:v>A facilité la prise du traitement</c:v>
                </c:pt>
                <c:pt idx="2">
                  <c:v>A causé du stress</c:v>
                </c:pt>
                <c:pt idx="3">
                  <c:v>A impacté l’organisation de votre quotidien</c:v>
                </c:pt>
                <c:pt idx="4">
                  <c:v>A été contraignant</c:v>
                </c:pt>
              </c:strCache>
            </c:strRef>
          </c:cat>
          <c:val>
            <c:numRef>
              <c:f>Feuil1!$C$2:$C$6</c:f>
              <c:numCache>
                <c:formatCode>0%</c:formatCode>
                <c:ptCount val="5"/>
                <c:pt idx="0">
                  <c:v>0.61</c:v>
                </c:pt>
                <c:pt idx="1">
                  <c:v>0.48</c:v>
                </c:pt>
                <c:pt idx="2">
                  <c:v>0.4</c:v>
                </c:pt>
                <c:pt idx="3">
                  <c:v>0.26</c:v>
                </c:pt>
                <c:pt idx="4">
                  <c:v>0.26</c:v>
                </c:pt>
              </c:numCache>
            </c:numRef>
          </c:val>
          <c:extLst>
            <c:ext xmlns:c16="http://schemas.microsoft.com/office/drawing/2014/chart" uri="{C3380CC4-5D6E-409C-BE32-E72D297353CC}">
              <c16:uniqueId val="{00000001-CC37-4C22-9AD1-0D4E4B27B104}"/>
            </c:ext>
          </c:extLst>
        </c:ser>
        <c:ser>
          <c:idx val="0"/>
          <c:order val="3"/>
          <c:tx>
            <c:strRef>
              <c:f>Feuil1!$B$1</c:f>
              <c:strCache>
                <c:ptCount val="1"/>
                <c:pt idx="0">
                  <c:v>Oui, tout à fait</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37-4C22-9AD1-0D4E4B27B104}"/>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37-4C22-9AD1-0D4E4B27B104}"/>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37-4C22-9AD1-0D4E4B27B104}"/>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37-4C22-9AD1-0D4E4B27B104}"/>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37-4C22-9AD1-0D4E4B27B10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Vous a rassuré</c:v>
                </c:pt>
                <c:pt idx="1">
                  <c:v>A facilité la prise du traitement</c:v>
                </c:pt>
                <c:pt idx="2">
                  <c:v>A causé du stress</c:v>
                </c:pt>
                <c:pt idx="3">
                  <c:v>A impacté l’organisation de votre quotidien</c:v>
                </c:pt>
                <c:pt idx="4">
                  <c:v>A été contraignant</c:v>
                </c:pt>
              </c:strCache>
            </c:strRef>
          </c:cat>
          <c:val>
            <c:numRef>
              <c:f>Feuil1!$B$2:$B$6</c:f>
              <c:numCache>
                <c:formatCode>0%</c:formatCode>
                <c:ptCount val="5"/>
                <c:pt idx="0">
                  <c:v>0.26</c:v>
                </c:pt>
                <c:pt idx="1">
                  <c:v>0.24</c:v>
                </c:pt>
                <c:pt idx="2">
                  <c:v>0.15</c:v>
                </c:pt>
                <c:pt idx="3">
                  <c:v>0.13</c:v>
                </c:pt>
                <c:pt idx="4">
                  <c:v>0.12</c:v>
                </c:pt>
              </c:numCache>
            </c:numRef>
          </c:val>
          <c:extLst>
            <c:ext xmlns:c16="http://schemas.microsoft.com/office/drawing/2014/chart" uri="{C3380CC4-5D6E-409C-BE32-E72D297353CC}">
              <c16:uniqueId val="{00000000-CC37-4C22-9AD1-0D4E4B27B104}"/>
            </c:ext>
          </c:extLst>
        </c:ser>
        <c:ser>
          <c:idx val="4"/>
          <c:order val="4"/>
          <c:tx>
            <c:strRef>
              <c:f>Feuil1!$F$1</c:f>
              <c:strCache>
                <c:ptCount val="1"/>
                <c:pt idx="0">
                  <c:v>ST OUI</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C37-4C22-9AD1-0D4E4B27B104}"/>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C37-4C22-9AD1-0D4E4B27B104}"/>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C37-4C22-9AD1-0D4E4B27B104}"/>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C37-4C22-9AD1-0D4E4B27B104}"/>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C37-4C22-9AD1-0D4E4B27B104}"/>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Vous a rassuré</c:v>
                </c:pt>
                <c:pt idx="1">
                  <c:v>A facilité la prise du traitement</c:v>
                </c:pt>
                <c:pt idx="2">
                  <c:v>A causé du stress</c:v>
                </c:pt>
                <c:pt idx="3">
                  <c:v>A impacté l’organisation de votre quotidien</c:v>
                </c:pt>
                <c:pt idx="4">
                  <c:v>A été contraignant</c:v>
                </c:pt>
              </c:strCache>
            </c:strRef>
          </c:cat>
          <c:val>
            <c:numRef>
              <c:f>Feuil1!$F$2:$F$6</c:f>
              <c:numCache>
                <c:formatCode>0%</c:formatCode>
                <c:ptCount val="5"/>
                <c:pt idx="0">
                  <c:v>0.87</c:v>
                </c:pt>
                <c:pt idx="1">
                  <c:v>0.72</c:v>
                </c:pt>
                <c:pt idx="2">
                  <c:v>0.55000000000000004</c:v>
                </c:pt>
                <c:pt idx="3">
                  <c:v>0.39</c:v>
                </c:pt>
                <c:pt idx="4">
                  <c:v>0.38</c:v>
                </c:pt>
              </c:numCache>
            </c:numRef>
          </c:val>
          <c:extLst>
            <c:ext xmlns:c16="http://schemas.microsoft.com/office/drawing/2014/chart" uri="{C3380CC4-5D6E-409C-BE32-E72D297353CC}">
              <c16:uniqueId val="{00000004-CC37-4C22-9AD1-0D4E4B27B104}"/>
            </c:ext>
          </c:extLst>
        </c:ser>
        <c:dLbls>
          <c:showLegendKey val="0"/>
          <c:showVal val="0"/>
          <c:showCatName val="0"/>
          <c:showSerName val="0"/>
          <c:showPercent val="0"/>
          <c:showBubbleSize val="0"/>
        </c:dLbls>
        <c:gapWidth val="100"/>
        <c:overlap val="100"/>
        <c:axId val="81912879"/>
        <c:axId val="81921519"/>
      </c:barChart>
      <c:catAx>
        <c:axId val="81912879"/>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81921519"/>
        <c:crosses val="autoZero"/>
        <c:auto val="1"/>
        <c:lblAlgn val="ctr"/>
        <c:lblOffset val="100"/>
        <c:noMultiLvlLbl val="0"/>
      </c:catAx>
      <c:valAx>
        <c:axId val="81921519"/>
        <c:scaling>
          <c:orientation val="minMax"/>
          <c:max val="1.1000000000000001"/>
          <c:min val="0"/>
        </c:scaling>
        <c:delete val="1"/>
        <c:axPos val="t"/>
        <c:numFmt formatCode="0%" sourceLinked="1"/>
        <c:majorTickMark val="out"/>
        <c:minorTickMark val="none"/>
        <c:tickLblPos val="nextTo"/>
        <c:crossAx val="81912879"/>
        <c:crosses val="autoZero"/>
        <c:crossBetween val="between"/>
      </c:valAx>
    </c:plotArea>
    <c:legend>
      <c:legendPos val="b"/>
      <c:legendEntry>
        <c:idx val="4"/>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26520978956946673"/>
          <c:y val="4.8396324263500334E-3"/>
          <c:w val="0.67216650036242398"/>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48844770997658E-2"/>
          <c:y val="0.11668955066630604"/>
          <c:w val="0.96856045125317092"/>
          <c:h val="0.85915597149881873"/>
        </c:manualLayout>
      </c:layout>
      <c:barChart>
        <c:barDir val="bar"/>
        <c:grouping val="stacked"/>
        <c:varyColors val="0"/>
        <c:ser>
          <c:idx val="3"/>
          <c:order val="0"/>
          <c:tx>
            <c:strRef>
              <c:f>Feuil1!$E$1</c:f>
              <c:strCache>
                <c:ptCount val="1"/>
                <c:pt idx="0">
                  <c:v>Pas du tout d’accord</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2D4-4C70-961D-8F2F9582E0FE}"/>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2D4-4C70-961D-8F2F9582E0FE}"/>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2D4-4C70-961D-8F2F9582E0FE}"/>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2D4-4C70-961D-8F2F9582E0FE}"/>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2D4-4C70-961D-8F2F9582E0FE}"/>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2D4-4C70-961D-8F2F9582E0FE}"/>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2D4-4C70-961D-8F2F9582E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Votre hématologue vous a informé sur les modalités de traitement (durée, modalités d’administration…)</c:v>
                </c:pt>
                <c:pt idx="1">
                  <c:v>Votre hématologue vous a donné la possibilité de poser toutes vos questions et a pris le temps d’y répondre </c:v>
                </c:pt>
                <c:pt idx="2">
                  <c:v>Votre hématologue vous a communiqué des informations claires et précises sur les options de traitements</c:v>
                </c:pt>
                <c:pt idx="3">
                  <c:v>Votre hématologue vous a expliqué les bénéfices potentiels relatifs aux différentes options de traitement</c:v>
                </c:pt>
                <c:pt idx="4">
                  <c:v>Votre hématologue a fourni suffisamment d’informations sur les traitements possibles</c:v>
                </c:pt>
                <c:pt idx="5">
                  <c:v>Votre hématologue vous a expliqué les effets indésirables/risques relatifs aux différentes options de traitement</c:v>
                </c:pt>
                <c:pt idx="6">
                  <c:v>Votre hématologue vous a donné le temps de réflexion nécessaire pour choisir un traitement</c:v>
                </c:pt>
              </c:strCache>
            </c:strRef>
          </c:cat>
          <c:val>
            <c:numRef>
              <c:f>Feuil1!$E$2:$E$8</c:f>
              <c:numCache>
                <c:formatCode>0%</c:formatCode>
                <c:ptCount val="7"/>
                <c:pt idx="0">
                  <c:v>0.04</c:v>
                </c:pt>
                <c:pt idx="1">
                  <c:v>0.05</c:v>
                </c:pt>
                <c:pt idx="2">
                  <c:v>0.06</c:v>
                </c:pt>
                <c:pt idx="3">
                  <c:v>0.08</c:v>
                </c:pt>
                <c:pt idx="4">
                  <c:v>0.06</c:v>
                </c:pt>
                <c:pt idx="5">
                  <c:v>7.0000000000000007E-2</c:v>
                </c:pt>
                <c:pt idx="6">
                  <c:v>0.18</c:v>
                </c:pt>
              </c:numCache>
            </c:numRef>
          </c:val>
          <c:extLst>
            <c:ext xmlns:c16="http://schemas.microsoft.com/office/drawing/2014/chart" uri="{C3380CC4-5D6E-409C-BE32-E72D297353CC}">
              <c16:uniqueId val="{00000003-A2D4-4C70-961D-8F2F9582E0FE}"/>
            </c:ext>
          </c:extLst>
        </c:ser>
        <c:ser>
          <c:idx val="2"/>
          <c:order val="1"/>
          <c:tx>
            <c:strRef>
              <c:f>Feuil1!$D$1</c:f>
              <c:strCache>
                <c:ptCount val="1"/>
                <c:pt idx="0">
                  <c:v>Plutôt pas d’accord</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2D4-4C70-961D-8F2F9582E0FE}"/>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2D4-4C70-961D-8F2F9582E0FE}"/>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2D4-4C70-961D-8F2F9582E0FE}"/>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2D4-4C70-961D-8F2F9582E0FE}"/>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2D4-4C70-961D-8F2F9582E0FE}"/>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2D4-4C70-961D-8F2F9582E0FE}"/>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2D4-4C70-961D-8F2F9582E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Votre hématologue vous a informé sur les modalités de traitement (durée, modalités d’administration…)</c:v>
                </c:pt>
                <c:pt idx="1">
                  <c:v>Votre hématologue vous a donné la possibilité de poser toutes vos questions et a pris le temps d’y répondre </c:v>
                </c:pt>
                <c:pt idx="2">
                  <c:v>Votre hématologue vous a communiqué des informations claires et précises sur les options de traitements</c:v>
                </c:pt>
                <c:pt idx="3">
                  <c:v>Votre hématologue vous a expliqué les bénéfices potentiels relatifs aux différentes options de traitement</c:v>
                </c:pt>
                <c:pt idx="4">
                  <c:v>Votre hématologue a fourni suffisamment d’informations sur les traitements possibles</c:v>
                </c:pt>
                <c:pt idx="5">
                  <c:v>Votre hématologue vous a expliqué les effets indésirables/risques relatifs aux différentes options de traitement</c:v>
                </c:pt>
                <c:pt idx="6">
                  <c:v>Votre hématologue vous a donné le temps de réflexion nécessaire pour choisir un traitement</c:v>
                </c:pt>
              </c:strCache>
            </c:strRef>
          </c:cat>
          <c:val>
            <c:numRef>
              <c:f>Feuil1!$D$2:$D$8</c:f>
              <c:numCache>
                <c:formatCode>0%</c:formatCode>
                <c:ptCount val="7"/>
                <c:pt idx="0">
                  <c:v>0.04</c:v>
                </c:pt>
                <c:pt idx="1">
                  <c:v>0.12</c:v>
                </c:pt>
                <c:pt idx="2">
                  <c:v>0.13</c:v>
                </c:pt>
                <c:pt idx="3">
                  <c:v>0.17</c:v>
                </c:pt>
                <c:pt idx="4">
                  <c:v>0.19</c:v>
                </c:pt>
                <c:pt idx="5">
                  <c:v>0.2</c:v>
                </c:pt>
                <c:pt idx="6">
                  <c:v>0.19</c:v>
                </c:pt>
              </c:numCache>
            </c:numRef>
          </c:val>
          <c:extLst>
            <c:ext xmlns:c16="http://schemas.microsoft.com/office/drawing/2014/chart" uri="{C3380CC4-5D6E-409C-BE32-E72D297353CC}">
              <c16:uniqueId val="{00000002-A2D4-4C70-961D-8F2F9582E0FE}"/>
            </c:ext>
          </c:extLst>
        </c:ser>
        <c:ser>
          <c:idx val="1"/>
          <c:order val="2"/>
          <c:tx>
            <c:strRef>
              <c:f>Feuil1!$C$1</c:f>
              <c:strCache>
                <c:ptCount val="1"/>
                <c:pt idx="0">
                  <c:v>Plutôt d’accord</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2D4-4C70-961D-8F2F9582E0FE}"/>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2D4-4C70-961D-8F2F9582E0FE}"/>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2D4-4C70-961D-8F2F9582E0FE}"/>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2D4-4C70-961D-8F2F9582E0FE}"/>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2D4-4C70-961D-8F2F9582E0FE}"/>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2D4-4C70-961D-8F2F9582E0FE}"/>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2D4-4C70-961D-8F2F9582E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Votre hématologue vous a informé sur les modalités de traitement (durée, modalités d’administration…)</c:v>
                </c:pt>
                <c:pt idx="1">
                  <c:v>Votre hématologue vous a donné la possibilité de poser toutes vos questions et a pris le temps d’y répondre </c:v>
                </c:pt>
                <c:pt idx="2">
                  <c:v>Votre hématologue vous a communiqué des informations claires et précises sur les options de traitements</c:v>
                </c:pt>
                <c:pt idx="3">
                  <c:v>Votre hématologue vous a expliqué les bénéfices potentiels relatifs aux différentes options de traitement</c:v>
                </c:pt>
                <c:pt idx="4">
                  <c:v>Votre hématologue a fourni suffisamment d’informations sur les traitements possibles</c:v>
                </c:pt>
                <c:pt idx="5">
                  <c:v>Votre hématologue vous a expliqué les effets indésirables/risques relatifs aux différentes options de traitement</c:v>
                </c:pt>
                <c:pt idx="6">
                  <c:v>Votre hématologue vous a donné le temps de réflexion nécessaire pour choisir un traitement</c:v>
                </c:pt>
              </c:strCache>
            </c:strRef>
          </c:cat>
          <c:val>
            <c:numRef>
              <c:f>Feuil1!$C$2:$C$8</c:f>
              <c:numCache>
                <c:formatCode>0%</c:formatCode>
                <c:ptCount val="7"/>
                <c:pt idx="0">
                  <c:v>0.37</c:v>
                </c:pt>
                <c:pt idx="1">
                  <c:v>0.25</c:v>
                </c:pt>
                <c:pt idx="2">
                  <c:v>0.42</c:v>
                </c:pt>
                <c:pt idx="3">
                  <c:v>0.3</c:v>
                </c:pt>
                <c:pt idx="4">
                  <c:v>0.31</c:v>
                </c:pt>
                <c:pt idx="5">
                  <c:v>0.32</c:v>
                </c:pt>
                <c:pt idx="6">
                  <c:v>0.35</c:v>
                </c:pt>
              </c:numCache>
            </c:numRef>
          </c:val>
          <c:extLst>
            <c:ext xmlns:c16="http://schemas.microsoft.com/office/drawing/2014/chart" uri="{C3380CC4-5D6E-409C-BE32-E72D297353CC}">
              <c16:uniqueId val="{00000001-A2D4-4C70-961D-8F2F9582E0FE}"/>
            </c:ext>
          </c:extLst>
        </c:ser>
        <c:ser>
          <c:idx val="0"/>
          <c:order val="3"/>
          <c:tx>
            <c:strRef>
              <c:f>Feuil1!$B$1</c:f>
              <c:strCache>
                <c:ptCount val="1"/>
                <c:pt idx="0">
                  <c:v>Tout à fait d’accord</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D4-4C70-961D-8F2F9582E0FE}"/>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D4-4C70-961D-8F2F9582E0FE}"/>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D4-4C70-961D-8F2F9582E0FE}"/>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D4-4C70-961D-8F2F9582E0FE}"/>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D4-4C70-961D-8F2F9582E0FE}"/>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D4-4C70-961D-8F2F9582E0FE}"/>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D4-4C70-961D-8F2F9582E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Votre hématologue vous a informé sur les modalités de traitement (durée, modalités d’administration…)</c:v>
                </c:pt>
                <c:pt idx="1">
                  <c:v>Votre hématologue vous a donné la possibilité de poser toutes vos questions et a pris le temps d’y répondre </c:v>
                </c:pt>
                <c:pt idx="2">
                  <c:v>Votre hématologue vous a communiqué des informations claires et précises sur les options de traitements</c:v>
                </c:pt>
                <c:pt idx="3">
                  <c:v>Votre hématologue vous a expliqué les bénéfices potentiels relatifs aux différentes options de traitement</c:v>
                </c:pt>
                <c:pt idx="4">
                  <c:v>Votre hématologue a fourni suffisamment d’informations sur les traitements possibles</c:v>
                </c:pt>
                <c:pt idx="5">
                  <c:v>Votre hématologue vous a expliqué les effets indésirables/risques relatifs aux différentes options de traitement</c:v>
                </c:pt>
                <c:pt idx="6">
                  <c:v>Votre hématologue vous a donné le temps de réflexion nécessaire pour choisir un traitement</c:v>
                </c:pt>
              </c:strCache>
            </c:strRef>
          </c:cat>
          <c:val>
            <c:numRef>
              <c:f>Feuil1!$B$2:$B$8</c:f>
              <c:numCache>
                <c:formatCode>0%</c:formatCode>
                <c:ptCount val="7"/>
                <c:pt idx="0">
                  <c:v>0.55000000000000004</c:v>
                </c:pt>
                <c:pt idx="1">
                  <c:v>0.57999999999999996</c:v>
                </c:pt>
                <c:pt idx="2">
                  <c:v>0.39</c:v>
                </c:pt>
                <c:pt idx="3">
                  <c:v>0.45</c:v>
                </c:pt>
                <c:pt idx="4">
                  <c:v>0.44</c:v>
                </c:pt>
                <c:pt idx="5">
                  <c:v>0.41</c:v>
                </c:pt>
                <c:pt idx="6">
                  <c:v>0.28000000000000003</c:v>
                </c:pt>
              </c:numCache>
            </c:numRef>
          </c:val>
          <c:extLst>
            <c:ext xmlns:c16="http://schemas.microsoft.com/office/drawing/2014/chart" uri="{C3380CC4-5D6E-409C-BE32-E72D297353CC}">
              <c16:uniqueId val="{00000000-A2D4-4C70-961D-8F2F9582E0FE}"/>
            </c:ext>
          </c:extLst>
        </c:ser>
        <c:ser>
          <c:idx val="4"/>
          <c:order val="4"/>
          <c:tx>
            <c:strRef>
              <c:f>Feuil1!$F$1</c:f>
              <c:strCache>
                <c:ptCount val="1"/>
                <c:pt idx="0">
                  <c:v>ST D'ACCORD</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2D4-4C70-961D-8F2F9582E0FE}"/>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2D4-4C70-961D-8F2F9582E0FE}"/>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2D4-4C70-961D-8F2F9582E0FE}"/>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2D4-4C70-961D-8F2F9582E0FE}"/>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2D4-4C70-961D-8F2F9582E0FE}"/>
                </c:ext>
              </c:extLst>
            </c:dLbl>
            <c:dLbl>
              <c:idx val="5"/>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2D4-4C70-961D-8F2F9582E0FE}"/>
                </c:ext>
              </c:extLst>
            </c:dLbl>
            <c:dLbl>
              <c:idx val="6"/>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2D4-4C70-961D-8F2F9582E0FE}"/>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Votre hématologue vous a informé sur les modalités de traitement (durée, modalités d’administration…)</c:v>
                </c:pt>
                <c:pt idx="1">
                  <c:v>Votre hématologue vous a donné la possibilité de poser toutes vos questions et a pris le temps d’y répondre </c:v>
                </c:pt>
                <c:pt idx="2">
                  <c:v>Votre hématologue vous a communiqué des informations claires et précises sur les options de traitements</c:v>
                </c:pt>
                <c:pt idx="3">
                  <c:v>Votre hématologue vous a expliqué les bénéfices potentiels relatifs aux différentes options de traitement</c:v>
                </c:pt>
                <c:pt idx="4">
                  <c:v>Votre hématologue a fourni suffisamment d’informations sur les traitements possibles</c:v>
                </c:pt>
                <c:pt idx="5">
                  <c:v>Votre hématologue vous a expliqué les effets indésirables/risques relatifs aux différentes options de traitement</c:v>
                </c:pt>
                <c:pt idx="6">
                  <c:v>Votre hématologue vous a donné le temps de réflexion nécessaire pour choisir un traitement</c:v>
                </c:pt>
              </c:strCache>
            </c:strRef>
          </c:cat>
          <c:val>
            <c:numRef>
              <c:f>Feuil1!$F$2:$F$8</c:f>
              <c:numCache>
                <c:formatCode>0%</c:formatCode>
                <c:ptCount val="7"/>
                <c:pt idx="0">
                  <c:v>0.92</c:v>
                </c:pt>
                <c:pt idx="1">
                  <c:v>0.83</c:v>
                </c:pt>
                <c:pt idx="2">
                  <c:v>0.81</c:v>
                </c:pt>
                <c:pt idx="3">
                  <c:v>0.75</c:v>
                </c:pt>
                <c:pt idx="4">
                  <c:v>0.75</c:v>
                </c:pt>
                <c:pt idx="5">
                  <c:v>0.73</c:v>
                </c:pt>
                <c:pt idx="6">
                  <c:v>0.63</c:v>
                </c:pt>
              </c:numCache>
            </c:numRef>
          </c:val>
          <c:extLst>
            <c:ext xmlns:c16="http://schemas.microsoft.com/office/drawing/2014/chart" uri="{C3380CC4-5D6E-409C-BE32-E72D297353CC}">
              <c16:uniqueId val="{00000004-A2D4-4C70-961D-8F2F9582E0FE}"/>
            </c:ext>
          </c:extLst>
        </c:ser>
        <c:dLbls>
          <c:showLegendKey val="0"/>
          <c:showVal val="0"/>
          <c:showCatName val="0"/>
          <c:showSerName val="0"/>
          <c:showPercent val="0"/>
          <c:showBubbleSize val="0"/>
        </c:dLbls>
        <c:gapWidth val="76"/>
        <c:overlap val="100"/>
        <c:axId val="81959919"/>
        <c:axId val="81964239"/>
      </c:barChart>
      <c:catAx>
        <c:axId val="81959919"/>
        <c:scaling>
          <c:orientation val="maxMin"/>
        </c:scaling>
        <c:delete val="1"/>
        <c:axPos val="l"/>
        <c:numFmt formatCode="General" sourceLinked="1"/>
        <c:majorTickMark val="out"/>
        <c:minorTickMark val="none"/>
        <c:tickLblPos val="nextTo"/>
        <c:crossAx val="81964239"/>
        <c:crosses val="autoZero"/>
        <c:auto val="1"/>
        <c:lblAlgn val="ctr"/>
        <c:lblOffset val="100"/>
        <c:noMultiLvlLbl val="0"/>
      </c:catAx>
      <c:valAx>
        <c:axId val="81964239"/>
        <c:scaling>
          <c:orientation val="minMax"/>
          <c:max val="1.1000000000000001"/>
          <c:min val="0"/>
        </c:scaling>
        <c:delete val="1"/>
        <c:axPos val="t"/>
        <c:numFmt formatCode="0%" sourceLinked="1"/>
        <c:majorTickMark val="out"/>
        <c:minorTickMark val="none"/>
        <c:tickLblPos val="nextTo"/>
        <c:crossAx val="81959919"/>
        <c:crosses val="autoZero"/>
        <c:crossBetween val="between"/>
      </c:valAx>
    </c:plotArea>
    <c:legend>
      <c:legendPos val="b"/>
      <c:legendEntry>
        <c:idx val="4"/>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13847568374829636"/>
          <c:y val="5.1305236116699952E-2"/>
          <c:w val="0.85040859933165736"/>
          <c:h val="5.7066915202294871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85765556890123E-2"/>
          <c:y val="0.10895720325417643"/>
          <c:w val="0.9665913157748417"/>
          <c:h val="0.88058913651980852"/>
        </c:manualLayout>
      </c:layout>
      <c:barChart>
        <c:barDir val="bar"/>
        <c:grouping val="stacked"/>
        <c:varyColors val="0"/>
        <c:ser>
          <c:idx val="3"/>
          <c:order val="0"/>
          <c:tx>
            <c:strRef>
              <c:f>Feuil1!$E$1</c:f>
              <c:strCache>
                <c:ptCount val="1"/>
                <c:pt idx="0">
                  <c:v>Non, vous n’en ressentiez pas le besoin</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B77E-4964-BEBE-DAE4D5545074}"/>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B77E-4964-BEBE-DAE4D5545074}"/>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B77E-4964-BEBE-DAE4D5545074}"/>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B77E-4964-BEBE-DAE4D5545074}"/>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B77E-4964-BEBE-DAE4D5545074}"/>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B77E-4964-BEBE-DAE4D5545074}"/>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B77E-4964-BEBE-DAE4D5545074}"/>
                </c:ext>
              </c:extLst>
            </c:dLbl>
            <c:dLbl>
              <c:idx val="7"/>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B77E-4964-BEBE-DAE4D5545074}"/>
                </c:ext>
              </c:extLst>
            </c:dLbl>
            <c:dLbl>
              <c:idx val="8"/>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B77E-4964-BEBE-DAE4D5545074}"/>
                </c:ext>
              </c:extLst>
            </c:dLbl>
            <c:dLbl>
              <c:idx val="9"/>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B77E-4964-BEBE-DAE4D5545074}"/>
                </c:ext>
              </c:extLst>
            </c:dLbl>
            <c:dLbl>
              <c:idx val="1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B77E-4964-BEBE-DAE4D5545074}"/>
                </c:ext>
              </c:extLst>
            </c:dLbl>
            <c:dLbl>
              <c:idx val="1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B77E-4964-BEBE-DAE4D5545074}"/>
                </c:ext>
              </c:extLst>
            </c:dLbl>
            <c:dLbl>
              <c:idx val="1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B77E-4964-BEBE-DAE4D554507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Feuil1!$A$2:$A$14</c:f>
              <c:strCache>
                <c:ptCount val="12"/>
                <c:pt idx="0">
                  <c:v>Des supports pour le suivi de votre traitement (brochure/remis patient)</c:v>
                </c:pt>
                <c:pt idx="1">
                  <c:v>Un infirmier</c:v>
                </c:pt>
                <c:pt idx="2">
                  <c:v>Une association de patients</c:v>
                </c:pt>
                <c:pt idx="3">
                  <c:v>Un psychologue</c:v>
                </c:pt>
                <c:pt idx="4">
                  <c:v>Un soutien psychologique</c:v>
                </c:pt>
                <c:pt idx="5">
                  <c:v>Une activité physique adaptée</c:v>
                </c:pt>
                <c:pt idx="6">
                  <c:v>Un diététicien/nutritionniste</c:v>
                </c:pt>
                <c:pt idx="7">
                  <c:v>Un kinésithérapeute</c:v>
                </c:pt>
                <c:pt idx="8">
                  <c:v>Des soins de supports non médicamenteux (, sophrologie, acupuncture, , hypnose)</c:v>
                </c:pt>
                <c:pt idx="9">
                  <c:v>Un support administratif (assistante sociale, juridique, …)</c:v>
                </c:pt>
                <c:pt idx="10">
                  <c:v>Un suivi via une plateforme digitale</c:v>
                </c:pt>
                <c:pt idx="11">
                  <c:v>Un groupe de parole</c:v>
                </c:pt>
              </c:strCache>
            </c:strRef>
          </c:cat>
          <c:val>
            <c:numRef>
              <c:f>Feuil1!$E$2:$E$14</c:f>
              <c:numCache>
                <c:formatCode>0%</c:formatCode>
                <c:ptCount val="13"/>
                <c:pt idx="0">
                  <c:v>0.39</c:v>
                </c:pt>
                <c:pt idx="1">
                  <c:v>0.65</c:v>
                </c:pt>
                <c:pt idx="2">
                  <c:v>0.59</c:v>
                </c:pt>
                <c:pt idx="3">
                  <c:v>0.63</c:v>
                </c:pt>
                <c:pt idx="4">
                  <c:v>0.68</c:v>
                </c:pt>
                <c:pt idx="5">
                  <c:v>0.56000000000000005</c:v>
                </c:pt>
                <c:pt idx="6">
                  <c:v>0.62</c:v>
                </c:pt>
                <c:pt idx="7">
                  <c:v>0.7</c:v>
                </c:pt>
                <c:pt idx="8">
                  <c:v>0.54</c:v>
                </c:pt>
                <c:pt idx="9">
                  <c:v>0.82</c:v>
                </c:pt>
                <c:pt idx="10">
                  <c:v>0.68</c:v>
                </c:pt>
                <c:pt idx="11">
                  <c:v>0.75</c:v>
                </c:pt>
              </c:numCache>
            </c:numRef>
          </c:val>
          <c:extLst>
            <c:ext xmlns:c16="http://schemas.microsoft.com/office/drawing/2014/chart" uri="{C3380CC4-5D6E-409C-BE32-E72D297353CC}">
              <c16:uniqueId val="{00000003-B77E-4964-BEBE-DAE4D5545074}"/>
            </c:ext>
          </c:extLst>
        </c:ser>
        <c:ser>
          <c:idx val="2"/>
          <c:order val="1"/>
          <c:tx>
            <c:strRef>
              <c:f>Feuil1!$D$1</c:f>
              <c:strCache>
                <c:ptCount val="1"/>
                <c:pt idx="0">
                  <c:v>Non mais vous auriez aimé en bénéficier</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77E-4964-BEBE-DAE4D5545074}"/>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77E-4964-BEBE-DAE4D5545074}"/>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77E-4964-BEBE-DAE4D5545074}"/>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77E-4964-BEBE-DAE4D5545074}"/>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77E-4964-BEBE-DAE4D5545074}"/>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77E-4964-BEBE-DAE4D5545074}"/>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77E-4964-BEBE-DAE4D5545074}"/>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77E-4964-BEBE-DAE4D5545074}"/>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77E-4964-BEBE-DAE4D5545074}"/>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77E-4964-BEBE-DAE4D5545074}"/>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77E-4964-BEBE-DAE4D5545074}"/>
                </c:ext>
              </c:extLst>
            </c:dLbl>
            <c:dLbl>
              <c:idx val="1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B77E-4964-BEBE-DAE4D5545074}"/>
                </c:ext>
              </c:extLst>
            </c:dLbl>
            <c:dLbl>
              <c:idx val="1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B77E-4964-BEBE-DAE4D554507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Feuil1!$A$2:$A$14</c:f>
              <c:strCache>
                <c:ptCount val="12"/>
                <c:pt idx="0">
                  <c:v>Des supports pour le suivi de votre traitement (brochure/remis patient)</c:v>
                </c:pt>
                <c:pt idx="1">
                  <c:v>Un infirmier</c:v>
                </c:pt>
                <c:pt idx="2">
                  <c:v>Une association de patients</c:v>
                </c:pt>
                <c:pt idx="3">
                  <c:v>Un psychologue</c:v>
                </c:pt>
                <c:pt idx="4">
                  <c:v>Un soutien psychologique</c:v>
                </c:pt>
                <c:pt idx="5">
                  <c:v>Une activité physique adaptée</c:v>
                </c:pt>
                <c:pt idx="6">
                  <c:v>Un diététicien/nutritionniste</c:v>
                </c:pt>
                <c:pt idx="7">
                  <c:v>Un kinésithérapeute</c:v>
                </c:pt>
                <c:pt idx="8">
                  <c:v>Des soins de supports non médicamenteux (, sophrologie, acupuncture, , hypnose)</c:v>
                </c:pt>
                <c:pt idx="9">
                  <c:v>Un support administratif (assistante sociale, juridique, …)</c:v>
                </c:pt>
                <c:pt idx="10">
                  <c:v>Un suivi via une plateforme digitale</c:v>
                </c:pt>
                <c:pt idx="11">
                  <c:v>Un groupe de parole</c:v>
                </c:pt>
              </c:strCache>
            </c:strRef>
          </c:cat>
          <c:val>
            <c:numRef>
              <c:f>Feuil1!$D$2:$D$14</c:f>
              <c:numCache>
                <c:formatCode>0%</c:formatCode>
                <c:ptCount val="13"/>
                <c:pt idx="0">
                  <c:v>0.27</c:v>
                </c:pt>
                <c:pt idx="1">
                  <c:v>7.0000000000000007E-2</c:v>
                </c:pt>
                <c:pt idx="2">
                  <c:v>0.18</c:v>
                </c:pt>
                <c:pt idx="3">
                  <c:v>0.15</c:v>
                </c:pt>
                <c:pt idx="4">
                  <c:v>0.11</c:v>
                </c:pt>
                <c:pt idx="5">
                  <c:v>0.24</c:v>
                </c:pt>
                <c:pt idx="6">
                  <c:v>0.23</c:v>
                </c:pt>
                <c:pt idx="7">
                  <c:v>0.16</c:v>
                </c:pt>
                <c:pt idx="8">
                  <c:v>0.32</c:v>
                </c:pt>
                <c:pt idx="9">
                  <c:v>0.11</c:v>
                </c:pt>
                <c:pt idx="10">
                  <c:v>0.26</c:v>
                </c:pt>
                <c:pt idx="11">
                  <c:v>0.2</c:v>
                </c:pt>
              </c:numCache>
            </c:numRef>
          </c:val>
          <c:extLst>
            <c:ext xmlns:c16="http://schemas.microsoft.com/office/drawing/2014/chart" uri="{C3380CC4-5D6E-409C-BE32-E72D297353CC}">
              <c16:uniqueId val="{00000002-B77E-4964-BEBE-DAE4D5545074}"/>
            </c:ext>
          </c:extLst>
        </c:ser>
        <c:ser>
          <c:idx val="1"/>
          <c:order val="2"/>
          <c:tx>
            <c:strRef>
              <c:f>Feuil1!$C$1</c:f>
              <c:strCache>
                <c:ptCount val="1"/>
                <c:pt idx="0">
                  <c:v>Oui mais vous n’en avez pas bénéficié</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77E-4964-BEBE-DAE4D5545074}"/>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77E-4964-BEBE-DAE4D5545074}"/>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77E-4964-BEBE-DAE4D5545074}"/>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77E-4964-BEBE-DAE4D5545074}"/>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77E-4964-BEBE-DAE4D5545074}"/>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77E-4964-BEBE-DAE4D5545074}"/>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77E-4964-BEBE-DAE4D5545074}"/>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77E-4964-BEBE-DAE4D5545074}"/>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77E-4964-BEBE-DAE4D5545074}"/>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77E-4964-BEBE-DAE4D5545074}"/>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77E-4964-BEBE-DAE4D5545074}"/>
                </c:ext>
              </c:extLst>
            </c:dLbl>
            <c:dLbl>
              <c:idx val="1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77E-4964-BEBE-DAE4D5545074}"/>
                </c:ext>
              </c:extLst>
            </c:dLbl>
            <c:dLbl>
              <c:idx val="1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77E-4964-BEBE-DAE4D554507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Feuil1!$A$2:$A$14</c:f>
              <c:strCache>
                <c:ptCount val="12"/>
                <c:pt idx="0">
                  <c:v>Des supports pour le suivi de votre traitement (brochure/remis patient)</c:v>
                </c:pt>
                <c:pt idx="1">
                  <c:v>Un infirmier</c:v>
                </c:pt>
                <c:pt idx="2">
                  <c:v>Une association de patients</c:v>
                </c:pt>
                <c:pt idx="3">
                  <c:v>Un psychologue</c:v>
                </c:pt>
                <c:pt idx="4">
                  <c:v>Un soutien psychologique</c:v>
                </c:pt>
                <c:pt idx="5">
                  <c:v>Une activité physique adaptée</c:v>
                </c:pt>
                <c:pt idx="6">
                  <c:v>Un diététicien/nutritionniste</c:v>
                </c:pt>
                <c:pt idx="7">
                  <c:v>Un kinésithérapeute</c:v>
                </c:pt>
                <c:pt idx="8">
                  <c:v>Des soins de supports non médicamenteux (, sophrologie, acupuncture, , hypnose)</c:v>
                </c:pt>
                <c:pt idx="9">
                  <c:v>Un support administratif (assistante sociale, juridique, …)</c:v>
                </c:pt>
                <c:pt idx="10">
                  <c:v>Un suivi via une plateforme digitale</c:v>
                </c:pt>
                <c:pt idx="11">
                  <c:v>Un groupe de parole</c:v>
                </c:pt>
              </c:strCache>
            </c:strRef>
          </c:cat>
          <c:val>
            <c:numRef>
              <c:f>Feuil1!$C$2:$C$14</c:f>
              <c:numCache>
                <c:formatCode>0%</c:formatCode>
                <c:ptCount val="13"/>
                <c:pt idx="0">
                  <c:v>7.0000000000000007E-2</c:v>
                </c:pt>
                <c:pt idx="1">
                  <c:v>0.03</c:v>
                </c:pt>
                <c:pt idx="2">
                  <c:v>7.0000000000000007E-2</c:v>
                </c:pt>
                <c:pt idx="3">
                  <c:v>7.0000000000000007E-2</c:v>
                </c:pt>
                <c:pt idx="4">
                  <c:v>7.0000000000000007E-2</c:v>
                </c:pt>
                <c:pt idx="5">
                  <c:v>0.05</c:v>
                </c:pt>
                <c:pt idx="6">
                  <c:v>0.03</c:v>
                </c:pt>
                <c:pt idx="7">
                  <c:v>0.03</c:v>
                </c:pt>
                <c:pt idx="8">
                  <c:v>0.08</c:v>
                </c:pt>
                <c:pt idx="9">
                  <c:v>0.03</c:v>
                </c:pt>
                <c:pt idx="10">
                  <c:v>0.04</c:v>
                </c:pt>
                <c:pt idx="11">
                  <c:v>0.05</c:v>
                </c:pt>
              </c:numCache>
            </c:numRef>
          </c:val>
          <c:extLst>
            <c:ext xmlns:c16="http://schemas.microsoft.com/office/drawing/2014/chart" uri="{C3380CC4-5D6E-409C-BE32-E72D297353CC}">
              <c16:uniqueId val="{00000001-B77E-4964-BEBE-DAE4D5545074}"/>
            </c:ext>
          </c:extLst>
        </c:ser>
        <c:ser>
          <c:idx val="0"/>
          <c:order val="3"/>
          <c:tx>
            <c:strRef>
              <c:f>Feuil1!$B$1</c:f>
              <c:strCache>
                <c:ptCount val="1"/>
                <c:pt idx="0">
                  <c:v>Oui et vous en avez bénéficié</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7E-4964-BEBE-DAE4D5545074}"/>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7E-4964-BEBE-DAE4D5545074}"/>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7E-4964-BEBE-DAE4D5545074}"/>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7E-4964-BEBE-DAE4D5545074}"/>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7E-4964-BEBE-DAE4D5545074}"/>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77E-4964-BEBE-DAE4D5545074}"/>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7E-4964-BEBE-DAE4D5545074}"/>
                </c:ext>
              </c:extLst>
            </c:dLbl>
            <c:dLbl>
              <c:idx val="7"/>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7E-4964-BEBE-DAE4D5545074}"/>
                </c:ext>
              </c:extLst>
            </c:dLbl>
            <c:dLbl>
              <c:idx val="8"/>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77E-4964-BEBE-DAE4D5545074}"/>
                </c:ext>
              </c:extLst>
            </c:dLbl>
            <c:dLbl>
              <c:idx val="9"/>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77E-4964-BEBE-DAE4D5545074}"/>
                </c:ext>
              </c:extLst>
            </c:dLbl>
            <c:dLbl>
              <c:idx val="1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77E-4964-BEBE-DAE4D5545074}"/>
                </c:ext>
              </c:extLst>
            </c:dLbl>
            <c:dLbl>
              <c:idx val="11"/>
              <c:delete val="1"/>
              <c:extLst>
                <c:ext xmlns:c15="http://schemas.microsoft.com/office/drawing/2012/chart" uri="{CE6537A1-D6FC-4f65-9D91-7224C49458BB}"/>
                <c:ext xmlns:c16="http://schemas.microsoft.com/office/drawing/2014/chart" uri="{C3380CC4-5D6E-409C-BE32-E72D297353CC}">
                  <c16:uniqueId val="{00000010-B77E-4964-BEBE-DAE4D5545074}"/>
                </c:ext>
              </c:extLst>
            </c:dLbl>
            <c:dLbl>
              <c:idx val="1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77E-4964-BEBE-DAE4D554507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Feuil1!$A$2:$A$14</c:f>
              <c:strCache>
                <c:ptCount val="12"/>
                <c:pt idx="0">
                  <c:v>Des supports pour le suivi de votre traitement (brochure/remis patient)</c:v>
                </c:pt>
                <c:pt idx="1">
                  <c:v>Un infirmier</c:v>
                </c:pt>
                <c:pt idx="2">
                  <c:v>Une association de patients</c:v>
                </c:pt>
                <c:pt idx="3">
                  <c:v>Un psychologue</c:v>
                </c:pt>
                <c:pt idx="4">
                  <c:v>Un soutien psychologique</c:v>
                </c:pt>
                <c:pt idx="5">
                  <c:v>Une activité physique adaptée</c:v>
                </c:pt>
                <c:pt idx="6">
                  <c:v>Un diététicien/nutritionniste</c:v>
                </c:pt>
                <c:pt idx="7">
                  <c:v>Un kinésithérapeute</c:v>
                </c:pt>
                <c:pt idx="8">
                  <c:v>Des soins de supports non médicamenteux (, sophrologie, acupuncture, , hypnose)</c:v>
                </c:pt>
                <c:pt idx="9">
                  <c:v>Un support administratif (assistante sociale, juridique, …)</c:v>
                </c:pt>
                <c:pt idx="10">
                  <c:v>Un suivi via une plateforme digitale</c:v>
                </c:pt>
                <c:pt idx="11">
                  <c:v>Un groupe de parole</c:v>
                </c:pt>
              </c:strCache>
            </c:strRef>
          </c:cat>
          <c:val>
            <c:numRef>
              <c:f>Feuil1!$B$2:$B$14</c:f>
              <c:numCache>
                <c:formatCode>0%</c:formatCode>
                <c:ptCount val="13"/>
                <c:pt idx="0">
                  <c:v>0.27</c:v>
                </c:pt>
                <c:pt idx="1">
                  <c:v>0.25</c:v>
                </c:pt>
                <c:pt idx="2">
                  <c:v>0.16</c:v>
                </c:pt>
                <c:pt idx="3">
                  <c:v>0.15</c:v>
                </c:pt>
                <c:pt idx="4">
                  <c:v>0.14000000000000001</c:v>
                </c:pt>
                <c:pt idx="5">
                  <c:v>0.15</c:v>
                </c:pt>
                <c:pt idx="6">
                  <c:v>0.12</c:v>
                </c:pt>
                <c:pt idx="7">
                  <c:v>0.11</c:v>
                </c:pt>
                <c:pt idx="8">
                  <c:v>0.06</c:v>
                </c:pt>
                <c:pt idx="9">
                  <c:v>0.04</c:v>
                </c:pt>
                <c:pt idx="10">
                  <c:v>0.02</c:v>
                </c:pt>
                <c:pt idx="11">
                  <c:v>0</c:v>
                </c:pt>
              </c:numCache>
            </c:numRef>
          </c:val>
          <c:extLst>
            <c:ext xmlns:c16="http://schemas.microsoft.com/office/drawing/2014/chart" uri="{C3380CC4-5D6E-409C-BE32-E72D297353CC}">
              <c16:uniqueId val="{00000000-B77E-4964-BEBE-DAE4D5545074}"/>
            </c:ext>
          </c:extLst>
        </c:ser>
        <c:ser>
          <c:idx val="4"/>
          <c:order val="4"/>
          <c:tx>
            <c:strRef>
              <c:f>Feuil1!$F$1</c:f>
              <c:strCache>
                <c:ptCount val="1"/>
                <c:pt idx="0">
                  <c:v>ST OUI</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B77E-4964-BEBE-DAE4D5545074}"/>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B77E-4964-BEBE-DAE4D5545074}"/>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B77E-4964-BEBE-DAE4D5545074}"/>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B77E-4964-BEBE-DAE4D5545074}"/>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B77E-4964-BEBE-DAE4D5545074}"/>
                </c:ext>
              </c:extLst>
            </c:dLbl>
            <c:dLbl>
              <c:idx val="5"/>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B77E-4964-BEBE-DAE4D5545074}"/>
                </c:ext>
              </c:extLst>
            </c:dLbl>
            <c:dLbl>
              <c:idx val="6"/>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B77E-4964-BEBE-DAE4D5545074}"/>
                </c:ext>
              </c:extLst>
            </c:dLbl>
            <c:dLbl>
              <c:idx val="7"/>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B77E-4964-BEBE-DAE4D5545074}"/>
                </c:ext>
              </c:extLst>
            </c:dLbl>
            <c:dLbl>
              <c:idx val="8"/>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B77E-4964-BEBE-DAE4D5545074}"/>
                </c:ext>
              </c:extLst>
            </c:dLbl>
            <c:dLbl>
              <c:idx val="9"/>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B77E-4964-BEBE-DAE4D5545074}"/>
                </c:ext>
              </c:extLst>
            </c:dLbl>
            <c:dLbl>
              <c:idx val="1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B77E-4964-BEBE-DAE4D5545074}"/>
                </c:ext>
              </c:extLst>
            </c:dLbl>
            <c:dLbl>
              <c:idx val="1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B77E-4964-BEBE-DAE4D5545074}"/>
                </c:ext>
              </c:extLst>
            </c:dLbl>
            <c:dLbl>
              <c:idx val="1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B77E-4964-BEBE-DAE4D5545074}"/>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Feuil1!$A$2:$A$14</c:f>
              <c:strCache>
                <c:ptCount val="12"/>
                <c:pt idx="0">
                  <c:v>Des supports pour le suivi de votre traitement (brochure/remis patient)</c:v>
                </c:pt>
                <c:pt idx="1">
                  <c:v>Un infirmier</c:v>
                </c:pt>
                <c:pt idx="2">
                  <c:v>Une association de patients</c:v>
                </c:pt>
                <c:pt idx="3">
                  <c:v>Un psychologue</c:v>
                </c:pt>
                <c:pt idx="4">
                  <c:v>Un soutien psychologique</c:v>
                </c:pt>
                <c:pt idx="5">
                  <c:v>Une activité physique adaptée</c:v>
                </c:pt>
                <c:pt idx="6">
                  <c:v>Un diététicien/nutritionniste</c:v>
                </c:pt>
                <c:pt idx="7">
                  <c:v>Un kinésithérapeute</c:v>
                </c:pt>
                <c:pt idx="8">
                  <c:v>Des soins de supports non médicamenteux (, sophrologie, acupuncture, , hypnose)</c:v>
                </c:pt>
                <c:pt idx="9">
                  <c:v>Un support administratif (assistante sociale, juridique, …)</c:v>
                </c:pt>
                <c:pt idx="10">
                  <c:v>Un suivi via une plateforme digitale</c:v>
                </c:pt>
                <c:pt idx="11">
                  <c:v>Un groupe de parole</c:v>
                </c:pt>
              </c:strCache>
            </c:strRef>
          </c:cat>
          <c:val>
            <c:numRef>
              <c:f>Feuil1!$F$2:$F$14</c:f>
              <c:numCache>
                <c:formatCode>0%</c:formatCode>
                <c:ptCount val="13"/>
                <c:pt idx="0">
                  <c:v>0.34</c:v>
                </c:pt>
                <c:pt idx="1">
                  <c:v>0.28000000000000003</c:v>
                </c:pt>
                <c:pt idx="2">
                  <c:v>0.23</c:v>
                </c:pt>
                <c:pt idx="3">
                  <c:v>0.22</c:v>
                </c:pt>
                <c:pt idx="4">
                  <c:v>0.21</c:v>
                </c:pt>
                <c:pt idx="5">
                  <c:v>0.2</c:v>
                </c:pt>
                <c:pt idx="6">
                  <c:v>0.15</c:v>
                </c:pt>
                <c:pt idx="7">
                  <c:v>0.14000000000000001</c:v>
                </c:pt>
                <c:pt idx="8">
                  <c:v>0.14000000000000001</c:v>
                </c:pt>
                <c:pt idx="9">
                  <c:v>7.0000000000000007E-2</c:v>
                </c:pt>
                <c:pt idx="10">
                  <c:v>0.06</c:v>
                </c:pt>
                <c:pt idx="11">
                  <c:v>0.05</c:v>
                </c:pt>
              </c:numCache>
            </c:numRef>
          </c:val>
          <c:extLst>
            <c:ext xmlns:c16="http://schemas.microsoft.com/office/drawing/2014/chart" uri="{C3380CC4-5D6E-409C-BE32-E72D297353CC}">
              <c16:uniqueId val="{00000004-B77E-4964-BEBE-DAE4D5545074}"/>
            </c:ext>
          </c:extLst>
        </c:ser>
        <c:dLbls>
          <c:showLegendKey val="0"/>
          <c:showVal val="0"/>
          <c:showCatName val="0"/>
          <c:showSerName val="0"/>
          <c:showPercent val="0"/>
          <c:showBubbleSize val="0"/>
        </c:dLbls>
        <c:gapWidth val="50"/>
        <c:overlap val="100"/>
        <c:axId val="81957039"/>
        <c:axId val="81961359"/>
      </c:barChart>
      <c:catAx>
        <c:axId val="81957039"/>
        <c:scaling>
          <c:orientation val="maxMin"/>
        </c:scaling>
        <c:delete val="1"/>
        <c:axPos val="l"/>
        <c:numFmt formatCode="General" sourceLinked="1"/>
        <c:majorTickMark val="out"/>
        <c:minorTickMark val="none"/>
        <c:tickLblPos val="nextTo"/>
        <c:crossAx val="81961359"/>
        <c:crosses val="autoZero"/>
        <c:auto val="1"/>
        <c:lblAlgn val="ctr"/>
        <c:lblOffset val="100"/>
        <c:noMultiLvlLbl val="0"/>
      </c:catAx>
      <c:valAx>
        <c:axId val="81961359"/>
        <c:scaling>
          <c:orientation val="minMax"/>
          <c:max val="1.1000000000000001"/>
          <c:min val="0"/>
        </c:scaling>
        <c:delete val="1"/>
        <c:axPos val="t"/>
        <c:numFmt formatCode="0%" sourceLinked="1"/>
        <c:majorTickMark val="out"/>
        <c:minorTickMark val="none"/>
        <c:tickLblPos val="nextTo"/>
        <c:crossAx val="81957039"/>
        <c:crosses val="autoZero"/>
        <c:crossBetween val="between"/>
      </c:valAx>
    </c:plotArea>
    <c:legend>
      <c:legendPos val="b"/>
      <c:legendEntry>
        <c:idx val="4"/>
        <c:delete val="1"/>
      </c:legendEntry>
      <c:layout>
        <c:manualLayout>
          <c:xMode val="edge"/>
          <c:yMode val="edge"/>
          <c:x val="8.2443761436698099E-3"/>
          <c:y val="8.7224463127265912E-3"/>
          <c:w val="0.85662006014636671"/>
          <c:h val="9.0946979429078686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1976579850595"/>
          <c:y val="9.8402219755564874E-2"/>
          <c:w val="0.55219823711334381"/>
          <c:h val="0.80319578445930562"/>
        </c:manualLayout>
      </c:layout>
      <c:doughnutChart>
        <c:varyColors val="1"/>
        <c:ser>
          <c:idx val="0"/>
          <c:order val="0"/>
          <c:tx>
            <c:strRef>
              <c:f>Feuil1!$B$1</c:f>
              <c:strCache>
                <c:ptCount val="1"/>
                <c:pt idx="0">
                  <c:v>Q38. Avez-vous rencontré des difficultés pour bien suivre votre traitement, votre prescription ?</c:v>
                </c:pt>
              </c:strCache>
            </c:strRef>
          </c:tx>
          <c:dPt>
            <c:idx val="0"/>
            <c:bubble3D val="0"/>
            <c:spPr>
              <a:solidFill>
                <a:schemeClr val="accent2"/>
              </a:solidFill>
            </c:spPr>
            <c:extLst>
              <c:ext xmlns:c16="http://schemas.microsoft.com/office/drawing/2014/chart" uri="{C3380CC4-5D6E-409C-BE32-E72D297353CC}">
                <c16:uniqueId val="{00000003-E891-495A-944B-80D722AB9270}"/>
              </c:ext>
            </c:extLst>
          </c:dPt>
          <c:dPt>
            <c:idx val="1"/>
            <c:bubble3D val="0"/>
            <c:spPr>
              <a:solidFill>
                <a:srgbClr val="97C928"/>
              </a:solidFill>
            </c:spPr>
            <c:extLst>
              <c:ext xmlns:c16="http://schemas.microsoft.com/office/drawing/2014/chart" uri="{C3380CC4-5D6E-409C-BE32-E72D297353CC}">
                <c16:uniqueId val="{00000004-E891-495A-944B-80D722AB9270}"/>
              </c:ext>
            </c:extLst>
          </c:dPt>
          <c:dLbls>
            <c:dLbl>
              <c:idx val="0"/>
              <c:delete val="1"/>
              <c:extLst>
                <c:ext xmlns:c15="http://schemas.microsoft.com/office/drawing/2012/chart" uri="{CE6537A1-D6FC-4f65-9D91-7224C49458BB}"/>
                <c:ext xmlns:c16="http://schemas.microsoft.com/office/drawing/2014/chart" uri="{C3380CC4-5D6E-409C-BE32-E72D297353CC}">
                  <c16:uniqueId val="{00000003-E891-495A-944B-80D722AB9270}"/>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E891-495A-944B-80D722AB927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c:formatCode>
                <c:ptCount val="2"/>
                <c:pt idx="0">
                  <c:v>0.1</c:v>
                </c:pt>
                <c:pt idx="1">
                  <c:v>0.9</c:v>
                </c:pt>
              </c:numCache>
            </c:numRef>
          </c:val>
          <c:extLst>
            <c:ext xmlns:c16="http://schemas.microsoft.com/office/drawing/2014/chart" uri="{C3380CC4-5D6E-409C-BE32-E72D297353CC}">
              <c16:uniqueId val="{00000000-E891-495A-944B-80D722AB9270}"/>
            </c:ext>
          </c:extLst>
        </c:ser>
        <c:dLbls>
          <c:showLegendKey val="0"/>
          <c:showVal val="0"/>
          <c:showCatName val="0"/>
          <c:showSerName val="0"/>
          <c:showPercent val="0"/>
          <c:showBubbleSize val="0"/>
          <c:showLeaderLines val="0"/>
        </c:dLbls>
        <c:firstSliceAng val="0"/>
        <c:holeSize val="68"/>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44348725641288"/>
          <c:y val="8.0284255029393153E-2"/>
          <c:w val="0.69065423161476769"/>
          <c:h val="0.86502807916984814"/>
        </c:manualLayout>
      </c:layout>
      <c:barChart>
        <c:barDir val="bar"/>
        <c:grouping val="stacked"/>
        <c:varyColors val="0"/>
        <c:ser>
          <c:idx val="2"/>
          <c:order val="0"/>
          <c:tx>
            <c:strRef>
              <c:f>Feuil1!$D$1</c:f>
              <c:strCache>
                <c:ptCount val="1"/>
                <c:pt idx="0">
                  <c:v>Non, mais vous n’en aviez pas besoin</c:v>
                </c:pt>
              </c:strCache>
            </c:strRef>
          </c:tx>
          <c:spPr>
            <a:solidFill>
              <a:schemeClr val="accent2">
                <a:lumMod val="75000"/>
              </a:schemeClr>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283-428D-A706-EEFE1E0A20C0}"/>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283-428D-A706-EEFE1E0A20C0}"/>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283-428D-A706-EEFE1E0A20C0}"/>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283-428D-A706-EEFE1E0A20C0}"/>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283-428D-A706-EEFE1E0A20C0}"/>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283-428D-A706-EEFE1E0A20C0}"/>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283-428D-A706-EEFE1E0A20C0}"/>
                </c:ext>
              </c:extLst>
            </c:dLbl>
            <c:dLbl>
              <c:idx val="7"/>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283-428D-A706-EEFE1E0A20C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Échangé avec votre hématologue</c:v>
                </c:pt>
                <c:pt idx="1">
                  <c:v>Échangé avec votre médecin généraliste</c:v>
                </c:pt>
                <c:pt idx="2">
                  <c:v>Échangé avec un infirmier</c:v>
                </c:pt>
                <c:pt idx="3">
                  <c:v>Échangé avec d’autres patients sur ce sujet</c:v>
                </c:pt>
                <c:pt idx="4">
                  <c:v>Échangé avec votre pharmacien de ville *</c:v>
                </c:pt>
                <c:pt idx="5">
                  <c:v>Échangé avec une association</c:v>
                </c:pt>
                <c:pt idx="6">
                  <c:v>Bénéficié de séances d’éducation thérapeutique</c:v>
                </c:pt>
                <c:pt idx="7">
                  <c:v>Autres</c:v>
                </c:pt>
              </c:strCache>
            </c:strRef>
          </c:cat>
          <c:val>
            <c:numRef>
              <c:f>Feuil1!$D$2:$D$9</c:f>
              <c:numCache>
                <c:formatCode>0%</c:formatCode>
                <c:ptCount val="8"/>
                <c:pt idx="0">
                  <c:v>0.09</c:v>
                </c:pt>
                <c:pt idx="1">
                  <c:v>0.28999999999999998</c:v>
                </c:pt>
                <c:pt idx="2">
                  <c:v>0.5</c:v>
                </c:pt>
                <c:pt idx="3">
                  <c:v>0.51</c:v>
                </c:pt>
                <c:pt idx="4">
                  <c:v>0.52</c:v>
                </c:pt>
                <c:pt idx="5">
                  <c:v>0.59</c:v>
                </c:pt>
                <c:pt idx="6">
                  <c:v>0.72</c:v>
                </c:pt>
                <c:pt idx="7">
                  <c:v>0.84</c:v>
                </c:pt>
              </c:numCache>
            </c:numRef>
          </c:val>
          <c:extLst>
            <c:ext xmlns:c16="http://schemas.microsoft.com/office/drawing/2014/chart" uri="{C3380CC4-5D6E-409C-BE32-E72D297353CC}">
              <c16:uniqueId val="{00000002-5283-428D-A706-EEFE1E0A20C0}"/>
            </c:ext>
          </c:extLst>
        </c:ser>
        <c:ser>
          <c:idx val="1"/>
          <c:order val="1"/>
          <c:tx>
            <c:strRef>
              <c:f>Feuil1!$C$1</c:f>
              <c:strCache>
                <c:ptCount val="1"/>
                <c:pt idx="0">
                  <c:v>Non, mais vous auriez bien aimé</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283-428D-A706-EEFE1E0A20C0}"/>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283-428D-A706-EEFE1E0A20C0}"/>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283-428D-A706-EEFE1E0A20C0}"/>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283-428D-A706-EEFE1E0A20C0}"/>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283-428D-A706-EEFE1E0A20C0}"/>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283-428D-A706-EEFE1E0A20C0}"/>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283-428D-A706-EEFE1E0A20C0}"/>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283-428D-A706-EEFE1E0A20C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Échangé avec votre hématologue</c:v>
                </c:pt>
                <c:pt idx="1">
                  <c:v>Échangé avec votre médecin généraliste</c:v>
                </c:pt>
                <c:pt idx="2">
                  <c:v>Échangé avec un infirmier</c:v>
                </c:pt>
                <c:pt idx="3">
                  <c:v>Échangé avec d’autres patients sur ce sujet</c:v>
                </c:pt>
                <c:pt idx="4">
                  <c:v>Échangé avec votre pharmacien de ville *</c:v>
                </c:pt>
                <c:pt idx="5">
                  <c:v>Échangé avec une association</c:v>
                </c:pt>
                <c:pt idx="6">
                  <c:v>Bénéficié de séances d’éducation thérapeutique</c:v>
                </c:pt>
                <c:pt idx="7">
                  <c:v>Autres</c:v>
                </c:pt>
              </c:strCache>
            </c:strRef>
          </c:cat>
          <c:val>
            <c:numRef>
              <c:f>Feuil1!$C$2:$C$9</c:f>
              <c:numCache>
                <c:formatCode>0%</c:formatCode>
                <c:ptCount val="8"/>
                <c:pt idx="0">
                  <c:v>0.06</c:v>
                </c:pt>
                <c:pt idx="1">
                  <c:v>0.13</c:v>
                </c:pt>
                <c:pt idx="2">
                  <c:v>0.15</c:v>
                </c:pt>
                <c:pt idx="3">
                  <c:v>0.26</c:v>
                </c:pt>
                <c:pt idx="4">
                  <c:v>7.0000000000000007E-2</c:v>
                </c:pt>
                <c:pt idx="5">
                  <c:v>0.13</c:v>
                </c:pt>
                <c:pt idx="6">
                  <c:v>0.25</c:v>
                </c:pt>
                <c:pt idx="7">
                  <c:v>0.05</c:v>
                </c:pt>
              </c:numCache>
            </c:numRef>
          </c:val>
          <c:extLst>
            <c:ext xmlns:c16="http://schemas.microsoft.com/office/drawing/2014/chart" uri="{C3380CC4-5D6E-409C-BE32-E72D297353CC}">
              <c16:uniqueId val="{00000001-5283-428D-A706-EEFE1E0A20C0}"/>
            </c:ext>
          </c:extLst>
        </c:ser>
        <c:ser>
          <c:idx val="0"/>
          <c:order val="2"/>
          <c:tx>
            <c:strRef>
              <c:f>Feuil1!$B$1</c:f>
              <c:strCache>
                <c:ptCount val="1"/>
                <c:pt idx="0">
                  <c:v>Oui</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83-428D-A706-EEFE1E0A20C0}"/>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83-428D-A706-EEFE1E0A20C0}"/>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83-428D-A706-EEFE1E0A20C0}"/>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83-428D-A706-EEFE1E0A20C0}"/>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83-428D-A706-EEFE1E0A20C0}"/>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83-428D-A706-EEFE1E0A20C0}"/>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283-428D-A706-EEFE1E0A20C0}"/>
                </c:ext>
              </c:extLst>
            </c:dLbl>
            <c:dLbl>
              <c:idx val="7"/>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83-428D-A706-EEFE1E0A20C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Échangé avec votre hématologue</c:v>
                </c:pt>
                <c:pt idx="1">
                  <c:v>Échangé avec votre médecin généraliste</c:v>
                </c:pt>
                <c:pt idx="2">
                  <c:v>Échangé avec un infirmier</c:v>
                </c:pt>
                <c:pt idx="3">
                  <c:v>Échangé avec d’autres patients sur ce sujet</c:v>
                </c:pt>
                <c:pt idx="4">
                  <c:v>Échangé avec votre pharmacien de ville *</c:v>
                </c:pt>
                <c:pt idx="5">
                  <c:v>Échangé avec une association</c:v>
                </c:pt>
                <c:pt idx="6">
                  <c:v>Bénéficié de séances d’éducation thérapeutique</c:v>
                </c:pt>
                <c:pt idx="7">
                  <c:v>Autres</c:v>
                </c:pt>
              </c:strCache>
            </c:strRef>
          </c:cat>
          <c:val>
            <c:numRef>
              <c:f>Feuil1!$B$2:$B$9</c:f>
              <c:numCache>
                <c:formatCode>0%</c:formatCode>
                <c:ptCount val="8"/>
                <c:pt idx="0">
                  <c:v>0.85</c:v>
                </c:pt>
                <c:pt idx="1">
                  <c:v>0.57999999999999996</c:v>
                </c:pt>
                <c:pt idx="2">
                  <c:v>0.35</c:v>
                </c:pt>
                <c:pt idx="3">
                  <c:v>0.23</c:v>
                </c:pt>
                <c:pt idx="4">
                  <c:v>0.41</c:v>
                </c:pt>
                <c:pt idx="5">
                  <c:v>0.28000000000000003</c:v>
                </c:pt>
                <c:pt idx="6">
                  <c:v>0.03</c:v>
                </c:pt>
                <c:pt idx="7">
                  <c:v>0.11</c:v>
                </c:pt>
              </c:numCache>
            </c:numRef>
          </c:val>
          <c:extLst>
            <c:ext xmlns:c16="http://schemas.microsoft.com/office/drawing/2014/chart" uri="{C3380CC4-5D6E-409C-BE32-E72D297353CC}">
              <c16:uniqueId val="{00000000-5283-428D-A706-EEFE1E0A20C0}"/>
            </c:ext>
          </c:extLst>
        </c:ser>
        <c:ser>
          <c:idx val="3"/>
          <c:order val="3"/>
          <c:tx>
            <c:strRef>
              <c:f>Feuil1!$E$1</c:f>
              <c:strCache>
                <c:ptCount val="1"/>
                <c:pt idx="0">
                  <c:v>ST OUI/AURAIT BIEN AIMÉ</c:v>
                </c:pt>
              </c:strCache>
            </c:strRef>
          </c:tx>
          <c:spPr>
            <a:noFill/>
            <a:extLst>
              <a:ext uri="{909E8E84-426E-40DD-AFC4-6F175D3DCCD1}">
                <a14:hiddenFill xmlns:a14="http://schemas.microsoft.com/office/drawing/2010/main">
                  <a:solidFill>
                    <a:srgbClr val="97C928"/>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283-428D-A706-EEFE1E0A20C0}"/>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283-428D-A706-EEFE1E0A20C0}"/>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283-428D-A706-EEFE1E0A20C0}"/>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283-428D-A706-EEFE1E0A20C0}"/>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283-428D-A706-EEFE1E0A20C0}"/>
                </c:ext>
              </c:extLst>
            </c:dLbl>
            <c:dLbl>
              <c:idx val="5"/>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283-428D-A706-EEFE1E0A20C0}"/>
                </c:ext>
              </c:extLst>
            </c:dLbl>
            <c:dLbl>
              <c:idx val="6"/>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283-428D-A706-EEFE1E0A20C0}"/>
                </c:ext>
              </c:extLst>
            </c:dLbl>
            <c:dLbl>
              <c:idx val="7"/>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283-428D-A706-EEFE1E0A20C0}"/>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Échangé avec votre hématologue</c:v>
                </c:pt>
                <c:pt idx="1">
                  <c:v>Échangé avec votre médecin généraliste</c:v>
                </c:pt>
                <c:pt idx="2">
                  <c:v>Échangé avec un infirmier</c:v>
                </c:pt>
                <c:pt idx="3">
                  <c:v>Échangé avec d’autres patients sur ce sujet</c:v>
                </c:pt>
                <c:pt idx="4">
                  <c:v>Échangé avec votre pharmacien de ville *</c:v>
                </c:pt>
                <c:pt idx="5">
                  <c:v>Échangé avec une association</c:v>
                </c:pt>
                <c:pt idx="6">
                  <c:v>Bénéficié de séances d’éducation thérapeutique</c:v>
                </c:pt>
                <c:pt idx="7">
                  <c:v>Autres</c:v>
                </c:pt>
              </c:strCache>
            </c:strRef>
          </c:cat>
          <c:val>
            <c:numRef>
              <c:f>Feuil1!$E$2:$E$9</c:f>
              <c:numCache>
                <c:formatCode>0%</c:formatCode>
                <c:ptCount val="8"/>
                <c:pt idx="0">
                  <c:v>0.91</c:v>
                </c:pt>
                <c:pt idx="1">
                  <c:v>0.71</c:v>
                </c:pt>
                <c:pt idx="2">
                  <c:v>0.5</c:v>
                </c:pt>
                <c:pt idx="3">
                  <c:v>0.49</c:v>
                </c:pt>
                <c:pt idx="4">
                  <c:v>0.48</c:v>
                </c:pt>
                <c:pt idx="5">
                  <c:v>0.41</c:v>
                </c:pt>
                <c:pt idx="6">
                  <c:v>0.28000000000000003</c:v>
                </c:pt>
                <c:pt idx="7">
                  <c:v>0.16</c:v>
                </c:pt>
              </c:numCache>
            </c:numRef>
          </c:val>
          <c:extLst>
            <c:ext xmlns:c16="http://schemas.microsoft.com/office/drawing/2014/chart" uri="{C3380CC4-5D6E-409C-BE32-E72D297353CC}">
              <c16:uniqueId val="{00000003-5283-428D-A706-EEFE1E0A20C0}"/>
            </c:ext>
          </c:extLst>
        </c:ser>
        <c:dLbls>
          <c:showLegendKey val="0"/>
          <c:showVal val="0"/>
          <c:showCatName val="0"/>
          <c:showSerName val="0"/>
          <c:showPercent val="0"/>
          <c:showBubbleSize val="0"/>
        </c:dLbls>
        <c:gapWidth val="66"/>
        <c:overlap val="100"/>
        <c:axId val="2059378367"/>
        <c:axId val="2059376927"/>
      </c:barChart>
      <c:catAx>
        <c:axId val="2059378367"/>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2059376927"/>
        <c:crosses val="autoZero"/>
        <c:auto val="1"/>
        <c:lblAlgn val="ctr"/>
        <c:lblOffset val="100"/>
        <c:noMultiLvlLbl val="0"/>
      </c:catAx>
      <c:valAx>
        <c:axId val="2059376927"/>
        <c:scaling>
          <c:orientation val="minMax"/>
          <c:max val="1.1000000000000001"/>
          <c:min val="0"/>
        </c:scaling>
        <c:delete val="1"/>
        <c:axPos val="t"/>
        <c:numFmt formatCode="0%" sourceLinked="1"/>
        <c:majorTickMark val="out"/>
        <c:minorTickMark val="none"/>
        <c:tickLblPos val="nextTo"/>
        <c:crossAx val="2059378367"/>
        <c:crosses val="autoZero"/>
        <c:crossBetween val="between"/>
      </c:valAx>
    </c:plotArea>
    <c:legend>
      <c:legendPos val="b"/>
      <c:legendEntry>
        <c:idx val="3"/>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35652396304998007"/>
          <c:y val="2.7777991006176651E-2"/>
          <c:w val="0.64260895799017903"/>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3"/>
          <c:order val="0"/>
          <c:tx>
            <c:strRef>
              <c:f>Feuil1!$E$1</c:f>
              <c:strCache>
                <c:ptCount val="1"/>
                <c:pt idx="0">
                  <c:v>Pas du tout satisfait</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FA6-4B7B-B50A-9C00DC6F019C}"/>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FA6-4B7B-B50A-9C00DC6F019C}"/>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FA6-4B7B-B50A-9C00DC6F019C}"/>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FA6-4B7B-B50A-9C00DC6F019C}"/>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FA6-4B7B-B50A-9C00DC6F01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L’accompagnement de votre hématologue pour la mise en place de ce traitement</c:v>
                </c:pt>
                <c:pt idx="1">
                  <c:v>L’accompagnement de l’équipe hospitalière pour la mise en place de ce traitement</c:v>
                </c:pt>
                <c:pt idx="2">
                  <c:v>L’accompagnement de votre pharmacien de ville pour la mise en place de ce nouveau traitement *</c:v>
                </c:pt>
              </c:strCache>
            </c:strRef>
          </c:cat>
          <c:val>
            <c:numRef>
              <c:f>Feuil1!$E$2:$E$4</c:f>
              <c:numCache>
                <c:formatCode>0%</c:formatCode>
                <c:ptCount val="3"/>
                <c:pt idx="0">
                  <c:v>0.01</c:v>
                </c:pt>
                <c:pt idx="1">
                  <c:v>0.03</c:v>
                </c:pt>
                <c:pt idx="2">
                  <c:v>7.0000000000000007E-2</c:v>
                </c:pt>
              </c:numCache>
            </c:numRef>
          </c:val>
          <c:extLst>
            <c:ext xmlns:c16="http://schemas.microsoft.com/office/drawing/2014/chart" uri="{C3380CC4-5D6E-409C-BE32-E72D297353CC}">
              <c16:uniqueId val="{00000003-FFA6-4B7B-B50A-9C00DC6F019C}"/>
            </c:ext>
          </c:extLst>
        </c:ser>
        <c:ser>
          <c:idx val="2"/>
          <c:order val="1"/>
          <c:tx>
            <c:strRef>
              <c:f>Feuil1!$D$1</c:f>
              <c:strCache>
                <c:ptCount val="1"/>
                <c:pt idx="0">
                  <c:v>Plutôt pas satisfait</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A6-4B7B-B50A-9C00DC6F019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A6-4B7B-B50A-9C00DC6F019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A6-4B7B-B50A-9C00DC6F019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FA6-4B7B-B50A-9C00DC6F019C}"/>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FA6-4B7B-B50A-9C00DC6F01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L’accompagnement de votre hématologue pour la mise en place de ce traitement</c:v>
                </c:pt>
                <c:pt idx="1">
                  <c:v>L’accompagnement de l’équipe hospitalière pour la mise en place de ce traitement</c:v>
                </c:pt>
                <c:pt idx="2">
                  <c:v>L’accompagnement de votre pharmacien de ville pour la mise en place de ce nouveau traitement *</c:v>
                </c:pt>
              </c:strCache>
            </c:strRef>
          </c:cat>
          <c:val>
            <c:numRef>
              <c:f>Feuil1!$D$2:$D$4</c:f>
              <c:numCache>
                <c:formatCode>0%</c:formatCode>
                <c:ptCount val="3"/>
                <c:pt idx="0">
                  <c:v>0.09</c:v>
                </c:pt>
                <c:pt idx="1">
                  <c:v>7.0000000000000007E-2</c:v>
                </c:pt>
                <c:pt idx="2">
                  <c:v>0.06</c:v>
                </c:pt>
              </c:numCache>
            </c:numRef>
          </c:val>
          <c:extLst>
            <c:ext xmlns:c16="http://schemas.microsoft.com/office/drawing/2014/chart" uri="{C3380CC4-5D6E-409C-BE32-E72D297353CC}">
              <c16:uniqueId val="{00000002-FFA6-4B7B-B50A-9C00DC6F019C}"/>
            </c:ext>
          </c:extLst>
        </c:ser>
        <c:ser>
          <c:idx val="1"/>
          <c:order val="2"/>
          <c:tx>
            <c:strRef>
              <c:f>Feuil1!$C$1</c:f>
              <c:strCache>
                <c:ptCount val="1"/>
                <c:pt idx="0">
                  <c:v>Plutôt satisfait</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A6-4B7B-B50A-9C00DC6F019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A6-4B7B-B50A-9C00DC6F019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A6-4B7B-B50A-9C00DC6F019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A6-4B7B-B50A-9C00DC6F019C}"/>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A6-4B7B-B50A-9C00DC6F01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L’accompagnement de votre hématologue pour la mise en place de ce traitement</c:v>
                </c:pt>
                <c:pt idx="1">
                  <c:v>L’accompagnement de l’équipe hospitalière pour la mise en place de ce traitement</c:v>
                </c:pt>
                <c:pt idx="2">
                  <c:v>L’accompagnement de votre pharmacien de ville pour la mise en place de ce nouveau traitement *</c:v>
                </c:pt>
              </c:strCache>
            </c:strRef>
          </c:cat>
          <c:val>
            <c:numRef>
              <c:f>Feuil1!$C$2:$C$4</c:f>
              <c:numCache>
                <c:formatCode>0%</c:formatCode>
                <c:ptCount val="3"/>
                <c:pt idx="0">
                  <c:v>0.33</c:v>
                </c:pt>
                <c:pt idx="1">
                  <c:v>0.38</c:v>
                </c:pt>
                <c:pt idx="2">
                  <c:v>0.51</c:v>
                </c:pt>
              </c:numCache>
            </c:numRef>
          </c:val>
          <c:extLst>
            <c:ext xmlns:c16="http://schemas.microsoft.com/office/drawing/2014/chart" uri="{C3380CC4-5D6E-409C-BE32-E72D297353CC}">
              <c16:uniqueId val="{00000001-FFA6-4B7B-B50A-9C00DC6F019C}"/>
            </c:ext>
          </c:extLst>
        </c:ser>
        <c:ser>
          <c:idx val="0"/>
          <c:order val="3"/>
          <c:tx>
            <c:strRef>
              <c:f>Feuil1!$B$1</c:f>
              <c:strCache>
                <c:ptCount val="1"/>
                <c:pt idx="0">
                  <c:v>Très satisfait</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A6-4B7B-B50A-9C00DC6F019C}"/>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A6-4B7B-B50A-9C00DC6F019C}"/>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A6-4B7B-B50A-9C00DC6F019C}"/>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A6-4B7B-B50A-9C00DC6F019C}"/>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A6-4B7B-B50A-9C00DC6F01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L’accompagnement de votre hématologue pour la mise en place de ce traitement</c:v>
                </c:pt>
                <c:pt idx="1">
                  <c:v>L’accompagnement de l’équipe hospitalière pour la mise en place de ce traitement</c:v>
                </c:pt>
                <c:pt idx="2">
                  <c:v>L’accompagnement de votre pharmacien de ville pour la mise en place de ce nouveau traitement *</c:v>
                </c:pt>
              </c:strCache>
            </c:strRef>
          </c:cat>
          <c:val>
            <c:numRef>
              <c:f>Feuil1!$B$2:$B$4</c:f>
              <c:numCache>
                <c:formatCode>0%</c:formatCode>
                <c:ptCount val="3"/>
                <c:pt idx="0">
                  <c:v>0.56999999999999995</c:v>
                </c:pt>
                <c:pt idx="1">
                  <c:v>0.52</c:v>
                </c:pt>
                <c:pt idx="2">
                  <c:v>0.36</c:v>
                </c:pt>
              </c:numCache>
            </c:numRef>
          </c:val>
          <c:extLst>
            <c:ext xmlns:c16="http://schemas.microsoft.com/office/drawing/2014/chart" uri="{C3380CC4-5D6E-409C-BE32-E72D297353CC}">
              <c16:uniqueId val="{00000000-FFA6-4B7B-B50A-9C00DC6F019C}"/>
            </c:ext>
          </c:extLst>
        </c:ser>
        <c:ser>
          <c:idx val="4"/>
          <c:order val="4"/>
          <c:tx>
            <c:strRef>
              <c:f>Feuil1!$F$1</c:f>
              <c:strCache>
                <c:ptCount val="1"/>
                <c:pt idx="0">
                  <c:v>ST SATISFAIT</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FA6-4B7B-B50A-9C00DC6F019C}"/>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FA6-4B7B-B50A-9C00DC6F019C}"/>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FA6-4B7B-B50A-9C00DC6F019C}"/>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FA6-4B7B-B50A-9C00DC6F019C}"/>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FA6-4B7B-B50A-9C00DC6F019C}"/>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L’accompagnement de votre hématologue pour la mise en place de ce traitement</c:v>
                </c:pt>
                <c:pt idx="1">
                  <c:v>L’accompagnement de l’équipe hospitalière pour la mise en place de ce traitement</c:v>
                </c:pt>
                <c:pt idx="2">
                  <c:v>L’accompagnement de votre pharmacien de ville pour la mise en place de ce nouveau traitement *</c:v>
                </c:pt>
              </c:strCache>
            </c:strRef>
          </c:cat>
          <c:val>
            <c:numRef>
              <c:f>Feuil1!$F$2:$F$4</c:f>
              <c:numCache>
                <c:formatCode>0%</c:formatCode>
                <c:ptCount val="3"/>
                <c:pt idx="0">
                  <c:v>0.9</c:v>
                </c:pt>
                <c:pt idx="1">
                  <c:v>0.9</c:v>
                </c:pt>
                <c:pt idx="2">
                  <c:v>0.87</c:v>
                </c:pt>
              </c:numCache>
            </c:numRef>
          </c:val>
          <c:extLst>
            <c:ext xmlns:c16="http://schemas.microsoft.com/office/drawing/2014/chart" uri="{C3380CC4-5D6E-409C-BE32-E72D297353CC}">
              <c16:uniqueId val="{00000004-FFA6-4B7B-B50A-9C00DC6F019C}"/>
            </c:ext>
          </c:extLst>
        </c:ser>
        <c:dLbls>
          <c:showLegendKey val="0"/>
          <c:showVal val="0"/>
          <c:showCatName val="0"/>
          <c:showSerName val="0"/>
          <c:showPercent val="0"/>
          <c:showBubbleSize val="0"/>
        </c:dLbls>
        <c:gapWidth val="100"/>
        <c:overlap val="100"/>
        <c:axId val="985623328"/>
        <c:axId val="985623808"/>
      </c:barChart>
      <c:catAx>
        <c:axId val="985623328"/>
        <c:scaling>
          <c:orientation val="maxMin"/>
        </c:scaling>
        <c:delete val="1"/>
        <c:axPos val="l"/>
        <c:numFmt formatCode="General" sourceLinked="1"/>
        <c:majorTickMark val="out"/>
        <c:minorTickMark val="none"/>
        <c:tickLblPos val="nextTo"/>
        <c:crossAx val="985623808"/>
        <c:crosses val="autoZero"/>
        <c:auto val="1"/>
        <c:lblAlgn val="ctr"/>
        <c:lblOffset val="100"/>
        <c:noMultiLvlLbl val="0"/>
      </c:catAx>
      <c:valAx>
        <c:axId val="985623808"/>
        <c:scaling>
          <c:orientation val="minMax"/>
          <c:max val="1.1000000000000001"/>
          <c:min val="0"/>
        </c:scaling>
        <c:delete val="1"/>
        <c:axPos val="t"/>
        <c:numFmt formatCode="0%" sourceLinked="1"/>
        <c:majorTickMark val="out"/>
        <c:minorTickMark val="none"/>
        <c:tickLblPos val="nextTo"/>
        <c:crossAx val="985623328"/>
        <c:crosses val="autoZero"/>
        <c:crossBetween val="between"/>
      </c:valAx>
    </c:plotArea>
    <c:legend>
      <c:legendPos val="b"/>
      <c:legendEntry>
        <c:idx val="4"/>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13989012196003625"/>
          <c:y val="1.3441516893785012E-2"/>
          <c:w val="0.86010987803996386"/>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15851599193082"/>
          <c:y val="7.4549665384436498E-2"/>
          <c:w val="0.70350007487003752"/>
          <c:h val="0.86502807916984814"/>
        </c:manualLayout>
      </c:layout>
      <c:barChart>
        <c:barDir val="bar"/>
        <c:grouping val="stacked"/>
        <c:varyColors val="0"/>
        <c:ser>
          <c:idx val="0"/>
          <c:order val="0"/>
          <c:tx>
            <c:strRef>
              <c:f>Feuil1!$B$1</c:f>
              <c:strCache>
                <c:ptCount val="1"/>
                <c:pt idx="0">
                  <c:v>Pas du tout satisfait</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1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F4-4F25-92A5-71DE7BD42701}"/>
                </c:ext>
              </c:extLst>
            </c:dLbl>
            <c:dLbl>
              <c:idx val="1"/>
              <c:spPr>
                <a:noFill/>
                <a:ln>
                  <a:noFill/>
                </a:ln>
                <a:effectLst/>
              </c:spPr>
              <c:txPr>
                <a:bodyPr wrap="square" lIns="38100" tIns="19050" rIns="38100" bIns="19050" anchor="ctr">
                  <a:spAutoFit/>
                </a:bodyPr>
                <a:lstStyle/>
                <a:p>
                  <a:pPr>
                    <a:defRPr sz="11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F4-4F25-92A5-71DE7BD42701}"/>
                </c:ext>
              </c:extLst>
            </c:dLbl>
            <c:dLbl>
              <c:idx val="2"/>
              <c:spPr>
                <a:noFill/>
                <a:ln>
                  <a:noFill/>
                </a:ln>
                <a:effectLst/>
              </c:spPr>
              <c:txPr>
                <a:bodyPr wrap="square" lIns="38100" tIns="19050" rIns="38100" bIns="19050" anchor="ctr">
                  <a:spAutoFit/>
                </a:bodyPr>
                <a:lstStyle/>
                <a:p>
                  <a:pPr>
                    <a:defRPr sz="11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F4-4F25-92A5-71DE7BD42701}"/>
                </c:ext>
              </c:extLst>
            </c:dLbl>
            <c:dLbl>
              <c:idx val="3"/>
              <c:spPr>
                <a:noFill/>
                <a:ln>
                  <a:noFill/>
                </a:ln>
                <a:effectLst/>
              </c:spPr>
              <c:txPr>
                <a:bodyPr wrap="square" lIns="38100" tIns="19050" rIns="38100" bIns="19050" anchor="ctr">
                  <a:spAutoFit/>
                </a:bodyPr>
                <a:lstStyle/>
                <a:p>
                  <a:pPr>
                    <a:defRPr sz="11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F4-4F25-92A5-71DE7BD42701}"/>
                </c:ext>
              </c:extLst>
            </c:dLbl>
            <c:dLbl>
              <c:idx val="4"/>
              <c:spPr>
                <a:noFill/>
                <a:ln>
                  <a:noFill/>
                </a:ln>
                <a:effectLst/>
              </c:spPr>
              <c:txPr>
                <a:bodyPr wrap="square" lIns="38100" tIns="19050" rIns="38100" bIns="19050" anchor="ctr">
                  <a:spAutoFit/>
                </a:bodyPr>
                <a:lstStyle/>
                <a:p>
                  <a:pPr>
                    <a:defRPr sz="11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F4-4F25-92A5-71DE7BD42701}"/>
                </c:ext>
              </c:extLst>
            </c:dLbl>
            <c:dLbl>
              <c:idx val="5"/>
              <c:spPr>
                <a:noFill/>
                <a:ln>
                  <a:noFill/>
                </a:ln>
                <a:effectLst/>
              </c:spPr>
              <c:txPr>
                <a:bodyPr wrap="square" lIns="38100" tIns="19050" rIns="38100" bIns="19050" anchor="ctr">
                  <a:spAutoFit/>
                </a:bodyPr>
                <a:lstStyle/>
                <a:p>
                  <a:pPr>
                    <a:defRPr sz="11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F4-4F25-92A5-71DE7BD42701}"/>
                </c:ext>
              </c:extLst>
            </c:dLbl>
            <c:spPr>
              <a:noFill/>
              <a:ln>
                <a:noFill/>
              </a:ln>
              <a:effectLst/>
            </c:spPr>
            <c:txPr>
              <a:bodyPr wrap="square" lIns="38100" tIns="19050" rIns="38100" bIns="19050" anchor="ctr">
                <a:spAutoFit/>
              </a:bodyPr>
              <a:lstStyle/>
              <a:p>
                <a:pPr>
                  <a:defRPr sz="11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8"/>
                <c:pt idx="0">
                  <c:v>Suivi réalisé par votre médecin spécialiste</c:v>
                </c:pt>
                <c:pt idx="1">
                  <c:v>Suivi réalisé par un infirmier *</c:v>
                </c:pt>
                <c:pt idx="2">
                  <c:v>Suivi réalisé par votre pharmacien de ville *</c:v>
                </c:pt>
                <c:pt idx="3">
                  <c:v>Suivi réalisé via une plateforme digitale *</c:v>
                </c:pt>
                <c:pt idx="4">
                  <c:v>Suivi réalisé par votre médecin de ville *</c:v>
                </c:pt>
                <c:pt idx="5">
                  <c:v>Accompagnement via une association de patients *</c:v>
                </c:pt>
                <c:pt idx="6">
                  <c:v>Accompagnement via un psychologue *</c:v>
                </c:pt>
                <c:pt idx="7">
                  <c:v>Accompagnement via un groupe de parole *</c:v>
                </c:pt>
              </c:strCache>
            </c:strRef>
          </c:cat>
          <c:val>
            <c:numRef>
              <c:f>Feuil1!$B$2:$B$9</c:f>
              <c:numCache>
                <c:formatCode>0%</c:formatCode>
                <c:ptCount val="8"/>
                <c:pt idx="0">
                  <c:v>0.04</c:v>
                </c:pt>
                <c:pt idx="1">
                  <c:v>0.03</c:v>
                </c:pt>
                <c:pt idx="2">
                  <c:v>0.04</c:v>
                </c:pt>
                <c:pt idx="3">
                  <c:v>0.14000000000000001</c:v>
                </c:pt>
                <c:pt idx="4">
                  <c:v>0.1</c:v>
                </c:pt>
                <c:pt idx="5">
                  <c:v>0.12</c:v>
                </c:pt>
                <c:pt idx="6">
                  <c:v>0.33</c:v>
                </c:pt>
                <c:pt idx="7">
                  <c:v>0.75</c:v>
                </c:pt>
              </c:numCache>
            </c:numRef>
          </c:val>
          <c:extLst>
            <c:ext xmlns:c16="http://schemas.microsoft.com/office/drawing/2014/chart" uri="{C3380CC4-5D6E-409C-BE32-E72D297353CC}">
              <c16:uniqueId val="{00000000-22F4-4F25-92A5-71DE7BD42701}"/>
            </c:ext>
          </c:extLst>
        </c:ser>
        <c:ser>
          <c:idx val="1"/>
          <c:order val="1"/>
          <c:tx>
            <c:strRef>
              <c:f>Feuil1!$C$1</c:f>
              <c:strCache>
                <c:ptCount val="1"/>
                <c:pt idx="0">
                  <c:v>Plutôt pas satisfait</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2F4-4F25-92A5-71DE7BD42701}"/>
                </c:ext>
              </c:extLst>
            </c:dLbl>
            <c:dLbl>
              <c:idx val="1"/>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2F4-4F25-92A5-71DE7BD42701}"/>
                </c:ext>
              </c:extLst>
            </c:dLbl>
            <c:dLbl>
              <c:idx val="2"/>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2F4-4F25-92A5-71DE7BD42701}"/>
                </c:ext>
              </c:extLst>
            </c:dLbl>
            <c:dLbl>
              <c:idx val="3"/>
              <c:delete val="1"/>
              <c:extLst>
                <c:ext xmlns:c15="http://schemas.microsoft.com/office/drawing/2012/chart" uri="{CE6537A1-D6FC-4f65-9D91-7224C49458BB}"/>
                <c:ext xmlns:c16="http://schemas.microsoft.com/office/drawing/2014/chart" uri="{C3380CC4-5D6E-409C-BE32-E72D297353CC}">
                  <c16:uniqueId val="{00000011-22F4-4F25-92A5-71DE7BD42701}"/>
                </c:ext>
              </c:extLst>
            </c:dLbl>
            <c:dLbl>
              <c:idx val="4"/>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2F4-4F25-92A5-71DE7BD42701}"/>
                </c:ext>
              </c:extLst>
            </c:dLbl>
            <c:dLbl>
              <c:idx val="5"/>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2F4-4F25-92A5-71DE7BD42701}"/>
                </c:ext>
              </c:extLst>
            </c:dLbl>
            <c:dLbl>
              <c:idx val="6"/>
              <c:delete val="1"/>
              <c:extLst>
                <c:ext xmlns:c15="http://schemas.microsoft.com/office/drawing/2012/chart" uri="{CE6537A1-D6FC-4f65-9D91-7224C49458BB}"/>
                <c:ext xmlns:c16="http://schemas.microsoft.com/office/drawing/2014/chart" uri="{C3380CC4-5D6E-409C-BE32-E72D297353CC}">
                  <c16:uniqueId val="{00000014-22F4-4F25-92A5-71DE7BD42701}"/>
                </c:ext>
              </c:extLst>
            </c:dLbl>
            <c:spPr>
              <a:noFill/>
              <a:ln>
                <a:noFill/>
              </a:ln>
              <a:effectLst/>
            </c:spPr>
            <c:txPr>
              <a:bodyPr wrap="square" lIns="38100" tIns="19050" rIns="38100" bIns="19050" anchor="ctr">
                <a:spAutoFit/>
              </a:bodyPr>
              <a:lstStyle/>
              <a:p>
                <a:pPr>
                  <a:defRPr sz="11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8"/>
                <c:pt idx="0">
                  <c:v>Suivi réalisé par votre médecin spécialiste</c:v>
                </c:pt>
                <c:pt idx="1">
                  <c:v>Suivi réalisé par un infirmier *</c:v>
                </c:pt>
                <c:pt idx="2">
                  <c:v>Suivi réalisé par votre pharmacien de ville *</c:v>
                </c:pt>
                <c:pt idx="3">
                  <c:v>Suivi réalisé via une plateforme digitale *</c:v>
                </c:pt>
                <c:pt idx="4">
                  <c:v>Suivi réalisé par votre médecin de ville *</c:v>
                </c:pt>
                <c:pt idx="5">
                  <c:v>Accompagnement via une association de patients *</c:v>
                </c:pt>
                <c:pt idx="6">
                  <c:v>Accompagnement via un psychologue *</c:v>
                </c:pt>
                <c:pt idx="7">
                  <c:v>Accompagnement via un groupe de parole *</c:v>
                </c:pt>
              </c:strCache>
            </c:strRef>
          </c:cat>
          <c:val>
            <c:numRef>
              <c:f>Feuil1!$C$2:$C$9</c:f>
              <c:numCache>
                <c:formatCode>0%</c:formatCode>
                <c:ptCount val="8"/>
                <c:pt idx="0">
                  <c:v>0.01</c:v>
                </c:pt>
                <c:pt idx="1">
                  <c:v>0.05</c:v>
                </c:pt>
                <c:pt idx="2">
                  <c:v>7.0000000000000007E-2</c:v>
                </c:pt>
                <c:pt idx="3">
                  <c:v>0</c:v>
                </c:pt>
                <c:pt idx="4">
                  <c:v>0.06</c:v>
                </c:pt>
                <c:pt idx="5">
                  <c:v>0.12</c:v>
                </c:pt>
                <c:pt idx="6">
                  <c:v>0</c:v>
                </c:pt>
                <c:pt idx="7">
                  <c:v>0.25</c:v>
                </c:pt>
              </c:numCache>
            </c:numRef>
          </c:val>
          <c:extLst>
            <c:ext xmlns:c16="http://schemas.microsoft.com/office/drawing/2014/chart" uri="{C3380CC4-5D6E-409C-BE32-E72D297353CC}">
              <c16:uniqueId val="{00000001-22F4-4F25-92A5-71DE7BD42701}"/>
            </c:ext>
          </c:extLst>
        </c:ser>
        <c:ser>
          <c:idx val="2"/>
          <c:order val="2"/>
          <c:tx>
            <c:strRef>
              <c:f>Feuil1!$D$1</c:f>
              <c:strCache>
                <c:ptCount val="1"/>
                <c:pt idx="0">
                  <c:v>Plutôt satisfait</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2F4-4F25-92A5-71DE7BD42701}"/>
                </c:ext>
              </c:extLst>
            </c:dLbl>
            <c:dLbl>
              <c:idx val="1"/>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2F4-4F25-92A5-71DE7BD42701}"/>
                </c:ext>
              </c:extLst>
            </c:dLbl>
            <c:dLbl>
              <c:idx val="2"/>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2F4-4F25-92A5-71DE7BD42701}"/>
                </c:ext>
              </c:extLst>
            </c:dLbl>
            <c:dLbl>
              <c:idx val="4"/>
              <c:spPr>
                <a:noFill/>
                <a:ln>
                  <a:noFill/>
                </a:ln>
                <a:effectLst/>
              </c:spPr>
              <c:txPr>
                <a:bodyPr wrap="square" lIns="38100" tIns="19050" rIns="38100" bIns="19050" anchor="ctr">
                  <a:spAutoFit/>
                </a:bodyPr>
                <a:lstStyle/>
                <a:p>
                  <a:pPr>
                    <a:defRPr sz="11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2F4-4F25-92A5-71DE7BD42701}"/>
                </c:ext>
              </c:extLst>
            </c:dLbl>
            <c:dLbl>
              <c:idx val="7"/>
              <c:delete val="1"/>
              <c:extLst>
                <c:ext xmlns:c15="http://schemas.microsoft.com/office/drawing/2012/chart" uri="{CE6537A1-D6FC-4f65-9D91-7224C49458BB}"/>
                <c:ext xmlns:c16="http://schemas.microsoft.com/office/drawing/2014/chart" uri="{C3380CC4-5D6E-409C-BE32-E72D297353CC}">
                  <c16:uniqueId val="{0000001D-22F4-4F25-92A5-71DE7BD42701}"/>
                </c:ext>
              </c:extLst>
            </c:dLbl>
            <c:spPr>
              <a:noFill/>
              <a:ln>
                <a:noFill/>
              </a:ln>
              <a:effectLst/>
            </c:spPr>
            <c:txPr>
              <a:bodyPr wrap="square" lIns="38100" tIns="19050" rIns="38100" bIns="19050" anchor="ctr">
                <a:spAutoFit/>
              </a:bodyPr>
              <a:lstStyle/>
              <a:p>
                <a:pPr>
                  <a:defRPr sz="11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8"/>
                <c:pt idx="0">
                  <c:v>Suivi réalisé par votre médecin spécialiste</c:v>
                </c:pt>
                <c:pt idx="1">
                  <c:v>Suivi réalisé par un infirmier *</c:v>
                </c:pt>
                <c:pt idx="2">
                  <c:v>Suivi réalisé par votre pharmacien de ville *</c:v>
                </c:pt>
                <c:pt idx="3">
                  <c:v>Suivi réalisé via une plateforme digitale *</c:v>
                </c:pt>
                <c:pt idx="4">
                  <c:v>Suivi réalisé par votre médecin de ville *</c:v>
                </c:pt>
                <c:pt idx="5">
                  <c:v>Accompagnement via une association de patients *</c:v>
                </c:pt>
                <c:pt idx="6">
                  <c:v>Accompagnement via un psychologue *</c:v>
                </c:pt>
                <c:pt idx="7">
                  <c:v>Accompagnement via un groupe de parole *</c:v>
                </c:pt>
              </c:strCache>
            </c:strRef>
          </c:cat>
          <c:val>
            <c:numRef>
              <c:f>Feuil1!$D$2:$D$9</c:f>
              <c:numCache>
                <c:formatCode>0%</c:formatCode>
                <c:ptCount val="8"/>
                <c:pt idx="0">
                  <c:v>0.34</c:v>
                </c:pt>
                <c:pt idx="1">
                  <c:v>0.53</c:v>
                </c:pt>
                <c:pt idx="2">
                  <c:v>0.56999999999999995</c:v>
                </c:pt>
                <c:pt idx="3">
                  <c:v>0.86</c:v>
                </c:pt>
                <c:pt idx="4">
                  <c:v>0.46</c:v>
                </c:pt>
                <c:pt idx="5">
                  <c:v>0.53</c:v>
                </c:pt>
                <c:pt idx="6">
                  <c:v>0.4</c:v>
                </c:pt>
                <c:pt idx="7">
                  <c:v>0</c:v>
                </c:pt>
              </c:numCache>
            </c:numRef>
          </c:val>
          <c:extLst>
            <c:ext xmlns:c16="http://schemas.microsoft.com/office/drawing/2014/chart" uri="{C3380CC4-5D6E-409C-BE32-E72D297353CC}">
              <c16:uniqueId val="{00000002-22F4-4F25-92A5-71DE7BD42701}"/>
            </c:ext>
          </c:extLst>
        </c:ser>
        <c:ser>
          <c:idx val="3"/>
          <c:order val="3"/>
          <c:tx>
            <c:strRef>
              <c:f>Feuil1!$E$1</c:f>
              <c:strCache>
                <c:ptCount val="1"/>
                <c:pt idx="0">
                  <c:v>Très satisfait</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1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2F4-4F25-92A5-71DE7BD42701}"/>
                </c:ext>
              </c:extLst>
            </c:dLbl>
            <c:dLbl>
              <c:idx val="1"/>
              <c:spPr>
                <a:noFill/>
                <a:ln>
                  <a:noFill/>
                </a:ln>
                <a:effectLst/>
              </c:spPr>
              <c:txPr>
                <a:bodyPr wrap="square" lIns="38100" tIns="19050" rIns="38100" bIns="19050" anchor="ctr">
                  <a:spAutoFit/>
                </a:bodyPr>
                <a:lstStyle/>
                <a:p>
                  <a:pPr>
                    <a:defRPr sz="11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2F4-4F25-92A5-71DE7BD42701}"/>
                </c:ext>
              </c:extLst>
            </c:dLbl>
            <c:dLbl>
              <c:idx val="2"/>
              <c:spPr>
                <a:noFill/>
                <a:ln>
                  <a:noFill/>
                </a:ln>
                <a:effectLst/>
              </c:spPr>
              <c:txPr>
                <a:bodyPr wrap="square" lIns="38100" tIns="19050" rIns="38100" bIns="19050" anchor="ctr">
                  <a:spAutoFit/>
                </a:bodyPr>
                <a:lstStyle/>
                <a:p>
                  <a:pPr>
                    <a:defRPr sz="11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2F4-4F25-92A5-71DE7BD42701}"/>
                </c:ext>
              </c:extLst>
            </c:dLbl>
            <c:dLbl>
              <c:idx val="3"/>
              <c:delete val="1"/>
              <c:extLst>
                <c:ext xmlns:c15="http://schemas.microsoft.com/office/drawing/2012/chart" uri="{CE6537A1-D6FC-4f65-9D91-7224C49458BB}"/>
                <c:ext xmlns:c16="http://schemas.microsoft.com/office/drawing/2014/chart" uri="{C3380CC4-5D6E-409C-BE32-E72D297353CC}">
                  <c16:uniqueId val="{00000021-22F4-4F25-92A5-71DE7BD42701}"/>
                </c:ext>
              </c:extLst>
            </c:dLbl>
            <c:dLbl>
              <c:idx val="4"/>
              <c:spPr>
                <a:noFill/>
                <a:ln>
                  <a:noFill/>
                </a:ln>
                <a:effectLst/>
              </c:spPr>
              <c:txPr>
                <a:bodyPr wrap="square" lIns="38100" tIns="19050" rIns="38100" bIns="19050" anchor="ctr">
                  <a:spAutoFit/>
                </a:bodyPr>
                <a:lstStyle/>
                <a:p>
                  <a:pPr>
                    <a:defRPr sz="11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2F4-4F25-92A5-71DE7BD42701}"/>
                </c:ext>
              </c:extLst>
            </c:dLbl>
            <c:dLbl>
              <c:idx val="5"/>
              <c:spPr>
                <a:noFill/>
                <a:ln>
                  <a:noFill/>
                </a:ln>
                <a:effectLst/>
              </c:spPr>
              <c:txPr>
                <a:bodyPr wrap="square" lIns="38100" tIns="19050" rIns="38100" bIns="19050" anchor="ctr">
                  <a:spAutoFit/>
                </a:bodyPr>
                <a:lstStyle/>
                <a:p>
                  <a:pPr>
                    <a:defRPr sz="11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2F4-4F25-92A5-71DE7BD42701}"/>
                </c:ext>
              </c:extLst>
            </c:dLbl>
            <c:dLbl>
              <c:idx val="6"/>
              <c:spPr>
                <a:noFill/>
                <a:ln>
                  <a:noFill/>
                </a:ln>
                <a:effectLst/>
              </c:spPr>
              <c:txPr>
                <a:bodyPr wrap="square" lIns="38100" tIns="19050" rIns="38100" bIns="19050" anchor="ctr">
                  <a:spAutoFit/>
                </a:bodyPr>
                <a:lstStyle/>
                <a:p>
                  <a:pPr>
                    <a:defRPr sz="11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22F4-4F25-92A5-71DE7BD42701}"/>
                </c:ext>
              </c:extLst>
            </c:dLbl>
            <c:dLbl>
              <c:idx val="7"/>
              <c:delete val="1"/>
              <c:extLst>
                <c:ext xmlns:c15="http://schemas.microsoft.com/office/drawing/2012/chart" uri="{CE6537A1-D6FC-4f65-9D91-7224C49458BB}"/>
                <c:ext xmlns:c16="http://schemas.microsoft.com/office/drawing/2014/chart" uri="{C3380CC4-5D6E-409C-BE32-E72D297353CC}">
                  <c16:uniqueId val="{00000025-22F4-4F25-92A5-71DE7BD42701}"/>
                </c:ext>
              </c:extLst>
            </c:dLbl>
            <c:spPr>
              <a:noFill/>
              <a:ln>
                <a:noFill/>
              </a:ln>
              <a:effectLst/>
            </c:spPr>
            <c:txPr>
              <a:bodyPr wrap="square" lIns="38100" tIns="19050" rIns="38100" bIns="19050" anchor="ctr">
                <a:spAutoFit/>
              </a:bodyPr>
              <a:lstStyle/>
              <a:p>
                <a:pPr>
                  <a:defRPr sz="11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Suivi réalisé par votre médecin spécialiste</c:v>
                </c:pt>
                <c:pt idx="1">
                  <c:v>Suivi réalisé par un infirmier *</c:v>
                </c:pt>
                <c:pt idx="2">
                  <c:v>Suivi réalisé par votre pharmacien de ville *</c:v>
                </c:pt>
                <c:pt idx="3">
                  <c:v>Suivi réalisé via une plateforme digitale *</c:v>
                </c:pt>
                <c:pt idx="4">
                  <c:v>Suivi réalisé par votre médecin de ville *</c:v>
                </c:pt>
                <c:pt idx="5">
                  <c:v>Accompagnement via une association de patients *</c:v>
                </c:pt>
                <c:pt idx="6">
                  <c:v>Accompagnement via un psychologue *</c:v>
                </c:pt>
                <c:pt idx="7">
                  <c:v>Accompagnement via un groupe de parole *</c:v>
                </c:pt>
              </c:strCache>
            </c:strRef>
          </c:cat>
          <c:val>
            <c:numRef>
              <c:f>Feuil1!$E$2:$E$9</c:f>
              <c:numCache>
                <c:formatCode>0%</c:formatCode>
                <c:ptCount val="8"/>
                <c:pt idx="0">
                  <c:v>0.61</c:v>
                </c:pt>
                <c:pt idx="1">
                  <c:v>0.39</c:v>
                </c:pt>
                <c:pt idx="2">
                  <c:v>0.32</c:v>
                </c:pt>
                <c:pt idx="3">
                  <c:v>0</c:v>
                </c:pt>
                <c:pt idx="4">
                  <c:v>0.38</c:v>
                </c:pt>
                <c:pt idx="5">
                  <c:v>0.23</c:v>
                </c:pt>
                <c:pt idx="6">
                  <c:v>0.27</c:v>
                </c:pt>
                <c:pt idx="7">
                  <c:v>0</c:v>
                </c:pt>
              </c:numCache>
            </c:numRef>
          </c:val>
          <c:extLst>
            <c:ext xmlns:c16="http://schemas.microsoft.com/office/drawing/2014/chart" uri="{C3380CC4-5D6E-409C-BE32-E72D297353CC}">
              <c16:uniqueId val="{00000003-22F4-4F25-92A5-71DE7BD42701}"/>
            </c:ext>
          </c:extLst>
        </c:ser>
        <c:ser>
          <c:idx val="4"/>
          <c:order val="4"/>
          <c:tx>
            <c:strRef>
              <c:f>Feuil1!$F$1</c:f>
              <c:strCache>
                <c:ptCount val="1"/>
                <c:pt idx="0">
                  <c:v>ST SATISFAIT</c:v>
                </c:pt>
              </c:strCache>
            </c:strRef>
          </c:tx>
          <c:spPr>
            <a:noFill/>
          </c:spPr>
          <c:invertIfNegative val="0"/>
          <c:dLbls>
            <c:dLbl>
              <c:idx val="0"/>
              <c:spPr>
                <a:noFill/>
                <a:ln>
                  <a:noFill/>
                </a:ln>
                <a:effectLst/>
              </c:spPr>
              <c:txPr>
                <a:bodyPr wrap="square" lIns="38100" tIns="19050" rIns="38100" bIns="19050" anchor="ctr">
                  <a:spAutoFit/>
                </a:bodyPr>
                <a:lstStyle/>
                <a:p>
                  <a:pPr>
                    <a:defRPr sz="1200" b="1">
                      <a:solidFill>
                        <a:schemeClr val="accent4">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6="http://schemas.microsoft.com/office/drawing/2014/chart" uri="{C3380CC4-5D6E-409C-BE32-E72D297353CC}">
                  <c16:uniqueId val="{00000026-22F4-4F25-92A5-71DE7BD42701}"/>
                </c:ext>
              </c:extLst>
            </c:dLbl>
            <c:dLbl>
              <c:idx val="1"/>
              <c:spPr>
                <a:noFill/>
                <a:ln>
                  <a:noFill/>
                </a:ln>
                <a:effectLst/>
              </c:spPr>
              <c:txPr>
                <a:bodyPr wrap="square" lIns="38100" tIns="19050" rIns="38100" bIns="19050" anchor="ctr">
                  <a:spAutoFit/>
                </a:bodyPr>
                <a:lstStyle/>
                <a:p>
                  <a:pPr>
                    <a:defRPr sz="1200" b="1">
                      <a:solidFill>
                        <a:schemeClr val="accent4">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6="http://schemas.microsoft.com/office/drawing/2014/chart" uri="{C3380CC4-5D6E-409C-BE32-E72D297353CC}">
                  <c16:uniqueId val="{00000027-22F4-4F25-92A5-71DE7BD42701}"/>
                </c:ext>
              </c:extLst>
            </c:dLbl>
            <c:dLbl>
              <c:idx val="2"/>
              <c:spPr>
                <a:noFill/>
                <a:ln>
                  <a:noFill/>
                </a:ln>
                <a:effectLst/>
              </c:spPr>
              <c:txPr>
                <a:bodyPr wrap="square" lIns="38100" tIns="19050" rIns="38100" bIns="19050" anchor="ctr">
                  <a:spAutoFit/>
                </a:bodyPr>
                <a:lstStyle/>
                <a:p>
                  <a:pPr>
                    <a:defRPr sz="1200" b="1">
                      <a:solidFill>
                        <a:schemeClr val="accent4">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6="http://schemas.microsoft.com/office/drawing/2014/chart" uri="{C3380CC4-5D6E-409C-BE32-E72D297353CC}">
                  <c16:uniqueId val="{00000028-22F4-4F25-92A5-71DE7BD42701}"/>
                </c:ext>
              </c:extLst>
            </c:dLbl>
            <c:dLbl>
              <c:idx val="3"/>
              <c:spPr>
                <a:noFill/>
                <a:ln>
                  <a:noFill/>
                </a:ln>
                <a:effectLst/>
              </c:spPr>
              <c:txPr>
                <a:bodyPr wrap="square" lIns="38100" tIns="19050" rIns="38100" bIns="19050" anchor="ctr">
                  <a:spAutoFit/>
                </a:bodyPr>
                <a:lstStyle/>
                <a:p>
                  <a:pPr>
                    <a:defRPr sz="1200" b="1">
                      <a:solidFill>
                        <a:schemeClr val="accent4">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6="http://schemas.microsoft.com/office/drawing/2014/chart" uri="{C3380CC4-5D6E-409C-BE32-E72D297353CC}">
                  <c16:uniqueId val="{00000029-22F4-4F25-92A5-71DE7BD42701}"/>
                </c:ext>
              </c:extLst>
            </c:dLbl>
            <c:dLbl>
              <c:idx val="4"/>
              <c:spPr>
                <a:noFill/>
                <a:ln>
                  <a:noFill/>
                </a:ln>
                <a:effectLst/>
              </c:spPr>
              <c:txPr>
                <a:bodyPr wrap="square" lIns="38100" tIns="19050" rIns="38100" bIns="19050" anchor="ctr">
                  <a:spAutoFit/>
                </a:bodyPr>
                <a:lstStyle/>
                <a:p>
                  <a:pPr>
                    <a:defRPr sz="1200" b="1">
                      <a:solidFill>
                        <a:schemeClr val="accent4">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6="http://schemas.microsoft.com/office/drawing/2014/chart" uri="{C3380CC4-5D6E-409C-BE32-E72D297353CC}">
                  <c16:uniqueId val="{0000002A-22F4-4F25-92A5-71DE7BD42701}"/>
                </c:ext>
              </c:extLst>
            </c:dLbl>
            <c:dLbl>
              <c:idx val="5"/>
              <c:spPr>
                <a:noFill/>
                <a:ln>
                  <a:noFill/>
                </a:ln>
                <a:effectLst/>
              </c:spPr>
              <c:txPr>
                <a:bodyPr wrap="square" lIns="38100" tIns="19050" rIns="38100" bIns="19050" anchor="ctr">
                  <a:spAutoFit/>
                </a:bodyPr>
                <a:lstStyle/>
                <a:p>
                  <a:pPr>
                    <a:defRPr sz="1200" b="1">
                      <a:solidFill>
                        <a:schemeClr val="accent4">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6="http://schemas.microsoft.com/office/drawing/2014/chart" uri="{C3380CC4-5D6E-409C-BE32-E72D297353CC}">
                  <c16:uniqueId val="{0000002B-22F4-4F25-92A5-71DE7BD42701}"/>
                </c:ext>
              </c:extLst>
            </c:dLbl>
            <c:dLbl>
              <c:idx val="6"/>
              <c:spPr>
                <a:noFill/>
                <a:ln>
                  <a:noFill/>
                </a:ln>
                <a:effectLst/>
              </c:spPr>
              <c:txPr>
                <a:bodyPr wrap="square" lIns="38100" tIns="19050" rIns="38100" bIns="19050" anchor="ctr">
                  <a:spAutoFit/>
                </a:bodyPr>
                <a:lstStyle/>
                <a:p>
                  <a:pPr>
                    <a:defRPr sz="1200" b="1">
                      <a:solidFill>
                        <a:schemeClr val="accent4">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6="http://schemas.microsoft.com/office/drawing/2014/chart" uri="{C3380CC4-5D6E-409C-BE32-E72D297353CC}">
                  <c16:uniqueId val="{0000002C-22F4-4F25-92A5-71DE7BD42701}"/>
                </c:ext>
              </c:extLst>
            </c:dLbl>
            <c:dLbl>
              <c:idx val="7"/>
              <c:spPr>
                <a:noFill/>
                <a:ln>
                  <a:noFill/>
                </a:ln>
                <a:effectLst/>
              </c:spPr>
              <c:txPr>
                <a:bodyPr wrap="square" lIns="38100" tIns="19050" rIns="38100" bIns="19050" anchor="ctr">
                  <a:spAutoFit/>
                </a:bodyPr>
                <a:lstStyle/>
                <a:p>
                  <a:pPr>
                    <a:defRPr sz="1200" b="1">
                      <a:solidFill>
                        <a:schemeClr val="accent4">
                          <a:lumMod val="75000"/>
                        </a:schemeClr>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6="http://schemas.microsoft.com/office/drawing/2014/chart" uri="{C3380CC4-5D6E-409C-BE32-E72D297353CC}">
                  <c16:uniqueId val="{0000002D-22F4-4F25-92A5-71DE7BD42701}"/>
                </c:ext>
              </c:extLst>
            </c:dLbl>
            <c:spPr>
              <a:noFill/>
              <a:ln>
                <a:noFill/>
              </a:ln>
              <a:effectLst/>
            </c:spPr>
            <c:txPr>
              <a:bodyPr wrap="square" lIns="38100" tIns="19050" rIns="38100" bIns="19050" anchor="ctr">
                <a:spAutoFit/>
              </a:bodyPr>
              <a:lstStyle/>
              <a:p>
                <a:pPr>
                  <a:defRPr b="1">
                    <a:solidFill>
                      <a:schemeClr val="accent4">
                        <a:lumMod val="75000"/>
                      </a:schemeClr>
                    </a:solidFill>
                    <a:latin typeface="Dreaming Outloud Pro" panose="03050502040302030504" pitchFamily="66" charset="0"/>
                    <a:cs typeface="Dreaming Outloud Pro" panose="03050502040302030504" pitchFamily="66"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Suivi réalisé par votre médecin spécialiste</c:v>
                </c:pt>
                <c:pt idx="1">
                  <c:v>Suivi réalisé par un infirmier *</c:v>
                </c:pt>
                <c:pt idx="2">
                  <c:v>Suivi réalisé par votre pharmacien de ville *</c:v>
                </c:pt>
                <c:pt idx="3">
                  <c:v>Suivi réalisé via une plateforme digitale *</c:v>
                </c:pt>
                <c:pt idx="4">
                  <c:v>Suivi réalisé par votre médecin de ville *</c:v>
                </c:pt>
                <c:pt idx="5">
                  <c:v>Accompagnement via une association de patients *</c:v>
                </c:pt>
                <c:pt idx="6">
                  <c:v>Accompagnement via un psychologue *</c:v>
                </c:pt>
                <c:pt idx="7">
                  <c:v>Accompagnement via un groupe de parole *</c:v>
                </c:pt>
              </c:strCache>
            </c:strRef>
          </c:cat>
          <c:val>
            <c:numRef>
              <c:f>Feuil1!$F$2:$F$9</c:f>
              <c:numCache>
                <c:formatCode>0%</c:formatCode>
                <c:ptCount val="8"/>
                <c:pt idx="0">
                  <c:v>0.95</c:v>
                </c:pt>
                <c:pt idx="1">
                  <c:v>0.92</c:v>
                </c:pt>
                <c:pt idx="2">
                  <c:v>0.89</c:v>
                </c:pt>
                <c:pt idx="3">
                  <c:v>0.86</c:v>
                </c:pt>
                <c:pt idx="4">
                  <c:v>0.84</c:v>
                </c:pt>
                <c:pt idx="5">
                  <c:v>0.76</c:v>
                </c:pt>
                <c:pt idx="6">
                  <c:v>0.67</c:v>
                </c:pt>
                <c:pt idx="7">
                  <c:v>0</c:v>
                </c:pt>
              </c:numCache>
            </c:numRef>
          </c:val>
          <c:extLst>
            <c:ext xmlns:c16="http://schemas.microsoft.com/office/drawing/2014/chart" uri="{C3380CC4-5D6E-409C-BE32-E72D297353CC}">
              <c16:uniqueId val="{00000004-22F4-4F25-92A5-71DE7BD42701}"/>
            </c:ext>
          </c:extLst>
        </c:ser>
        <c:dLbls>
          <c:showLegendKey val="0"/>
          <c:showVal val="0"/>
          <c:showCatName val="0"/>
          <c:showSerName val="0"/>
          <c:showPercent val="0"/>
          <c:showBubbleSize val="0"/>
        </c:dLbls>
        <c:gapWidth val="66"/>
        <c:overlap val="100"/>
        <c:axId val="1110309807"/>
        <c:axId val="1110304527"/>
      </c:barChart>
      <c:catAx>
        <c:axId val="1110309807"/>
        <c:scaling>
          <c:orientation val="maxMin"/>
        </c:scaling>
        <c:delete val="1"/>
        <c:axPos val="l"/>
        <c:numFmt formatCode="General" sourceLinked="1"/>
        <c:majorTickMark val="out"/>
        <c:minorTickMark val="none"/>
        <c:tickLblPos val="nextTo"/>
        <c:crossAx val="1110304527"/>
        <c:crosses val="autoZero"/>
        <c:auto val="1"/>
        <c:lblAlgn val="ctr"/>
        <c:lblOffset val="100"/>
        <c:noMultiLvlLbl val="0"/>
      </c:catAx>
      <c:valAx>
        <c:axId val="1110304527"/>
        <c:scaling>
          <c:orientation val="minMax"/>
          <c:max val="1.1000000000000001"/>
          <c:min val="0"/>
        </c:scaling>
        <c:delete val="1"/>
        <c:axPos val="t"/>
        <c:numFmt formatCode="0%" sourceLinked="1"/>
        <c:majorTickMark val="out"/>
        <c:minorTickMark val="none"/>
        <c:tickLblPos val="nextTo"/>
        <c:crossAx val="1110309807"/>
        <c:crosses val="autoZero"/>
        <c:crossBetween val="between"/>
      </c:valAx>
    </c:plotArea>
    <c:legend>
      <c:legendPos val="b"/>
      <c:legendEntry>
        <c:idx val="4"/>
        <c:txPr>
          <a:bodyPr/>
          <a:lstStyle/>
          <a:p>
            <a:pPr>
              <a:defRPr sz="1100" b="1">
                <a:solidFill>
                  <a:schemeClr val="accent4">
                    <a:lumMod val="75000"/>
                  </a:schemeClr>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35488441965561551"/>
          <c:y val="2.4910696183698323E-2"/>
          <c:w val="0.63903480816264513"/>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15851599193082"/>
          <c:y val="7.4549665384436498E-2"/>
          <c:w val="0.70350007487003752"/>
          <c:h val="0.86502807916984814"/>
        </c:manualLayout>
      </c:layout>
      <c:barChart>
        <c:barDir val="bar"/>
        <c:grouping val="stacked"/>
        <c:varyColors val="0"/>
        <c:ser>
          <c:idx val="4"/>
          <c:order val="0"/>
          <c:tx>
            <c:strRef>
              <c:f>Feuil1!$F$1</c:f>
              <c:strCache>
                <c:ptCount val="1"/>
                <c:pt idx="0">
                  <c:v>Non concerné</c:v>
                </c:pt>
              </c:strCache>
            </c:strRef>
          </c:tx>
          <c:spPr>
            <a:solidFill>
              <a:srgbClr val="D9D9D9"/>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22F4-4F25-92A5-71DE7BD42701}"/>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2F4-4F25-92A5-71DE7BD42701}"/>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2F4-4F25-92A5-71DE7BD42701}"/>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22F4-4F25-92A5-71DE7BD42701}"/>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2F4-4F25-92A5-71DE7BD42701}"/>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2F4-4F25-92A5-71DE7BD42701}"/>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2F4-4F25-92A5-71DE7BD42701}"/>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22F4-4F25-92A5-71DE7BD427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Suivi réalisé par votre médecin spécialiste</c:v>
                </c:pt>
                <c:pt idx="1">
                  <c:v>Suivi réalisé par votre médecin de ville</c:v>
                </c:pt>
                <c:pt idx="2">
                  <c:v>Suivi réalisé par votre pharmacien de ville</c:v>
                </c:pt>
                <c:pt idx="3">
                  <c:v>Suivi réalisé par un infirmier</c:v>
                </c:pt>
                <c:pt idx="4">
                  <c:v>Accompagnement via une association de patients</c:v>
                </c:pt>
                <c:pt idx="5">
                  <c:v>Accompagnement via un psychologue</c:v>
                </c:pt>
                <c:pt idx="6">
                  <c:v>Suivi réalisé via une plateforme digitale</c:v>
                </c:pt>
                <c:pt idx="7">
                  <c:v>Accompagnement via un groupe de parole</c:v>
                </c:pt>
              </c:strCache>
            </c:strRef>
          </c:cat>
          <c:val>
            <c:numRef>
              <c:f>Feuil1!$F$2:$F$9</c:f>
              <c:numCache>
                <c:formatCode>0%</c:formatCode>
                <c:ptCount val="8"/>
                <c:pt idx="0">
                  <c:v>0.16</c:v>
                </c:pt>
                <c:pt idx="1">
                  <c:v>0.33</c:v>
                </c:pt>
                <c:pt idx="2">
                  <c:v>0.42</c:v>
                </c:pt>
                <c:pt idx="3">
                  <c:v>0.61</c:v>
                </c:pt>
                <c:pt idx="4">
                  <c:v>0.82</c:v>
                </c:pt>
                <c:pt idx="5">
                  <c:v>0.84</c:v>
                </c:pt>
                <c:pt idx="6">
                  <c:v>0.92</c:v>
                </c:pt>
                <c:pt idx="7">
                  <c:v>0.96</c:v>
                </c:pt>
              </c:numCache>
            </c:numRef>
          </c:val>
          <c:extLst>
            <c:ext xmlns:c16="http://schemas.microsoft.com/office/drawing/2014/chart" uri="{C3380CC4-5D6E-409C-BE32-E72D297353CC}">
              <c16:uniqueId val="{00000004-22F4-4F25-92A5-71DE7BD42701}"/>
            </c:ext>
          </c:extLst>
        </c:ser>
        <c:ser>
          <c:idx val="3"/>
          <c:order val="1"/>
          <c:tx>
            <c:strRef>
              <c:f>Feuil1!$E$1</c:f>
              <c:strCache>
                <c:ptCount val="1"/>
                <c:pt idx="0">
                  <c:v>Pas du tout satisfait</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2F4-4F25-92A5-71DE7BD42701}"/>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2F4-4F25-92A5-71DE7BD42701}"/>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2F4-4F25-92A5-71DE7BD42701}"/>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2F4-4F25-92A5-71DE7BD42701}"/>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2F4-4F25-92A5-71DE7BD42701}"/>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2F4-4F25-92A5-71DE7BD42701}"/>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22F4-4F25-92A5-71DE7BD42701}"/>
                </c:ext>
              </c:extLst>
            </c:dLbl>
            <c:dLbl>
              <c:idx val="7"/>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2F4-4F25-92A5-71DE7BD427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Suivi réalisé par votre médecin spécialiste</c:v>
                </c:pt>
                <c:pt idx="1">
                  <c:v>Suivi réalisé par votre médecin de ville</c:v>
                </c:pt>
                <c:pt idx="2">
                  <c:v>Suivi réalisé par votre pharmacien de ville</c:v>
                </c:pt>
                <c:pt idx="3">
                  <c:v>Suivi réalisé par un infirmier</c:v>
                </c:pt>
                <c:pt idx="4">
                  <c:v>Accompagnement via une association de patients</c:v>
                </c:pt>
                <c:pt idx="5">
                  <c:v>Accompagnement via un psychologue</c:v>
                </c:pt>
                <c:pt idx="6">
                  <c:v>Suivi réalisé via une plateforme digitale</c:v>
                </c:pt>
                <c:pt idx="7">
                  <c:v>Accompagnement via un groupe de parole</c:v>
                </c:pt>
              </c:strCache>
            </c:strRef>
          </c:cat>
          <c:val>
            <c:numRef>
              <c:f>Feuil1!$E$2:$E$9</c:f>
              <c:numCache>
                <c:formatCode>0%</c:formatCode>
                <c:ptCount val="8"/>
                <c:pt idx="0">
                  <c:v>0.03</c:v>
                </c:pt>
                <c:pt idx="1">
                  <c:v>7.0000000000000007E-2</c:v>
                </c:pt>
                <c:pt idx="2">
                  <c:v>0.02</c:v>
                </c:pt>
                <c:pt idx="3">
                  <c:v>0.01</c:v>
                </c:pt>
                <c:pt idx="4">
                  <c:v>0.02</c:v>
                </c:pt>
                <c:pt idx="5">
                  <c:v>0.05</c:v>
                </c:pt>
                <c:pt idx="6">
                  <c:v>0.01</c:v>
                </c:pt>
                <c:pt idx="7">
                  <c:v>0.03</c:v>
                </c:pt>
              </c:numCache>
            </c:numRef>
          </c:val>
          <c:extLst>
            <c:ext xmlns:c16="http://schemas.microsoft.com/office/drawing/2014/chart" uri="{C3380CC4-5D6E-409C-BE32-E72D297353CC}">
              <c16:uniqueId val="{00000003-22F4-4F25-92A5-71DE7BD42701}"/>
            </c:ext>
          </c:extLst>
        </c:ser>
        <c:ser>
          <c:idx val="2"/>
          <c:order val="2"/>
          <c:tx>
            <c:strRef>
              <c:f>Feuil1!$D$1</c:f>
              <c:strCache>
                <c:ptCount val="1"/>
                <c:pt idx="0">
                  <c:v>Plutôt pas satisfait</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2F4-4F25-92A5-71DE7BD42701}"/>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2F4-4F25-92A5-71DE7BD42701}"/>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2F4-4F25-92A5-71DE7BD42701}"/>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2F4-4F25-92A5-71DE7BD42701}"/>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2F4-4F25-92A5-71DE7BD42701}"/>
                </c:ext>
              </c:extLst>
            </c:dLbl>
            <c:dLbl>
              <c:idx val="5"/>
              <c:delete val="1"/>
              <c:extLst>
                <c:ext xmlns:c15="http://schemas.microsoft.com/office/drawing/2012/chart" uri="{CE6537A1-D6FC-4f65-9D91-7224C49458BB}"/>
                <c:ext xmlns:c16="http://schemas.microsoft.com/office/drawing/2014/chart" uri="{C3380CC4-5D6E-409C-BE32-E72D297353CC}">
                  <c16:uniqueId val="{0000001B-22F4-4F25-92A5-71DE7BD42701}"/>
                </c:ext>
              </c:extLst>
            </c:dLbl>
            <c:dLbl>
              <c:idx val="6"/>
              <c:delete val="1"/>
              <c:extLst>
                <c:ext xmlns:c15="http://schemas.microsoft.com/office/drawing/2012/chart" uri="{CE6537A1-D6FC-4f65-9D91-7224C49458BB}"/>
                <c:ext xmlns:c16="http://schemas.microsoft.com/office/drawing/2014/chart" uri="{C3380CC4-5D6E-409C-BE32-E72D297353CC}">
                  <c16:uniqueId val="{0000001C-22F4-4F25-92A5-71DE7BD42701}"/>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2F4-4F25-92A5-71DE7BD427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Suivi réalisé par votre médecin spécialiste</c:v>
                </c:pt>
                <c:pt idx="1">
                  <c:v>Suivi réalisé par votre médecin de ville</c:v>
                </c:pt>
                <c:pt idx="2">
                  <c:v>Suivi réalisé par votre pharmacien de ville</c:v>
                </c:pt>
                <c:pt idx="3">
                  <c:v>Suivi réalisé par un infirmier</c:v>
                </c:pt>
                <c:pt idx="4">
                  <c:v>Accompagnement via une association de patients</c:v>
                </c:pt>
                <c:pt idx="5">
                  <c:v>Accompagnement via un psychologue</c:v>
                </c:pt>
                <c:pt idx="6">
                  <c:v>Suivi réalisé via une plateforme digitale</c:v>
                </c:pt>
                <c:pt idx="7">
                  <c:v>Accompagnement via un groupe de parole</c:v>
                </c:pt>
              </c:strCache>
            </c:strRef>
          </c:cat>
          <c:val>
            <c:numRef>
              <c:f>Feuil1!$D$2:$D$9</c:f>
              <c:numCache>
                <c:formatCode>0%</c:formatCode>
                <c:ptCount val="8"/>
                <c:pt idx="0">
                  <c:v>0.01</c:v>
                </c:pt>
                <c:pt idx="1">
                  <c:v>0.04</c:v>
                </c:pt>
                <c:pt idx="2">
                  <c:v>0.04</c:v>
                </c:pt>
                <c:pt idx="3">
                  <c:v>0.02</c:v>
                </c:pt>
                <c:pt idx="4">
                  <c:v>0.02</c:v>
                </c:pt>
                <c:pt idx="5">
                  <c:v>0</c:v>
                </c:pt>
                <c:pt idx="6">
                  <c:v>0</c:v>
                </c:pt>
                <c:pt idx="7">
                  <c:v>0.01</c:v>
                </c:pt>
              </c:numCache>
            </c:numRef>
          </c:val>
          <c:extLst>
            <c:ext xmlns:c16="http://schemas.microsoft.com/office/drawing/2014/chart" uri="{C3380CC4-5D6E-409C-BE32-E72D297353CC}">
              <c16:uniqueId val="{00000002-22F4-4F25-92A5-71DE7BD42701}"/>
            </c:ext>
          </c:extLst>
        </c:ser>
        <c:ser>
          <c:idx val="1"/>
          <c:order val="3"/>
          <c:tx>
            <c:strRef>
              <c:f>Feuil1!$C$1</c:f>
              <c:strCache>
                <c:ptCount val="1"/>
                <c:pt idx="0">
                  <c:v>Plutôt satisfait</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2F4-4F25-92A5-71DE7BD42701}"/>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2F4-4F25-92A5-71DE7BD42701}"/>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2F4-4F25-92A5-71DE7BD42701}"/>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2F4-4F25-92A5-71DE7BD42701}"/>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2F4-4F25-92A5-71DE7BD42701}"/>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2F4-4F25-92A5-71DE7BD42701}"/>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2F4-4F25-92A5-71DE7BD42701}"/>
                </c:ext>
              </c:extLst>
            </c:dLbl>
            <c:dLbl>
              <c:idx val="7"/>
              <c:delete val="1"/>
              <c:extLst>
                <c:ext xmlns:c15="http://schemas.microsoft.com/office/drawing/2012/chart" uri="{CE6537A1-D6FC-4f65-9D91-7224C49458BB}"/>
                <c:ext xmlns:c16="http://schemas.microsoft.com/office/drawing/2014/chart" uri="{C3380CC4-5D6E-409C-BE32-E72D297353CC}">
                  <c16:uniqueId val="{00000015-22F4-4F25-92A5-71DE7BD427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Suivi réalisé par votre médecin spécialiste</c:v>
                </c:pt>
                <c:pt idx="1">
                  <c:v>Suivi réalisé par votre médecin de ville</c:v>
                </c:pt>
                <c:pt idx="2">
                  <c:v>Suivi réalisé par votre pharmacien de ville</c:v>
                </c:pt>
                <c:pt idx="3">
                  <c:v>Suivi réalisé par un infirmier</c:v>
                </c:pt>
                <c:pt idx="4">
                  <c:v>Accompagnement via une association de patients</c:v>
                </c:pt>
                <c:pt idx="5">
                  <c:v>Accompagnement via un psychologue</c:v>
                </c:pt>
                <c:pt idx="6">
                  <c:v>Suivi réalisé via une plateforme digitale</c:v>
                </c:pt>
                <c:pt idx="7">
                  <c:v>Accompagnement via un groupe de parole</c:v>
                </c:pt>
              </c:strCache>
            </c:strRef>
          </c:cat>
          <c:val>
            <c:numRef>
              <c:f>Feuil1!$C$2:$C$9</c:f>
              <c:numCache>
                <c:formatCode>0%</c:formatCode>
                <c:ptCount val="8"/>
                <c:pt idx="0">
                  <c:v>0.28000000000000003</c:v>
                </c:pt>
                <c:pt idx="1">
                  <c:v>0.31</c:v>
                </c:pt>
                <c:pt idx="2">
                  <c:v>0.33</c:v>
                </c:pt>
                <c:pt idx="3">
                  <c:v>0.21</c:v>
                </c:pt>
                <c:pt idx="4">
                  <c:v>0.1</c:v>
                </c:pt>
                <c:pt idx="5">
                  <c:v>7.0000000000000007E-2</c:v>
                </c:pt>
                <c:pt idx="6">
                  <c:v>7.0000000000000007E-2</c:v>
                </c:pt>
                <c:pt idx="7">
                  <c:v>0</c:v>
                </c:pt>
              </c:numCache>
            </c:numRef>
          </c:val>
          <c:extLst>
            <c:ext xmlns:c16="http://schemas.microsoft.com/office/drawing/2014/chart" uri="{C3380CC4-5D6E-409C-BE32-E72D297353CC}">
              <c16:uniqueId val="{00000001-22F4-4F25-92A5-71DE7BD42701}"/>
            </c:ext>
          </c:extLst>
        </c:ser>
        <c:ser>
          <c:idx val="0"/>
          <c:order val="4"/>
          <c:tx>
            <c:strRef>
              <c:f>Feuil1!$B$1</c:f>
              <c:strCache>
                <c:ptCount val="1"/>
                <c:pt idx="0">
                  <c:v>Très satisfait</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F4-4F25-92A5-71DE7BD42701}"/>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F4-4F25-92A5-71DE7BD42701}"/>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F4-4F25-92A5-71DE7BD42701}"/>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F4-4F25-92A5-71DE7BD42701}"/>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F4-4F25-92A5-71DE7BD42701}"/>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F4-4F25-92A5-71DE7BD42701}"/>
                </c:ext>
              </c:extLst>
            </c:dLbl>
            <c:dLbl>
              <c:idx val="6"/>
              <c:delete val="1"/>
              <c:extLst>
                <c:ext xmlns:c15="http://schemas.microsoft.com/office/drawing/2012/chart" uri="{CE6537A1-D6FC-4f65-9D91-7224C49458BB}"/>
                <c:ext xmlns:c16="http://schemas.microsoft.com/office/drawing/2014/chart" uri="{C3380CC4-5D6E-409C-BE32-E72D297353CC}">
                  <c16:uniqueId val="{0000000C-22F4-4F25-92A5-71DE7BD42701}"/>
                </c:ext>
              </c:extLst>
            </c:dLbl>
            <c:dLbl>
              <c:idx val="7"/>
              <c:delete val="1"/>
              <c:extLst>
                <c:ext xmlns:c15="http://schemas.microsoft.com/office/drawing/2012/chart" uri="{CE6537A1-D6FC-4f65-9D91-7224C49458BB}"/>
                <c:ext xmlns:c16="http://schemas.microsoft.com/office/drawing/2014/chart" uri="{C3380CC4-5D6E-409C-BE32-E72D297353CC}">
                  <c16:uniqueId val="{0000000D-22F4-4F25-92A5-71DE7BD427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Suivi réalisé par votre médecin spécialiste</c:v>
                </c:pt>
                <c:pt idx="1">
                  <c:v>Suivi réalisé par votre médecin de ville</c:v>
                </c:pt>
                <c:pt idx="2">
                  <c:v>Suivi réalisé par votre pharmacien de ville</c:v>
                </c:pt>
                <c:pt idx="3">
                  <c:v>Suivi réalisé par un infirmier</c:v>
                </c:pt>
                <c:pt idx="4">
                  <c:v>Accompagnement via une association de patients</c:v>
                </c:pt>
                <c:pt idx="5">
                  <c:v>Accompagnement via un psychologue</c:v>
                </c:pt>
                <c:pt idx="6">
                  <c:v>Suivi réalisé via une plateforme digitale</c:v>
                </c:pt>
                <c:pt idx="7">
                  <c:v>Accompagnement via un groupe de parole</c:v>
                </c:pt>
              </c:strCache>
            </c:strRef>
          </c:cat>
          <c:val>
            <c:numRef>
              <c:f>Feuil1!$B$2:$B$9</c:f>
              <c:numCache>
                <c:formatCode>0%</c:formatCode>
                <c:ptCount val="8"/>
                <c:pt idx="0">
                  <c:v>0.52</c:v>
                </c:pt>
                <c:pt idx="1">
                  <c:v>0.25</c:v>
                </c:pt>
                <c:pt idx="2">
                  <c:v>0.19</c:v>
                </c:pt>
                <c:pt idx="3">
                  <c:v>0.15</c:v>
                </c:pt>
                <c:pt idx="4">
                  <c:v>0.04</c:v>
                </c:pt>
                <c:pt idx="5">
                  <c:v>0.04</c:v>
                </c:pt>
                <c:pt idx="6">
                  <c:v>0</c:v>
                </c:pt>
                <c:pt idx="7">
                  <c:v>0</c:v>
                </c:pt>
              </c:numCache>
            </c:numRef>
          </c:val>
          <c:extLst>
            <c:ext xmlns:c16="http://schemas.microsoft.com/office/drawing/2014/chart" uri="{C3380CC4-5D6E-409C-BE32-E72D297353CC}">
              <c16:uniqueId val="{00000000-22F4-4F25-92A5-71DE7BD42701}"/>
            </c:ext>
          </c:extLst>
        </c:ser>
        <c:ser>
          <c:idx val="5"/>
          <c:order val="5"/>
          <c:tx>
            <c:strRef>
              <c:f>Feuil1!$G$1</c:f>
              <c:strCache>
                <c:ptCount val="1"/>
                <c:pt idx="0">
                  <c:v>ST SATISFAIT</c:v>
                </c:pt>
              </c:strCache>
            </c:strRef>
          </c:tx>
          <c:spPr>
            <a:noFill/>
            <a:extLst>
              <a:ext uri="{909E8E84-426E-40DD-AFC4-6F175D3DCCD1}">
                <a14:hiddenFill xmlns:a14="http://schemas.microsoft.com/office/drawing/2010/main">
                  <a:solidFill>
                    <a:srgbClr val="FFFFFF">
                      <a:shade val="76000"/>
                    </a:srgbClr>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22F4-4F25-92A5-71DE7BD42701}"/>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2F4-4F25-92A5-71DE7BD42701}"/>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22F4-4F25-92A5-71DE7BD42701}"/>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22F4-4F25-92A5-71DE7BD42701}"/>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22F4-4F25-92A5-71DE7BD42701}"/>
                </c:ext>
              </c:extLst>
            </c:dLbl>
            <c:dLbl>
              <c:idx val="5"/>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22F4-4F25-92A5-71DE7BD42701}"/>
                </c:ext>
              </c:extLst>
            </c:dLbl>
            <c:dLbl>
              <c:idx val="6"/>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22F4-4F25-92A5-71DE7BD42701}"/>
                </c:ext>
              </c:extLst>
            </c:dLbl>
            <c:dLbl>
              <c:idx val="7"/>
              <c:delete val="1"/>
              <c:extLst>
                <c:ext xmlns:c15="http://schemas.microsoft.com/office/drawing/2012/chart" uri="{CE6537A1-D6FC-4f65-9D91-7224C49458BB}"/>
                <c:ext xmlns:c16="http://schemas.microsoft.com/office/drawing/2014/chart" uri="{C3380CC4-5D6E-409C-BE32-E72D297353CC}">
                  <c16:uniqueId val="{00000035-22F4-4F25-92A5-71DE7BD42701}"/>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Suivi réalisé par votre médecin spécialiste</c:v>
                </c:pt>
                <c:pt idx="1">
                  <c:v>Suivi réalisé par votre médecin de ville</c:v>
                </c:pt>
                <c:pt idx="2">
                  <c:v>Suivi réalisé par votre pharmacien de ville</c:v>
                </c:pt>
                <c:pt idx="3">
                  <c:v>Suivi réalisé par un infirmier</c:v>
                </c:pt>
                <c:pt idx="4">
                  <c:v>Accompagnement via une association de patients</c:v>
                </c:pt>
                <c:pt idx="5">
                  <c:v>Accompagnement via un psychologue</c:v>
                </c:pt>
                <c:pt idx="6">
                  <c:v>Suivi réalisé via une plateforme digitale</c:v>
                </c:pt>
                <c:pt idx="7">
                  <c:v>Accompagnement via un groupe de parole</c:v>
                </c:pt>
              </c:strCache>
            </c:strRef>
          </c:cat>
          <c:val>
            <c:numRef>
              <c:f>Feuil1!$G$2:$G$9</c:f>
              <c:numCache>
                <c:formatCode>0%</c:formatCode>
                <c:ptCount val="8"/>
                <c:pt idx="0">
                  <c:v>0.8</c:v>
                </c:pt>
                <c:pt idx="1">
                  <c:v>0.56000000000000005</c:v>
                </c:pt>
                <c:pt idx="2">
                  <c:v>0.52</c:v>
                </c:pt>
                <c:pt idx="3">
                  <c:v>0.36</c:v>
                </c:pt>
                <c:pt idx="4">
                  <c:v>0.14000000000000001</c:v>
                </c:pt>
                <c:pt idx="5">
                  <c:v>0.11</c:v>
                </c:pt>
                <c:pt idx="6">
                  <c:v>7.0000000000000007E-2</c:v>
                </c:pt>
                <c:pt idx="7">
                  <c:v>0</c:v>
                </c:pt>
              </c:numCache>
            </c:numRef>
          </c:val>
          <c:extLst>
            <c:ext xmlns:c16="http://schemas.microsoft.com/office/drawing/2014/chart" uri="{C3380CC4-5D6E-409C-BE32-E72D297353CC}">
              <c16:uniqueId val="{00000005-22F4-4F25-92A5-71DE7BD42701}"/>
            </c:ext>
          </c:extLst>
        </c:ser>
        <c:dLbls>
          <c:showLegendKey val="0"/>
          <c:showVal val="0"/>
          <c:showCatName val="0"/>
          <c:showSerName val="0"/>
          <c:showPercent val="0"/>
          <c:showBubbleSize val="0"/>
        </c:dLbls>
        <c:gapWidth val="66"/>
        <c:overlap val="100"/>
        <c:axId val="1110309807"/>
        <c:axId val="1110304527"/>
      </c:barChart>
      <c:catAx>
        <c:axId val="1110309807"/>
        <c:scaling>
          <c:orientation val="maxMin"/>
        </c:scaling>
        <c:delete val="1"/>
        <c:axPos val="l"/>
        <c:numFmt formatCode="General" sourceLinked="1"/>
        <c:majorTickMark val="out"/>
        <c:minorTickMark val="none"/>
        <c:tickLblPos val="nextTo"/>
        <c:crossAx val="1110304527"/>
        <c:crosses val="autoZero"/>
        <c:auto val="1"/>
        <c:lblAlgn val="ctr"/>
        <c:lblOffset val="100"/>
        <c:noMultiLvlLbl val="0"/>
      </c:catAx>
      <c:valAx>
        <c:axId val="1110304527"/>
        <c:scaling>
          <c:orientation val="minMax"/>
          <c:max val="1.1000000000000001"/>
          <c:min val="0"/>
        </c:scaling>
        <c:delete val="1"/>
        <c:axPos val="t"/>
        <c:numFmt formatCode="0%" sourceLinked="1"/>
        <c:majorTickMark val="out"/>
        <c:minorTickMark val="none"/>
        <c:tickLblPos val="nextTo"/>
        <c:crossAx val="1110309807"/>
        <c:crosses val="autoZero"/>
        <c:crossBetween val="between"/>
      </c:valAx>
    </c:plotArea>
    <c:legend>
      <c:legendPos val="b"/>
      <c:legendEntry>
        <c:idx val="5"/>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29766515910655972"/>
          <c:y val="2.4910696183698323E-2"/>
          <c:w val="0.69637571595853742"/>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1933095781086"/>
          <c:y val="0.11469179289913309"/>
          <c:w val="0.85711731361888188"/>
          <c:h val="0.86502807916984814"/>
        </c:manualLayout>
      </c:layout>
      <c:barChart>
        <c:barDir val="bar"/>
        <c:grouping val="stacked"/>
        <c:varyColors val="0"/>
        <c:ser>
          <c:idx val="4"/>
          <c:order val="0"/>
          <c:tx>
            <c:strRef>
              <c:f>Feuil1!$F$1</c:f>
              <c:strCache>
                <c:ptCount val="1"/>
                <c:pt idx="0">
                  <c:v>Non concerné</c:v>
                </c:pt>
              </c:strCache>
            </c:strRef>
          </c:tx>
          <c:spPr>
            <a:solidFill>
              <a:srgbClr val="D9D9D9"/>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3D3-4876-84BB-118D76C2B9BB}"/>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3D3-4876-84BB-118D76C2B9BB}"/>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3D3-4876-84BB-118D76C2B9BB}"/>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3D3-4876-84BB-118D76C2B9BB}"/>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3D3-4876-84BB-118D76C2B9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Votre famille</c:v>
                </c:pt>
                <c:pt idx="1">
                  <c:v>Votre hématologue</c:v>
                </c:pt>
                <c:pt idx="2">
                  <c:v>Vos proches (amis…)</c:v>
                </c:pt>
                <c:pt idx="3">
                  <c:v>L’équipe hospitalière</c:v>
                </c:pt>
                <c:pt idx="4">
                  <c:v>Un aidant</c:v>
                </c:pt>
              </c:strCache>
            </c:strRef>
          </c:cat>
          <c:val>
            <c:numRef>
              <c:f>Feuil1!$F$2:$F$6</c:f>
              <c:numCache>
                <c:formatCode>0%</c:formatCode>
                <c:ptCount val="5"/>
                <c:pt idx="0">
                  <c:v>0.04</c:v>
                </c:pt>
                <c:pt idx="1">
                  <c:v>0.01</c:v>
                </c:pt>
                <c:pt idx="2">
                  <c:v>0.11</c:v>
                </c:pt>
                <c:pt idx="3">
                  <c:v>0.11</c:v>
                </c:pt>
                <c:pt idx="4">
                  <c:v>0.54</c:v>
                </c:pt>
              </c:numCache>
            </c:numRef>
          </c:val>
          <c:extLst>
            <c:ext xmlns:c16="http://schemas.microsoft.com/office/drawing/2014/chart" uri="{C3380CC4-5D6E-409C-BE32-E72D297353CC}">
              <c16:uniqueId val="{00000004-F3D3-4876-84BB-118D76C2B9BB}"/>
            </c:ext>
          </c:extLst>
        </c:ser>
        <c:ser>
          <c:idx val="3"/>
          <c:order val="1"/>
          <c:tx>
            <c:strRef>
              <c:f>Feuil1!$E$1</c:f>
              <c:strCache>
                <c:ptCount val="1"/>
                <c:pt idx="0">
                  <c:v>Pas du tout</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3D3-4876-84BB-118D76C2B9BB}"/>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3D3-4876-84BB-118D76C2B9BB}"/>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3D3-4876-84BB-118D76C2B9BB}"/>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3D3-4876-84BB-118D76C2B9BB}"/>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3D3-4876-84BB-118D76C2B9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Votre famille</c:v>
                </c:pt>
                <c:pt idx="1">
                  <c:v>Votre hématologue</c:v>
                </c:pt>
                <c:pt idx="2">
                  <c:v>Vos proches (amis…)</c:v>
                </c:pt>
                <c:pt idx="3">
                  <c:v>L’équipe hospitalière</c:v>
                </c:pt>
                <c:pt idx="4">
                  <c:v>Un aidant</c:v>
                </c:pt>
              </c:strCache>
            </c:strRef>
          </c:cat>
          <c:val>
            <c:numRef>
              <c:f>Feuil1!$E$2:$E$6</c:f>
              <c:numCache>
                <c:formatCode>0%</c:formatCode>
                <c:ptCount val="5"/>
                <c:pt idx="0">
                  <c:v>0.02</c:v>
                </c:pt>
                <c:pt idx="1">
                  <c:v>0.05</c:v>
                </c:pt>
                <c:pt idx="2">
                  <c:v>0.04</c:v>
                </c:pt>
                <c:pt idx="3">
                  <c:v>0.04</c:v>
                </c:pt>
                <c:pt idx="4">
                  <c:v>7.0000000000000007E-2</c:v>
                </c:pt>
              </c:numCache>
            </c:numRef>
          </c:val>
          <c:extLst>
            <c:ext xmlns:c16="http://schemas.microsoft.com/office/drawing/2014/chart" uri="{C3380CC4-5D6E-409C-BE32-E72D297353CC}">
              <c16:uniqueId val="{00000003-F3D3-4876-84BB-118D76C2B9BB}"/>
            </c:ext>
          </c:extLst>
        </c:ser>
        <c:ser>
          <c:idx val="2"/>
          <c:order val="2"/>
          <c:tx>
            <c:strRef>
              <c:f>Feuil1!$D$1</c:f>
              <c:strCache>
                <c:ptCount val="1"/>
                <c:pt idx="0">
                  <c:v>Plutôt pas</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3D3-4876-84BB-118D76C2B9BB}"/>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3D3-4876-84BB-118D76C2B9BB}"/>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3D3-4876-84BB-118D76C2B9BB}"/>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3D3-4876-84BB-118D76C2B9BB}"/>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3D3-4876-84BB-118D76C2B9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Votre famille</c:v>
                </c:pt>
                <c:pt idx="1">
                  <c:v>Votre hématologue</c:v>
                </c:pt>
                <c:pt idx="2">
                  <c:v>Vos proches (amis…)</c:v>
                </c:pt>
                <c:pt idx="3">
                  <c:v>L’équipe hospitalière</c:v>
                </c:pt>
                <c:pt idx="4">
                  <c:v>Un aidant</c:v>
                </c:pt>
              </c:strCache>
            </c:strRef>
          </c:cat>
          <c:val>
            <c:numRef>
              <c:f>Feuil1!$D$2:$D$6</c:f>
              <c:numCache>
                <c:formatCode>0%</c:formatCode>
                <c:ptCount val="5"/>
                <c:pt idx="0">
                  <c:v>0.03</c:v>
                </c:pt>
                <c:pt idx="1">
                  <c:v>0.04</c:v>
                </c:pt>
                <c:pt idx="2">
                  <c:v>0.01</c:v>
                </c:pt>
                <c:pt idx="3">
                  <c:v>7.0000000000000007E-2</c:v>
                </c:pt>
                <c:pt idx="4">
                  <c:v>0.03</c:v>
                </c:pt>
              </c:numCache>
            </c:numRef>
          </c:val>
          <c:extLst>
            <c:ext xmlns:c16="http://schemas.microsoft.com/office/drawing/2014/chart" uri="{C3380CC4-5D6E-409C-BE32-E72D297353CC}">
              <c16:uniqueId val="{00000002-F3D3-4876-84BB-118D76C2B9BB}"/>
            </c:ext>
          </c:extLst>
        </c:ser>
        <c:ser>
          <c:idx val="1"/>
          <c:order val="3"/>
          <c:tx>
            <c:strRef>
              <c:f>Feuil1!$C$1</c:f>
              <c:strCache>
                <c:ptCount val="1"/>
                <c:pt idx="0">
                  <c:v>Plutôt</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3D3-4876-84BB-118D76C2B9BB}"/>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3D3-4876-84BB-118D76C2B9BB}"/>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3D3-4876-84BB-118D76C2B9BB}"/>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3D3-4876-84BB-118D76C2B9BB}"/>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3D3-4876-84BB-118D76C2B9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Votre famille</c:v>
                </c:pt>
                <c:pt idx="1">
                  <c:v>Votre hématologue</c:v>
                </c:pt>
                <c:pt idx="2">
                  <c:v>Vos proches (amis…)</c:v>
                </c:pt>
                <c:pt idx="3">
                  <c:v>L’équipe hospitalière</c:v>
                </c:pt>
                <c:pt idx="4">
                  <c:v>Un aidant</c:v>
                </c:pt>
              </c:strCache>
            </c:strRef>
          </c:cat>
          <c:val>
            <c:numRef>
              <c:f>Feuil1!$C$2:$C$6</c:f>
              <c:numCache>
                <c:formatCode>0%</c:formatCode>
                <c:ptCount val="5"/>
                <c:pt idx="0">
                  <c:v>0.22</c:v>
                </c:pt>
                <c:pt idx="1">
                  <c:v>0.26</c:v>
                </c:pt>
                <c:pt idx="2">
                  <c:v>0.37</c:v>
                </c:pt>
                <c:pt idx="3">
                  <c:v>0.32</c:v>
                </c:pt>
                <c:pt idx="4">
                  <c:v>0.14000000000000001</c:v>
                </c:pt>
              </c:numCache>
            </c:numRef>
          </c:val>
          <c:extLst>
            <c:ext xmlns:c16="http://schemas.microsoft.com/office/drawing/2014/chart" uri="{C3380CC4-5D6E-409C-BE32-E72D297353CC}">
              <c16:uniqueId val="{00000001-F3D3-4876-84BB-118D76C2B9BB}"/>
            </c:ext>
          </c:extLst>
        </c:ser>
        <c:ser>
          <c:idx val="0"/>
          <c:order val="4"/>
          <c:tx>
            <c:strRef>
              <c:f>Feuil1!$B$1</c:f>
              <c:strCache>
                <c:ptCount val="1"/>
                <c:pt idx="0">
                  <c:v>Tout à fait</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D3-4876-84BB-118D76C2B9BB}"/>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D3-4876-84BB-118D76C2B9BB}"/>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D3-4876-84BB-118D76C2B9BB}"/>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D3-4876-84BB-118D76C2B9BB}"/>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D3-4876-84BB-118D76C2B9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Votre famille</c:v>
                </c:pt>
                <c:pt idx="1">
                  <c:v>Votre hématologue</c:v>
                </c:pt>
                <c:pt idx="2">
                  <c:v>Vos proches (amis…)</c:v>
                </c:pt>
                <c:pt idx="3">
                  <c:v>L’équipe hospitalière</c:v>
                </c:pt>
                <c:pt idx="4">
                  <c:v>Un aidant</c:v>
                </c:pt>
              </c:strCache>
            </c:strRef>
          </c:cat>
          <c:val>
            <c:numRef>
              <c:f>Feuil1!$B$2:$B$6</c:f>
              <c:numCache>
                <c:formatCode>0%</c:formatCode>
                <c:ptCount val="5"/>
                <c:pt idx="0">
                  <c:v>0.69</c:v>
                </c:pt>
                <c:pt idx="1">
                  <c:v>0.64</c:v>
                </c:pt>
                <c:pt idx="2">
                  <c:v>0.47</c:v>
                </c:pt>
                <c:pt idx="3">
                  <c:v>0.46</c:v>
                </c:pt>
                <c:pt idx="4">
                  <c:v>0.22</c:v>
                </c:pt>
              </c:numCache>
            </c:numRef>
          </c:val>
          <c:extLst>
            <c:ext xmlns:c16="http://schemas.microsoft.com/office/drawing/2014/chart" uri="{C3380CC4-5D6E-409C-BE32-E72D297353CC}">
              <c16:uniqueId val="{00000000-F3D3-4876-84BB-118D76C2B9BB}"/>
            </c:ext>
          </c:extLst>
        </c:ser>
        <c:ser>
          <c:idx val="5"/>
          <c:order val="5"/>
          <c:tx>
            <c:strRef>
              <c:f>Feuil1!$G$1</c:f>
              <c:strCache>
                <c:ptCount val="1"/>
                <c:pt idx="0">
                  <c:v>ST OUI</c:v>
                </c:pt>
              </c:strCache>
            </c:strRef>
          </c:tx>
          <c:spPr>
            <a:noFill/>
            <a:extLst>
              <a:ext uri="{909E8E84-426E-40DD-AFC4-6F175D3DCCD1}">
                <a14:hiddenFill xmlns:a14="http://schemas.microsoft.com/office/drawing/2010/main">
                  <a:solidFill>
                    <a:srgbClr val="FFFFFF">
                      <a:shade val="76000"/>
                    </a:srgbClr>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3D3-4876-84BB-118D76C2B9BB}"/>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3D3-4876-84BB-118D76C2B9BB}"/>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3D3-4876-84BB-118D76C2B9BB}"/>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3D3-4876-84BB-118D76C2B9BB}"/>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3D3-4876-84BB-118D76C2B9BB}"/>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Votre famille</c:v>
                </c:pt>
                <c:pt idx="1">
                  <c:v>Votre hématologue</c:v>
                </c:pt>
                <c:pt idx="2">
                  <c:v>Vos proches (amis…)</c:v>
                </c:pt>
                <c:pt idx="3">
                  <c:v>L’équipe hospitalière</c:v>
                </c:pt>
                <c:pt idx="4">
                  <c:v>Un aidant</c:v>
                </c:pt>
              </c:strCache>
            </c:strRef>
          </c:cat>
          <c:val>
            <c:numRef>
              <c:f>Feuil1!$G$2:$G$6</c:f>
              <c:numCache>
                <c:formatCode>0%</c:formatCode>
                <c:ptCount val="5"/>
                <c:pt idx="0">
                  <c:v>0.91</c:v>
                </c:pt>
                <c:pt idx="1">
                  <c:v>0.9</c:v>
                </c:pt>
                <c:pt idx="2">
                  <c:v>0.84</c:v>
                </c:pt>
                <c:pt idx="3">
                  <c:v>0.78</c:v>
                </c:pt>
                <c:pt idx="4">
                  <c:v>0.36</c:v>
                </c:pt>
              </c:numCache>
            </c:numRef>
          </c:val>
          <c:extLst>
            <c:ext xmlns:c16="http://schemas.microsoft.com/office/drawing/2014/chart" uri="{C3380CC4-5D6E-409C-BE32-E72D297353CC}">
              <c16:uniqueId val="{00000005-F3D3-4876-84BB-118D76C2B9BB}"/>
            </c:ext>
          </c:extLst>
        </c:ser>
        <c:dLbls>
          <c:showLegendKey val="0"/>
          <c:showVal val="0"/>
          <c:showCatName val="0"/>
          <c:showSerName val="0"/>
          <c:showPercent val="0"/>
          <c:showBubbleSize val="0"/>
        </c:dLbls>
        <c:gapWidth val="87"/>
        <c:overlap val="100"/>
        <c:axId val="1963297727"/>
        <c:axId val="1963298207"/>
      </c:barChart>
      <c:catAx>
        <c:axId val="1963297727"/>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1963298207"/>
        <c:crosses val="autoZero"/>
        <c:auto val="1"/>
        <c:lblAlgn val="ctr"/>
        <c:lblOffset val="100"/>
        <c:noMultiLvlLbl val="0"/>
      </c:catAx>
      <c:valAx>
        <c:axId val="1963298207"/>
        <c:scaling>
          <c:orientation val="minMax"/>
          <c:max val="1.1000000000000001"/>
          <c:min val="0"/>
        </c:scaling>
        <c:delete val="1"/>
        <c:axPos val="t"/>
        <c:numFmt formatCode="0%" sourceLinked="1"/>
        <c:majorTickMark val="out"/>
        <c:minorTickMark val="none"/>
        <c:tickLblPos val="nextTo"/>
        <c:crossAx val="1963297727"/>
        <c:crosses val="autoZero"/>
        <c:crossBetween val="between"/>
      </c:valAx>
    </c:plotArea>
    <c:legend>
      <c:legendPos val="b"/>
      <c:legendEntry>
        <c:idx val="5"/>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17776965029287659"/>
          <c:y val="6.7920118520873249E-2"/>
          <c:w val="0.82172821248779215"/>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Q22. Qu’est ce qui aurait pu vous aider à mieux vivre ce moment de l’annonce de la rechute ?</c:v>
                </c:pt>
              </c:strCache>
            </c:strRef>
          </c:tx>
          <c:invertIfNegative val="0"/>
          <c:dPt>
            <c:idx val="0"/>
            <c:invertIfNegative val="0"/>
            <c:bubble3D val="0"/>
            <c:spPr>
              <a:solidFill>
                <a:srgbClr val="C61C47"/>
              </a:solidFill>
            </c:spPr>
            <c:extLst>
              <c:ext xmlns:c16="http://schemas.microsoft.com/office/drawing/2014/chart" uri="{C3380CC4-5D6E-409C-BE32-E72D297353CC}">
                <c16:uniqueId val="{00000003-4B59-432D-B5BF-37BBAA8D11AD}"/>
              </c:ext>
            </c:extLst>
          </c:dPt>
          <c:dPt>
            <c:idx val="1"/>
            <c:invertIfNegative val="0"/>
            <c:bubble3D val="0"/>
            <c:spPr>
              <a:solidFill>
                <a:srgbClr val="E28EA3"/>
              </a:solidFill>
            </c:spPr>
            <c:extLst>
              <c:ext xmlns:c16="http://schemas.microsoft.com/office/drawing/2014/chart" uri="{C3380CC4-5D6E-409C-BE32-E72D297353CC}">
                <c16:uniqueId val="{00000004-4B59-432D-B5BF-37BBAA8D11AD}"/>
              </c:ext>
            </c:extLst>
          </c:dPt>
          <c:dPt>
            <c:idx val="2"/>
            <c:invertIfNegative val="0"/>
            <c:bubble3D val="0"/>
            <c:spPr>
              <a:solidFill>
                <a:srgbClr val="E28EA3"/>
              </a:solidFill>
            </c:spPr>
            <c:extLst>
              <c:ext xmlns:c16="http://schemas.microsoft.com/office/drawing/2014/chart" uri="{C3380CC4-5D6E-409C-BE32-E72D297353CC}">
                <c16:uniqueId val="{00000005-4B59-432D-B5BF-37BBAA8D11AD}"/>
              </c:ext>
            </c:extLst>
          </c:dPt>
          <c:dPt>
            <c:idx val="3"/>
            <c:invertIfNegative val="0"/>
            <c:bubble3D val="0"/>
            <c:spPr>
              <a:solidFill>
                <a:srgbClr val="E28EA3"/>
              </a:solidFill>
            </c:spPr>
            <c:extLst>
              <c:ext xmlns:c16="http://schemas.microsoft.com/office/drawing/2014/chart" uri="{C3380CC4-5D6E-409C-BE32-E72D297353CC}">
                <c16:uniqueId val="{00000006-4B59-432D-B5BF-37BBAA8D11AD}"/>
              </c:ext>
            </c:extLst>
          </c:dPt>
          <c:dPt>
            <c:idx val="4"/>
            <c:invertIfNegative val="0"/>
            <c:bubble3D val="0"/>
            <c:spPr>
              <a:solidFill>
                <a:srgbClr val="E28EA3"/>
              </a:solidFill>
            </c:spPr>
            <c:extLst>
              <c:ext xmlns:c16="http://schemas.microsoft.com/office/drawing/2014/chart" uri="{C3380CC4-5D6E-409C-BE32-E72D297353CC}">
                <c16:uniqueId val="{00000007-4B59-432D-B5BF-37BBAA8D11AD}"/>
              </c:ext>
            </c:extLst>
          </c:dPt>
          <c:dPt>
            <c:idx val="5"/>
            <c:invertIfNegative val="0"/>
            <c:bubble3D val="0"/>
            <c:spPr>
              <a:solidFill>
                <a:srgbClr val="E28EA3"/>
              </a:solidFill>
            </c:spPr>
            <c:extLst>
              <c:ext xmlns:c16="http://schemas.microsoft.com/office/drawing/2014/chart" uri="{C3380CC4-5D6E-409C-BE32-E72D297353CC}">
                <c16:uniqueId val="{00000008-4B59-432D-B5BF-37BBAA8D11AD}"/>
              </c:ext>
            </c:extLst>
          </c:dPt>
          <c:dPt>
            <c:idx val="6"/>
            <c:invertIfNegative val="0"/>
            <c:bubble3D val="0"/>
            <c:spPr>
              <a:solidFill>
                <a:srgbClr val="E28EA3"/>
              </a:solidFill>
            </c:spPr>
            <c:extLst>
              <c:ext xmlns:c16="http://schemas.microsoft.com/office/drawing/2014/chart" uri="{C3380CC4-5D6E-409C-BE32-E72D297353CC}">
                <c16:uniqueId val="{00000009-4B59-432D-B5BF-37BBAA8D11AD}"/>
              </c:ext>
            </c:extLst>
          </c:dPt>
          <c:dPt>
            <c:idx val="7"/>
            <c:invertIfNegative val="0"/>
            <c:bubble3D val="0"/>
            <c:spPr>
              <a:solidFill>
                <a:srgbClr val="E28EA3"/>
              </a:solidFill>
            </c:spPr>
            <c:extLst>
              <c:ext xmlns:c16="http://schemas.microsoft.com/office/drawing/2014/chart" uri="{C3380CC4-5D6E-409C-BE32-E72D297353CC}">
                <c16:uniqueId val="{0000000A-4B59-432D-B5BF-37BBAA8D11AD}"/>
              </c:ext>
            </c:extLst>
          </c:dPt>
          <c:dPt>
            <c:idx val="8"/>
            <c:invertIfNegative val="0"/>
            <c:bubble3D val="0"/>
            <c:spPr>
              <a:solidFill>
                <a:srgbClr val="C61C47"/>
              </a:solidFill>
            </c:spPr>
            <c:extLst>
              <c:ext xmlns:c16="http://schemas.microsoft.com/office/drawing/2014/chart" uri="{C3380CC4-5D6E-409C-BE32-E72D297353CC}">
                <c16:uniqueId val="{0000000B-4B59-432D-B5BF-37BBAA8D11AD}"/>
              </c:ext>
            </c:extLst>
          </c:dPt>
          <c:dPt>
            <c:idx val="9"/>
            <c:invertIfNegative val="0"/>
            <c:bubble3D val="0"/>
            <c:spPr>
              <a:solidFill>
                <a:srgbClr val="C61C47"/>
              </a:solidFill>
            </c:spPr>
            <c:extLst>
              <c:ext xmlns:c16="http://schemas.microsoft.com/office/drawing/2014/chart" uri="{C3380CC4-5D6E-409C-BE32-E72D297353CC}">
                <c16:uniqueId val="{0000000C-4B59-432D-B5BF-37BBAA8D11AD}"/>
              </c:ext>
            </c:extLst>
          </c:dPt>
          <c:dPt>
            <c:idx val="10"/>
            <c:invertIfNegative val="0"/>
            <c:bubble3D val="0"/>
            <c:spPr>
              <a:solidFill>
                <a:srgbClr val="E28EA3"/>
              </a:solidFill>
            </c:spPr>
            <c:extLst>
              <c:ext xmlns:c16="http://schemas.microsoft.com/office/drawing/2014/chart" uri="{C3380CC4-5D6E-409C-BE32-E72D297353CC}">
                <c16:uniqueId val="{0000000D-4B59-432D-B5BF-37BBAA8D11AD}"/>
              </c:ext>
            </c:extLst>
          </c:dPt>
          <c:dPt>
            <c:idx val="11"/>
            <c:invertIfNegative val="0"/>
            <c:bubble3D val="0"/>
            <c:spPr>
              <a:solidFill>
                <a:srgbClr val="E28EA3"/>
              </a:solidFill>
            </c:spPr>
            <c:extLst>
              <c:ext xmlns:c16="http://schemas.microsoft.com/office/drawing/2014/chart" uri="{C3380CC4-5D6E-409C-BE32-E72D297353CC}">
                <c16:uniqueId val="{0000000E-4B59-432D-B5BF-37BBAA8D11AD}"/>
              </c:ext>
            </c:extLst>
          </c:dPt>
          <c:dPt>
            <c:idx val="12"/>
            <c:invertIfNegative val="0"/>
            <c:bubble3D val="0"/>
            <c:spPr>
              <a:solidFill>
                <a:srgbClr val="E28EA3"/>
              </a:solidFill>
            </c:spPr>
            <c:extLst>
              <c:ext xmlns:c16="http://schemas.microsoft.com/office/drawing/2014/chart" uri="{C3380CC4-5D6E-409C-BE32-E72D297353CC}">
                <c16:uniqueId val="{0000000F-4B59-432D-B5BF-37BBAA8D11AD}"/>
              </c:ext>
            </c:extLst>
          </c:dPt>
          <c:dPt>
            <c:idx val="13"/>
            <c:invertIfNegative val="0"/>
            <c:bubble3D val="0"/>
            <c:spPr>
              <a:solidFill>
                <a:srgbClr val="E28EA3"/>
              </a:solidFill>
            </c:spPr>
            <c:extLst>
              <c:ext xmlns:c16="http://schemas.microsoft.com/office/drawing/2014/chart" uri="{C3380CC4-5D6E-409C-BE32-E72D297353CC}">
                <c16:uniqueId val="{00000010-4B59-432D-B5BF-37BBAA8D11AD}"/>
              </c:ext>
            </c:extLst>
          </c:dPt>
          <c:dPt>
            <c:idx val="14"/>
            <c:invertIfNegative val="0"/>
            <c:bubble3D val="0"/>
            <c:spPr>
              <a:solidFill>
                <a:srgbClr val="E28EA3"/>
              </a:solidFill>
            </c:spPr>
            <c:extLst>
              <c:ext xmlns:c16="http://schemas.microsoft.com/office/drawing/2014/chart" uri="{C3380CC4-5D6E-409C-BE32-E72D297353CC}">
                <c16:uniqueId val="{00000011-4B59-432D-B5BF-37BBAA8D11AD}"/>
              </c:ext>
            </c:extLst>
          </c:dPt>
          <c:dPt>
            <c:idx val="15"/>
            <c:invertIfNegative val="0"/>
            <c:bubble3D val="0"/>
            <c:spPr>
              <a:solidFill>
                <a:srgbClr val="C61C47"/>
              </a:solidFill>
            </c:spPr>
            <c:extLst>
              <c:ext xmlns:c16="http://schemas.microsoft.com/office/drawing/2014/chart" uri="{C3380CC4-5D6E-409C-BE32-E72D297353CC}">
                <c16:uniqueId val="{00000012-4B59-432D-B5BF-37BBAA8D11AD}"/>
              </c:ext>
            </c:extLst>
          </c:dPt>
          <c:dPt>
            <c:idx val="16"/>
            <c:invertIfNegative val="0"/>
            <c:bubble3D val="0"/>
            <c:spPr>
              <a:solidFill>
                <a:srgbClr val="C61C47"/>
              </a:solidFill>
            </c:spPr>
            <c:extLst>
              <c:ext xmlns:c16="http://schemas.microsoft.com/office/drawing/2014/chart" uri="{C3380CC4-5D6E-409C-BE32-E72D297353CC}">
                <c16:uniqueId val="{00000013-4B59-432D-B5BF-37BBAA8D11AD}"/>
              </c:ext>
            </c:extLst>
          </c:dPt>
          <c:dPt>
            <c:idx val="17"/>
            <c:invertIfNegative val="0"/>
            <c:bubble3D val="0"/>
            <c:spPr>
              <a:solidFill>
                <a:srgbClr val="C61C47"/>
              </a:solidFill>
            </c:spPr>
            <c:extLst>
              <c:ext xmlns:c16="http://schemas.microsoft.com/office/drawing/2014/chart" uri="{C3380CC4-5D6E-409C-BE32-E72D297353CC}">
                <c16:uniqueId val="{00000014-4B59-432D-B5BF-37BBAA8D11AD}"/>
              </c:ext>
            </c:extLst>
          </c:dPt>
          <c:dPt>
            <c:idx val="18"/>
            <c:invertIfNegative val="0"/>
            <c:bubble3D val="0"/>
            <c:spPr>
              <a:solidFill>
                <a:srgbClr val="C61C47"/>
              </a:solidFill>
            </c:spPr>
            <c:extLst>
              <c:ext xmlns:c16="http://schemas.microsoft.com/office/drawing/2014/chart" uri="{C3380CC4-5D6E-409C-BE32-E72D297353CC}">
                <c16:uniqueId val="{00000015-4B59-432D-B5BF-37BBAA8D11AD}"/>
              </c:ext>
            </c:extLst>
          </c:dPt>
          <c:dPt>
            <c:idx val="19"/>
            <c:invertIfNegative val="0"/>
            <c:bubble3D val="0"/>
            <c:spPr>
              <a:solidFill>
                <a:srgbClr val="C61C47"/>
              </a:solidFill>
            </c:spPr>
            <c:extLst>
              <c:ext xmlns:c16="http://schemas.microsoft.com/office/drawing/2014/chart" uri="{C3380CC4-5D6E-409C-BE32-E72D297353CC}">
                <c16:uniqueId val="{00000016-4B59-432D-B5BF-37BBAA8D11AD}"/>
              </c:ext>
            </c:extLst>
          </c:dPt>
          <c:dPt>
            <c:idx val="20"/>
            <c:invertIfNegative val="0"/>
            <c:bubble3D val="0"/>
            <c:spPr>
              <a:solidFill>
                <a:srgbClr val="C61C47"/>
              </a:solidFill>
            </c:spPr>
            <c:extLst>
              <c:ext xmlns:c16="http://schemas.microsoft.com/office/drawing/2014/chart" uri="{C3380CC4-5D6E-409C-BE32-E72D297353CC}">
                <c16:uniqueId val="{00000017-4B59-432D-B5BF-37BBAA8D11AD}"/>
              </c:ext>
            </c:extLst>
          </c:dPt>
          <c:dPt>
            <c:idx val="21"/>
            <c:invertIfNegative val="0"/>
            <c:bubble3D val="0"/>
            <c:spPr>
              <a:solidFill>
                <a:schemeClr val="accent6">
                  <a:lumMod val="75000"/>
                </a:schemeClr>
              </a:solidFill>
            </c:spPr>
            <c:extLst>
              <c:ext xmlns:c16="http://schemas.microsoft.com/office/drawing/2014/chart" uri="{C3380CC4-5D6E-409C-BE32-E72D297353CC}">
                <c16:uniqueId val="{00000018-4B59-432D-B5BF-37BBAA8D11AD}"/>
              </c:ext>
            </c:extLst>
          </c:dPt>
          <c:dPt>
            <c:idx val="22"/>
            <c:invertIfNegative val="0"/>
            <c:bubble3D val="0"/>
            <c:spPr>
              <a:solidFill>
                <a:schemeClr val="accent6">
                  <a:lumMod val="75000"/>
                </a:schemeClr>
              </a:solidFill>
            </c:spPr>
            <c:extLst>
              <c:ext xmlns:c16="http://schemas.microsoft.com/office/drawing/2014/chart" uri="{C3380CC4-5D6E-409C-BE32-E72D297353CC}">
                <c16:uniqueId val="{00000019-4B59-432D-B5BF-37BBAA8D11AD}"/>
              </c:ext>
            </c:extLst>
          </c:dPt>
          <c:dPt>
            <c:idx val="23"/>
            <c:invertIfNegative val="0"/>
            <c:bubble3D val="0"/>
            <c:spPr>
              <a:solidFill>
                <a:srgbClr val="C61C47"/>
              </a:solidFill>
            </c:spPr>
            <c:extLst>
              <c:ext xmlns:c16="http://schemas.microsoft.com/office/drawing/2014/chart" uri="{C3380CC4-5D6E-409C-BE32-E72D297353CC}">
                <c16:uniqueId val="{0000001A-4B59-432D-B5BF-37BBAA8D11AD}"/>
              </c:ext>
            </c:extLst>
          </c:dPt>
          <c:dPt>
            <c:idx val="24"/>
            <c:invertIfNegative val="0"/>
            <c:bubble3D val="0"/>
            <c:spPr>
              <a:solidFill>
                <a:srgbClr val="C61C47"/>
              </a:solidFill>
            </c:spPr>
            <c:extLst>
              <c:ext xmlns:c16="http://schemas.microsoft.com/office/drawing/2014/chart" uri="{C3380CC4-5D6E-409C-BE32-E72D297353CC}">
                <c16:uniqueId val="{0000001B-4B59-432D-B5BF-37BBAA8D11AD}"/>
              </c:ext>
            </c:extLst>
          </c:dPt>
          <c:dPt>
            <c:idx val="25"/>
            <c:invertIfNegative val="0"/>
            <c:bubble3D val="0"/>
            <c:spPr>
              <a:solidFill>
                <a:srgbClr val="C61C47"/>
              </a:solidFill>
            </c:spPr>
            <c:extLst>
              <c:ext xmlns:c16="http://schemas.microsoft.com/office/drawing/2014/chart" uri="{C3380CC4-5D6E-409C-BE32-E72D297353CC}">
                <c16:uniqueId val="{0000001C-4B59-432D-B5BF-37BBAA8D11AD}"/>
              </c:ext>
            </c:extLst>
          </c:dPt>
          <c:dPt>
            <c:idx val="26"/>
            <c:invertIfNegative val="0"/>
            <c:bubble3D val="0"/>
            <c:spPr>
              <a:solidFill>
                <a:srgbClr val="C61C47"/>
              </a:solidFill>
            </c:spPr>
            <c:extLst>
              <c:ext xmlns:c16="http://schemas.microsoft.com/office/drawing/2014/chart" uri="{C3380CC4-5D6E-409C-BE32-E72D297353CC}">
                <c16:uniqueId val="{0000001D-4B59-432D-B5BF-37BBAA8D11AD}"/>
              </c:ext>
            </c:extLst>
          </c:dPt>
          <c:dPt>
            <c:idx val="27"/>
            <c:invertIfNegative val="0"/>
            <c:bubble3D val="0"/>
            <c:spPr>
              <a:solidFill>
                <a:srgbClr val="D9D9D9"/>
              </a:solidFill>
            </c:spPr>
            <c:extLst>
              <c:ext xmlns:c16="http://schemas.microsoft.com/office/drawing/2014/chart" uri="{C3380CC4-5D6E-409C-BE32-E72D297353CC}">
                <c16:uniqueId val="{0000001E-4B59-432D-B5BF-37BBAA8D11AD}"/>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59-432D-B5BF-37BBAA8D11AD}"/>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59-432D-B5BF-37BBAA8D11AD}"/>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59-432D-B5BF-37BBAA8D11AD}"/>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59-432D-B5BF-37BBAA8D11AD}"/>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59-432D-B5BF-37BBAA8D11AD}"/>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59-432D-B5BF-37BBAA8D11AD}"/>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59-432D-B5BF-37BBAA8D11AD}"/>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59-432D-B5BF-37BBAA8D11AD}"/>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59-432D-B5BF-37BBAA8D11AD}"/>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B59-432D-B5BF-37BBAA8D11AD}"/>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59-432D-B5BF-37BBAA8D11AD}"/>
                </c:ext>
              </c:extLst>
            </c:dLbl>
            <c:dLbl>
              <c:idx val="1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59-432D-B5BF-37BBAA8D11AD}"/>
                </c:ext>
              </c:extLst>
            </c:dLbl>
            <c:dLbl>
              <c:idx val="1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B59-432D-B5BF-37BBAA8D11AD}"/>
                </c:ext>
              </c:extLst>
            </c:dLbl>
            <c:dLbl>
              <c:idx val="1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B59-432D-B5BF-37BBAA8D11AD}"/>
                </c:ext>
              </c:extLst>
            </c:dLbl>
            <c:dLbl>
              <c:idx val="1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B59-432D-B5BF-37BBAA8D11AD}"/>
                </c:ext>
              </c:extLst>
            </c:dLbl>
            <c:dLbl>
              <c:idx val="1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B59-432D-B5BF-37BBAA8D11AD}"/>
                </c:ext>
              </c:extLst>
            </c:dLbl>
            <c:dLbl>
              <c:idx val="1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B59-432D-B5BF-37BBAA8D11AD}"/>
                </c:ext>
              </c:extLst>
            </c:dLbl>
            <c:dLbl>
              <c:idx val="1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B59-432D-B5BF-37BBAA8D11AD}"/>
                </c:ext>
              </c:extLst>
            </c:dLbl>
            <c:dLbl>
              <c:idx val="1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B59-432D-B5BF-37BBAA8D11AD}"/>
                </c:ext>
              </c:extLst>
            </c:dLbl>
            <c:dLbl>
              <c:idx val="1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B59-432D-B5BF-37BBAA8D11AD}"/>
                </c:ext>
              </c:extLst>
            </c:dLbl>
            <c:dLbl>
              <c:idx val="2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B59-432D-B5BF-37BBAA8D11AD}"/>
                </c:ext>
              </c:extLst>
            </c:dLbl>
            <c:dLbl>
              <c:idx val="2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B59-432D-B5BF-37BBAA8D11AD}"/>
                </c:ext>
              </c:extLst>
            </c:dLbl>
            <c:dLbl>
              <c:idx val="2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B59-432D-B5BF-37BBAA8D11AD}"/>
                </c:ext>
              </c:extLst>
            </c:dLbl>
            <c:dLbl>
              <c:idx val="2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B59-432D-B5BF-37BBAA8D11AD}"/>
                </c:ext>
              </c:extLst>
            </c:dLbl>
            <c:dLbl>
              <c:idx val="2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B59-432D-B5BF-37BBAA8D11AD}"/>
                </c:ext>
              </c:extLst>
            </c:dLbl>
            <c:dLbl>
              <c:idx val="2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B59-432D-B5BF-37BBAA8D11AD}"/>
                </c:ext>
              </c:extLst>
            </c:dLbl>
            <c:dLbl>
              <c:idx val="2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B59-432D-B5BF-37BBAA8D11AD}"/>
                </c:ext>
              </c:extLst>
            </c:dLbl>
            <c:dLbl>
              <c:idx val="2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B59-432D-B5BF-37BBAA8D11A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Feuil1!$A$2:$A$24</c:f>
              <c:strCache>
                <c:ptCount val="23"/>
                <c:pt idx="0">
                  <c:v>ST Plus d'informations </c:v>
                </c:pt>
                <c:pt idx="1">
                  <c:v>     Plus de renseignements/explications sur le protocole proposé  (notamment sur les EI)</c:v>
                </c:pt>
                <c:pt idx="2">
                  <c:v>     Les probabilités en cas de nouvelle rechute/Être mieux informée auparavant sur le risque de rechute</c:v>
                </c:pt>
                <c:pt idx="3">
                  <c:v>     Mieux comprendre les raisons et les incidences</c:v>
                </c:pt>
                <c:pt idx="4">
                  <c:v>     Connaître la suite en cas de traitement non efficace Taux de survie</c:v>
                </c:pt>
                <c:pt idx="5">
                  <c:v>     Avoir des réponses claires et sincères à mes questions /Des informations plus claires</c:v>
                </c:pt>
                <c:pt idx="6">
                  <c:v>     Plus d'informations concernant la reprise de mon travail et les adaptations nécessaires</c:v>
                </c:pt>
                <c:pt idx="7">
                  <c:v>     Une copie des différentes options proposées en RCP</c:v>
                </c:pt>
                <c:pt idx="8">
                  <c:v>Propositions de soins de complémentaires, psychologique</c:v>
                </c:pt>
                <c:pt idx="9">
                  <c:v>ST Meilleur accompagnement des équipes médicales</c:v>
                </c:pt>
                <c:pt idx="10">
                  <c:v>     Un plus long entretien avec mon hematologue/Onco</c:v>
                </c:pt>
                <c:pt idx="11">
                  <c:v>     Rapport avec l'équipe médicale bcp plus humain</c:v>
                </c:pt>
                <c:pt idx="12">
                  <c:v>     Ne pas l'apprendre aux urgences</c:v>
                </c:pt>
                <c:pt idx="13">
                  <c:v>     Meilleure coordination entre l'annonce et la mise en place du nouveau traitement</c:v>
                </c:pt>
                <c:pt idx="14">
                  <c:v>     Une équipe médicale stable</c:v>
                </c:pt>
                <c:pt idx="15">
                  <c:v>Soutien moral et affectif des proches </c:v>
                </c:pt>
                <c:pt idx="16">
                  <c:v>Une solution de traitement</c:v>
                </c:pt>
                <c:pt idx="17">
                  <c:v>Plus de recul sur les séquence "stop en start"</c:v>
                </c:pt>
                <c:pt idx="18">
                  <c:v>Un traitement d'une durée plus courte</c:v>
                </c:pt>
                <c:pt idx="19">
                  <c:v>Ne pas rechuter</c:v>
                </c:pt>
                <c:pt idx="20">
                  <c:v>Ne pas souffrir</c:v>
                </c:pt>
                <c:pt idx="21">
                  <c:v>Autres</c:v>
                </c:pt>
                <c:pt idx="22">
                  <c:v>ST Rien NSP, bonne prise en charge</c:v>
                </c:pt>
              </c:strCache>
            </c:strRef>
          </c:cat>
          <c:val>
            <c:numRef>
              <c:f>Feuil1!$B$2:$B$24</c:f>
              <c:numCache>
                <c:formatCode>0%</c:formatCode>
                <c:ptCount val="23"/>
                <c:pt idx="0">
                  <c:v>0.18</c:v>
                </c:pt>
                <c:pt idx="1">
                  <c:v>0.08</c:v>
                </c:pt>
                <c:pt idx="2">
                  <c:v>0.03</c:v>
                </c:pt>
                <c:pt idx="3">
                  <c:v>0.02</c:v>
                </c:pt>
                <c:pt idx="4">
                  <c:v>0.02</c:v>
                </c:pt>
                <c:pt idx="5">
                  <c:v>0.02</c:v>
                </c:pt>
                <c:pt idx="6">
                  <c:v>0.01</c:v>
                </c:pt>
                <c:pt idx="7">
                  <c:v>0.01</c:v>
                </c:pt>
                <c:pt idx="8">
                  <c:v>0.11</c:v>
                </c:pt>
                <c:pt idx="9">
                  <c:v>0.08</c:v>
                </c:pt>
                <c:pt idx="10">
                  <c:v>0.02</c:v>
                </c:pt>
                <c:pt idx="11">
                  <c:v>0.02</c:v>
                </c:pt>
                <c:pt idx="12">
                  <c:v>0.02</c:v>
                </c:pt>
                <c:pt idx="13">
                  <c:v>0.01</c:v>
                </c:pt>
                <c:pt idx="14">
                  <c:v>0.01</c:v>
                </c:pt>
                <c:pt idx="15">
                  <c:v>0.05</c:v>
                </c:pt>
                <c:pt idx="16">
                  <c:v>0.01</c:v>
                </c:pt>
                <c:pt idx="17">
                  <c:v>0.01</c:v>
                </c:pt>
                <c:pt idx="18">
                  <c:v>0.01</c:v>
                </c:pt>
                <c:pt idx="19">
                  <c:v>0.01</c:v>
                </c:pt>
                <c:pt idx="20">
                  <c:v>0.01</c:v>
                </c:pt>
                <c:pt idx="21">
                  <c:v>0.05</c:v>
                </c:pt>
                <c:pt idx="22">
                  <c:v>0.49</c:v>
                </c:pt>
              </c:numCache>
            </c:numRef>
          </c:val>
          <c:extLst>
            <c:ext xmlns:c16="http://schemas.microsoft.com/office/drawing/2014/chart" uri="{C3380CC4-5D6E-409C-BE32-E72D297353CC}">
              <c16:uniqueId val="{00000000-4B59-432D-B5BF-37BBAA8D11AD}"/>
            </c:ext>
          </c:extLst>
        </c:ser>
        <c:dLbls>
          <c:showLegendKey val="0"/>
          <c:showVal val="0"/>
          <c:showCatName val="0"/>
          <c:showSerName val="0"/>
          <c:showPercent val="0"/>
          <c:showBubbleSize val="0"/>
        </c:dLbls>
        <c:gapWidth val="30"/>
        <c:axId val="1459025184"/>
        <c:axId val="1459027584"/>
      </c:barChart>
      <c:catAx>
        <c:axId val="1459025184"/>
        <c:scaling>
          <c:orientation val="maxMin"/>
        </c:scaling>
        <c:delete val="1"/>
        <c:axPos val="l"/>
        <c:numFmt formatCode="General" sourceLinked="1"/>
        <c:majorTickMark val="out"/>
        <c:minorTickMark val="none"/>
        <c:tickLblPos val="nextTo"/>
        <c:crossAx val="1459027584"/>
        <c:crosses val="autoZero"/>
        <c:auto val="1"/>
        <c:lblAlgn val="ctr"/>
        <c:lblOffset val="100"/>
        <c:noMultiLvlLbl val="0"/>
      </c:catAx>
      <c:valAx>
        <c:axId val="1459027584"/>
        <c:scaling>
          <c:orientation val="minMax"/>
          <c:max val="1"/>
          <c:min val="0"/>
        </c:scaling>
        <c:delete val="1"/>
        <c:axPos val="t"/>
        <c:numFmt formatCode="0%" sourceLinked="1"/>
        <c:majorTickMark val="out"/>
        <c:minorTickMark val="none"/>
        <c:tickLblPos val="nextTo"/>
        <c:crossAx val="14590251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8524387705021"/>
          <c:y val="6.1973727930454567E-2"/>
          <c:w val="0.4782804337224853"/>
          <c:h val="0.89295446993830585"/>
        </c:manualLayout>
      </c:layout>
      <c:barChart>
        <c:barDir val="bar"/>
        <c:grouping val="clustered"/>
        <c:varyColors val="0"/>
        <c:ser>
          <c:idx val="0"/>
          <c:order val="0"/>
          <c:tx>
            <c:strRef>
              <c:f>Feuil1!$B$1</c:f>
              <c:strCache>
                <c:ptCount val="1"/>
                <c:pt idx="0">
                  <c:v>Colonne3</c:v>
                </c:pt>
              </c:strCache>
            </c:strRef>
          </c:tx>
          <c:spPr>
            <a:solidFill>
              <a:schemeClr val="tx1"/>
            </a:solidFill>
          </c:spPr>
          <c:invertIfNegative val="0"/>
          <c:dPt>
            <c:idx val="0"/>
            <c:invertIfNegative val="0"/>
            <c:bubble3D val="0"/>
            <c:extLst>
              <c:ext xmlns:c16="http://schemas.microsoft.com/office/drawing/2014/chart" uri="{C3380CC4-5D6E-409C-BE32-E72D297353CC}">
                <c16:uniqueId val="{00000000-6C7E-4547-83FD-F3D256C41C44}"/>
              </c:ext>
            </c:extLst>
          </c:dPt>
          <c:dPt>
            <c:idx val="1"/>
            <c:invertIfNegative val="0"/>
            <c:bubble3D val="0"/>
            <c:extLst>
              <c:ext xmlns:c16="http://schemas.microsoft.com/office/drawing/2014/chart" uri="{C3380CC4-5D6E-409C-BE32-E72D297353CC}">
                <c16:uniqueId val="{00000002-6C7E-4547-83FD-F3D256C41C44}"/>
              </c:ext>
            </c:extLst>
          </c:dPt>
          <c:dPt>
            <c:idx val="2"/>
            <c:invertIfNegative val="0"/>
            <c:bubble3D val="0"/>
            <c:extLst>
              <c:ext xmlns:c16="http://schemas.microsoft.com/office/drawing/2014/chart" uri="{C3380CC4-5D6E-409C-BE32-E72D297353CC}">
                <c16:uniqueId val="{00000004-6C7E-4547-83FD-F3D256C41C44}"/>
              </c:ext>
            </c:extLst>
          </c:dPt>
          <c:dPt>
            <c:idx val="8"/>
            <c:invertIfNegative val="0"/>
            <c:bubble3D val="0"/>
            <c:extLst>
              <c:ext xmlns:c16="http://schemas.microsoft.com/office/drawing/2014/chart" uri="{C3380CC4-5D6E-409C-BE32-E72D297353CC}">
                <c16:uniqueId val="{0000000E-6C7E-4547-83FD-F3D256C41C44}"/>
              </c:ext>
            </c:extLst>
          </c:dPt>
          <c:dPt>
            <c:idx val="9"/>
            <c:invertIfNegative val="0"/>
            <c:bubble3D val="0"/>
            <c:extLst>
              <c:ext xmlns:c16="http://schemas.microsoft.com/office/drawing/2014/chart" uri="{C3380CC4-5D6E-409C-BE32-E72D297353CC}">
                <c16:uniqueId val="{00000010-6C7E-4547-83FD-F3D256C41C44}"/>
              </c:ext>
            </c:extLst>
          </c:dPt>
          <c:dPt>
            <c:idx val="10"/>
            <c:invertIfNegative val="0"/>
            <c:bubble3D val="0"/>
            <c:extLst>
              <c:ext xmlns:c16="http://schemas.microsoft.com/office/drawing/2014/chart" uri="{C3380CC4-5D6E-409C-BE32-E72D297353CC}">
                <c16:uniqueId val="{00000012-6C7E-4547-83FD-F3D256C41C44}"/>
              </c:ext>
            </c:extLst>
          </c:dPt>
          <c:dLbls>
            <c:dLbl>
              <c:idx val="0"/>
              <c:spPr>
                <a:noFill/>
                <a:ln>
                  <a:noFill/>
                </a:ln>
                <a:effectLst/>
              </c:spPr>
              <c:txPr>
                <a:bodyPr wrap="square" lIns="38100" tIns="19050" rIns="38100" bIns="19050" anchor="ctr" anchorCtr="0">
                  <a:spAutoFit/>
                </a:bodyPr>
                <a:lstStyle/>
                <a:p>
                  <a:pPr algn="ctr" rtl="0">
                    <a:defRPr lang="en-US" sz="1000" b="0" i="0" u="none" strike="noStrike" kern="1200" baseline="0">
                      <a:solidFill>
                        <a:srgbClr val="002060"/>
                      </a:solidFill>
                      <a:latin typeface="+mj-lt"/>
                      <a:ea typeface="Verdana"/>
                      <a:cs typeface="Verdana"/>
                    </a:defRPr>
                  </a:pPr>
                  <a:endParaRPr lang="fr-FR"/>
                </a:p>
              </c:txPr>
              <c:showLegendKey val="0"/>
              <c:showVal val="1"/>
              <c:showCatName val="0"/>
              <c:showSerName val="0"/>
              <c:showPercent val="0"/>
              <c:showBubbleSize val="0"/>
              <c:extLst>
                <c:ext xmlns:c16="http://schemas.microsoft.com/office/drawing/2014/chart" uri="{C3380CC4-5D6E-409C-BE32-E72D297353CC}">
                  <c16:uniqueId val="{00000000-6C7E-4547-83FD-F3D256C41C44}"/>
                </c:ext>
              </c:extLst>
            </c:dLbl>
            <c:dLbl>
              <c:idx val="2"/>
              <c:spPr>
                <a:noFill/>
                <a:ln>
                  <a:noFill/>
                </a:ln>
                <a:effectLst/>
              </c:spPr>
              <c:txPr>
                <a:bodyPr wrap="square" lIns="38100" tIns="19050" rIns="38100" bIns="19050" anchor="ctr">
                  <a:spAutoFit/>
                </a:bodyPr>
                <a:lstStyle/>
                <a:p>
                  <a:pPr>
                    <a:defRPr sz="1000" b="0">
                      <a:solidFill>
                        <a:srgbClr val="002060"/>
                      </a:solidFill>
                      <a:latin typeface="+mj-lt"/>
                      <a:ea typeface="Verdana"/>
                      <a:cs typeface="Verdana"/>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7E-4547-83FD-F3D256C41C44}"/>
                </c:ext>
              </c:extLst>
            </c:dLbl>
            <c:dLbl>
              <c:idx val="8"/>
              <c:spPr>
                <a:noFill/>
                <a:ln>
                  <a:noFill/>
                </a:ln>
                <a:effectLst/>
              </c:spPr>
              <c:txPr>
                <a:bodyPr wrap="square" lIns="38100" tIns="19050" rIns="38100" bIns="19050" anchor="ctr" anchorCtr="0">
                  <a:spAutoFit/>
                </a:bodyPr>
                <a:lstStyle/>
                <a:p>
                  <a:pPr algn="ctr" rtl="0">
                    <a:defRPr lang="en-US" sz="1000" b="0" i="0" u="none" strike="noStrike" kern="1200" baseline="0">
                      <a:solidFill>
                        <a:srgbClr val="002060"/>
                      </a:solidFill>
                      <a:latin typeface="+mj-lt"/>
                      <a:ea typeface="Verdana"/>
                      <a:cs typeface="Verdana"/>
                    </a:defRPr>
                  </a:pPr>
                  <a:endParaRPr lang="fr-FR"/>
                </a:p>
              </c:txPr>
              <c:showLegendKey val="0"/>
              <c:showVal val="1"/>
              <c:showCatName val="0"/>
              <c:showSerName val="0"/>
              <c:showPercent val="0"/>
              <c:showBubbleSize val="0"/>
              <c:extLst>
                <c:ext xmlns:c16="http://schemas.microsoft.com/office/drawing/2014/chart" uri="{C3380CC4-5D6E-409C-BE32-E72D297353CC}">
                  <c16:uniqueId val="{0000000E-6C7E-4547-83FD-F3D256C41C44}"/>
                </c:ext>
              </c:extLst>
            </c:dLbl>
            <c:spPr>
              <a:noFill/>
              <a:ln>
                <a:noFill/>
              </a:ln>
              <a:effectLst/>
            </c:spPr>
            <c:txPr>
              <a:bodyPr wrap="square" lIns="38100" tIns="19050" rIns="38100" bIns="19050" anchor="ctr">
                <a:spAutoFit/>
              </a:bodyPr>
              <a:lstStyle/>
              <a:p>
                <a:pPr>
                  <a:defRPr sz="1000" b="0">
                    <a:solidFill>
                      <a:srgbClr val="002060"/>
                    </a:solidFill>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Un centre hospitalier (CH, CHR, CHU)</c:v>
                </c:pt>
                <c:pt idx="1">
                  <c:v>Un centre de lutte contre le cancer</c:v>
                </c:pt>
                <c:pt idx="2">
                  <c:v>Un établissement de soins privé (hôpital ou clinique) </c:v>
                </c:pt>
              </c:strCache>
            </c:strRef>
          </c:cat>
          <c:val>
            <c:numRef>
              <c:f>Feuil1!$B$2:$B$4</c:f>
              <c:numCache>
                <c:formatCode>0%</c:formatCode>
                <c:ptCount val="3"/>
                <c:pt idx="0">
                  <c:v>0.81</c:v>
                </c:pt>
                <c:pt idx="1">
                  <c:v>0.11</c:v>
                </c:pt>
                <c:pt idx="2">
                  <c:v>0.08</c:v>
                </c:pt>
              </c:numCache>
            </c:numRef>
          </c:val>
          <c:extLst>
            <c:ext xmlns:c16="http://schemas.microsoft.com/office/drawing/2014/chart" uri="{C3380CC4-5D6E-409C-BE32-E72D297353CC}">
              <c16:uniqueId val="{00000013-6C7E-4547-83FD-F3D256C41C44}"/>
            </c:ext>
          </c:extLst>
        </c:ser>
        <c:dLbls>
          <c:showLegendKey val="0"/>
          <c:showVal val="0"/>
          <c:showCatName val="0"/>
          <c:showSerName val="0"/>
          <c:showPercent val="0"/>
          <c:showBubbleSize val="0"/>
        </c:dLbls>
        <c:gapWidth val="87"/>
        <c:axId val="1089991104"/>
        <c:axId val="1089991520"/>
      </c:barChart>
      <c:catAx>
        <c:axId val="1089991104"/>
        <c:scaling>
          <c:orientation val="maxMin"/>
        </c:scaling>
        <c:delete val="0"/>
        <c:axPos val="l"/>
        <c:numFmt formatCode="General" sourceLinked="1"/>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404040">
                    <a:tint val="75000"/>
                    <a:shade val="95000"/>
                    <a:satMod val="105000"/>
                  </a:srgbClr>
                </a:solidFill>
                <a:prstDash val="solid"/>
                <a:round/>
              </a14:hiddenLine>
            </a:ext>
          </a:extLst>
        </c:spPr>
        <c:txPr>
          <a:bodyPr/>
          <a:lstStyle/>
          <a:p>
            <a:pPr>
              <a:defRPr sz="1100">
                <a:solidFill>
                  <a:srgbClr val="002060"/>
                </a:solidFill>
                <a:latin typeface="+mj-lt"/>
                <a:ea typeface="Verdana"/>
                <a:cs typeface="Verdana"/>
              </a:defRPr>
            </a:pPr>
            <a:endParaRPr lang="fr-FR"/>
          </a:p>
        </c:txPr>
        <c:crossAx val="1089991520"/>
        <c:crosses val="autoZero"/>
        <c:auto val="1"/>
        <c:lblAlgn val="ctr"/>
        <c:lblOffset val="100"/>
        <c:noMultiLvlLbl val="0"/>
      </c:catAx>
      <c:valAx>
        <c:axId val="1089991520"/>
        <c:scaling>
          <c:orientation val="minMax"/>
          <c:max val="1"/>
          <c:min val="0"/>
        </c:scaling>
        <c:delete val="1"/>
        <c:axPos val="t"/>
        <c:numFmt formatCode="0%" sourceLinked="1"/>
        <c:majorTickMark val="out"/>
        <c:minorTickMark val="none"/>
        <c:tickLblPos val="nextTo"/>
        <c:crossAx val="108999110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Q41. Qu’est ce qui aurait pu vous aider à mieux vivre cette période qui a suivi la mise en place de ce nouveau traitement ?</c:v>
                </c:pt>
              </c:strCache>
            </c:strRef>
          </c:tx>
          <c:invertIfNegative val="0"/>
          <c:dPt>
            <c:idx val="0"/>
            <c:invertIfNegative val="0"/>
            <c:bubble3D val="0"/>
            <c:spPr>
              <a:solidFill>
                <a:srgbClr val="C61C47"/>
              </a:solidFill>
            </c:spPr>
            <c:extLst>
              <c:ext xmlns:c16="http://schemas.microsoft.com/office/drawing/2014/chart" uri="{C3380CC4-5D6E-409C-BE32-E72D297353CC}">
                <c16:uniqueId val="{00000003-8612-47FB-9E7F-2805FF48C0E8}"/>
              </c:ext>
            </c:extLst>
          </c:dPt>
          <c:dPt>
            <c:idx val="1"/>
            <c:invertIfNegative val="0"/>
            <c:bubble3D val="0"/>
            <c:spPr>
              <a:solidFill>
                <a:srgbClr val="E28EA3"/>
              </a:solidFill>
            </c:spPr>
            <c:extLst>
              <c:ext xmlns:c16="http://schemas.microsoft.com/office/drawing/2014/chart" uri="{C3380CC4-5D6E-409C-BE32-E72D297353CC}">
                <c16:uniqueId val="{00000004-8612-47FB-9E7F-2805FF48C0E8}"/>
              </c:ext>
            </c:extLst>
          </c:dPt>
          <c:dPt>
            <c:idx val="2"/>
            <c:invertIfNegative val="0"/>
            <c:bubble3D val="0"/>
            <c:spPr>
              <a:solidFill>
                <a:srgbClr val="E28EA3"/>
              </a:solidFill>
            </c:spPr>
            <c:extLst>
              <c:ext xmlns:c16="http://schemas.microsoft.com/office/drawing/2014/chart" uri="{C3380CC4-5D6E-409C-BE32-E72D297353CC}">
                <c16:uniqueId val="{00000005-8612-47FB-9E7F-2805FF48C0E8}"/>
              </c:ext>
            </c:extLst>
          </c:dPt>
          <c:dPt>
            <c:idx val="3"/>
            <c:invertIfNegative val="0"/>
            <c:bubble3D val="0"/>
            <c:spPr>
              <a:solidFill>
                <a:srgbClr val="E28EA3"/>
              </a:solidFill>
            </c:spPr>
            <c:extLst>
              <c:ext xmlns:c16="http://schemas.microsoft.com/office/drawing/2014/chart" uri="{C3380CC4-5D6E-409C-BE32-E72D297353CC}">
                <c16:uniqueId val="{00000006-8612-47FB-9E7F-2805FF48C0E8}"/>
              </c:ext>
            </c:extLst>
          </c:dPt>
          <c:dPt>
            <c:idx val="4"/>
            <c:invertIfNegative val="0"/>
            <c:bubble3D val="0"/>
            <c:spPr>
              <a:solidFill>
                <a:srgbClr val="E28EA3"/>
              </a:solidFill>
            </c:spPr>
            <c:extLst>
              <c:ext xmlns:c16="http://schemas.microsoft.com/office/drawing/2014/chart" uri="{C3380CC4-5D6E-409C-BE32-E72D297353CC}">
                <c16:uniqueId val="{00000007-8612-47FB-9E7F-2805FF48C0E8}"/>
              </c:ext>
            </c:extLst>
          </c:dPt>
          <c:dPt>
            <c:idx val="5"/>
            <c:invertIfNegative val="0"/>
            <c:bubble3D val="0"/>
            <c:spPr>
              <a:solidFill>
                <a:srgbClr val="E28EA3"/>
              </a:solidFill>
            </c:spPr>
            <c:extLst>
              <c:ext xmlns:c16="http://schemas.microsoft.com/office/drawing/2014/chart" uri="{C3380CC4-5D6E-409C-BE32-E72D297353CC}">
                <c16:uniqueId val="{00000008-8612-47FB-9E7F-2805FF48C0E8}"/>
              </c:ext>
            </c:extLst>
          </c:dPt>
          <c:dPt>
            <c:idx val="6"/>
            <c:invertIfNegative val="0"/>
            <c:bubble3D val="0"/>
            <c:spPr>
              <a:solidFill>
                <a:srgbClr val="E28EA3"/>
              </a:solidFill>
            </c:spPr>
            <c:extLst>
              <c:ext xmlns:c16="http://schemas.microsoft.com/office/drawing/2014/chart" uri="{C3380CC4-5D6E-409C-BE32-E72D297353CC}">
                <c16:uniqueId val="{00000009-8612-47FB-9E7F-2805FF48C0E8}"/>
              </c:ext>
            </c:extLst>
          </c:dPt>
          <c:dPt>
            <c:idx val="7"/>
            <c:invertIfNegative val="0"/>
            <c:bubble3D val="0"/>
            <c:spPr>
              <a:solidFill>
                <a:srgbClr val="E28EA3"/>
              </a:solidFill>
            </c:spPr>
            <c:extLst>
              <c:ext xmlns:c16="http://schemas.microsoft.com/office/drawing/2014/chart" uri="{C3380CC4-5D6E-409C-BE32-E72D297353CC}">
                <c16:uniqueId val="{0000000A-8612-47FB-9E7F-2805FF48C0E8}"/>
              </c:ext>
            </c:extLst>
          </c:dPt>
          <c:dPt>
            <c:idx val="8"/>
            <c:invertIfNegative val="0"/>
            <c:bubble3D val="0"/>
            <c:spPr>
              <a:solidFill>
                <a:srgbClr val="E28EA3"/>
              </a:solidFill>
            </c:spPr>
            <c:extLst>
              <c:ext xmlns:c16="http://schemas.microsoft.com/office/drawing/2014/chart" uri="{C3380CC4-5D6E-409C-BE32-E72D297353CC}">
                <c16:uniqueId val="{0000000B-8612-47FB-9E7F-2805FF48C0E8}"/>
              </c:ext>
            </c:extLst>
          </c:dPt>
          <c:dPt>
            <c:idx val="9"/>
            <c:invertIfNegative val="0"/>
            <c:bubble3D val="0"/>
            <c:spPr>
              <a:solidFill>
                <a:srgbClr val="C61C47"/>
              </a:solidFill>
            </c:spPr>
            <c:extLst>
              <c:ext xmlns:c16="http://schemas.microsoft.com/office/drawing/2014/chart" uri="{C3380CC4-5D6E-409C-BE32-E72D297353CC}">
                <c16:uniqueId val="{0000000C-8612-47FB-9E7F-2805FF48C0E8}"/>
              </c:ext>
            </c:extLst>
          </c:dPt>
          <c:dPt>
            <c:idx val="10"/>
            <c:invertIfNegative val="0"/>
            <c:bubble3D val="0"/>
            <c:spPr>
              <a:solidFill>
                <a:srgbClr val="C61C47"/>
              </a:solidFill>
            </c:spPr>
            <c:extLst>
              <c:ext xmlns:c16="http://schemas.microsoft.com/office/drawing/2014/chart" uri="{C3380CC4-5D6E-409C-BE32-E72D297353CC}">
                <c16:uniqueId val="{0000000D-8612-47FB-9E7F-2805FF48C0E8}"/>
              </c:ext>
            </c:extLst>
          </c:dPt>
          <c:dPt>
            <c:idx val="11"/>
            <c:invertIfNegative val="0"/>
            <c:bubble3D val="0"/>
            <c:spPr>
              <a:solidFill>
                <a:srgbClr val="C61C47"/>
              </a:solidFill>
            </c:spPr>
            <c:extLst>
              <c:ext xmlns:c16="http://schemas.microsoft.com/office/drawing/2014/chart" uri="{C3380CC4-5D6E-409C-BE32-E72D297353CC}">
                <c16:uniqueId val="{0000000E-8612-47FB-9E7F-2805FF48C0E8}"/>
              </c:ext>
            </c:extLst>
          </c:dPt>
          <c:dPt>
            <c:idx val="12"/>
            <c:invertIfNegative val="0"/>
            <c:bubble3D val="0"/>
            <c:spPr>
              <a:solidFill>
                <a:srgbClr val="E28EA3"/>
              </a:solidFill>
            </c:spPr>
            <c:extLst>
              <c:ext xmlns:c16="http://schemas.microsoft.com/office/drawing/2014/chart" uri="{C3380CC4-5D6E-409C-BE32-E72D297353CC}">
                <c16:uniqueId val="{0000000F-8612-47FB-9E7F-2805FF48C0E8}"/>
              </c:ext>
            </c:extLst>
          </c:dPt>
          <c:dPt>
            <c:idx val="13"/>
            <c:invertIfNegative val="0"/>
            <c:bubble3D val="0"/>
            <c:spPr>
              <a:solidFill>
                <a:srgbClr val="E28EA3"/>
              </a:solidFill>
            </c:spPr>
            <c:extLst>
              <c:ext xmlns:c16="http://schemas.microsoft.com/office/drawing/2014/chart" uri="{C3380CC4-5D6E-409C-BE32-E72D297353CC}">
                <c16:uniqueId val="{00000010-8612-47FB-9E7F-2805FF48C0E8}"/>
              </c:ext>
            </c:extLst>
          </c:dPt>
          <c:dPt>
            <c:idx val="14"/>
            <c:invertIfNegative val="0"/>
            <c:bubble3D val="0"/>
            <c:spPr>
              <a:solidFill>
                <a:srgbClr val="C61C47"/>
              </a:solidFill>
            </c:spPr>
            <c:extLst>
              <c:ext xmlns:c16="http://schemas.microsoft.com/office/drawing/2014/chart" uri="{C3380CC4-5D6E-409C-BE32-E72D297353CC}">
                <c16:uniqueId val="{00000011-8612-47FB-9E7F-2805FF48C0E8}"/>
              </c:ext>
            </c:extLst>
          </c:dPt>
          <c:dPt>
            <c:idx val="15"/>
            <c:invertIfNegative val="0"/>
            <c:bubble3D val="0"/>
            <c:spPr>
              <a:solidFill>
                <a:srgbClr val="C61C47"/>
              </a:solidFill>
            </c:spPr>
            <c:extLst>
              <c:ext xmlns:c16="http://schemas.microsoft.com/office/drawing/2014/chart" uri="{C3380CC4-5D6E-409C-BE32-E72D297353CC}">
                <c16:uniqueId val="{00000012-8612-47FB-9E7F-2805FF48C0E8}"/>
              </c:ext>
            </c:extLst>
          </c:dPt>
          <c:dPt>
            <c:idx val="16"/>
            <c:invertIfNegative val="0"/>
            <c:bubble3D val="0"/>
            <c:spPr>
              <a:solidFill>
                <a:srgbClr val="C61C47"/>
              </a:solidFill>
            </c:spPr>
            <c:extLst>
              <c:ext xmlns:c16="http://schemas.microsoft.com/office/drawing/2014/chart" uri="{C3380CC4-5D6E-409C-BE32-E72D297353CC}">
                <c16:uniqueId val="{00000013-8612-47FB-9E7F-2805FF48C0E8}"/>
              </c:ext>
            </c:extLst>
          </c:dPt>
          <c:dPt>
            <c:idx val="17"/>
            <c:invertIfNegative val="0"/>
            <c:bubble3D val="0"/>
            <c:spPr>
              <a:solidFill>
                <a:srgbClr val="C61C47"/>
              </a:solidFill>
            </c:spPr>
            <c:extLst>
              <c:ext xmlns:c16="http://schemas.microsoft.com/office/drawing/2014/chart" uri="{C3380CC4-5D6E-409C-BE32-E72D297353CC}">
                <c16:uniqueId val="{00000014-8612-47FB-9E7F-2805FF48C0E8}"/>
              </c:ext>
            </c:extLst>
          </c:dPt>
          <c:dPt>
            <c:idx val="18"/>
            <c:invertIfNegative val="0"/>
            <c:bubble3D val="0"/>
            <c:spPr>
              <a:solidFill>
                <a:srgbClr val="C61C47"/>
              </a:solidFill>
            </c:spPr>
            <c:extLst>
              <c:ext xmlns:c16="http://schemas.microsoft.com/office/drawing/2014/chart" uri="{C3380CC4-5D6E-409C-BE32-E72D297353CC}">
                <c16:uniqueId val="{00000015-8612-47FB-9E7F-2805FF48C0E8}"/>
              </c:ext>
            </c:extLst>
          </c:dPt>
          <c:dPt>
            <c:idx val="19"/>
            <c:invertIfNegative val="0"/>
            <c:bubble3D val="0"/>
            <c:spPr>
              <a:solidFill>
                <a:srgbClr val="C61C47"/>
              </a:solidFill>
            </c:spPr>
            <c:extLst>
              <c:ext xmlns:c16="http://schemas.microsoft.com/office/drawing/2014/chart" uri="{C3380CC4-5D6E-409C-BE32-E72D297353CC}">
                <c16:uniqueId val="{00000016-8612-47FB-9E7F-2805FF48C0E8}"/>
              </c:ext>
            </c:extLst>
          </c:dPt>
          <c:dPt>
            <c:idx val="20"/>
            <c:invertIfNegative val="0"/>
            <c:bubble3D val="0"/>
            <c:spPr>
              <a:solidFill>
                <a:srgbClr val="C61C47"/>
              </a:solidFill>
            </c:spPr>
            <c:extLst>
              <c:ext xmlns:c16="http://schemas.microsoft.com/office/drawing/2014/chart" uri="{C3380CC4-5D6E-409C-BE32-E72D297353CC}">
                <c16:uniqueId val="{00000017-8612-47FB-9E7F-2805FF48C0E8}"/>
              </c:ext>
            </c:extLst>
          </c:dPt>
          <c:dPt>
            <c:idx val="21"/>
            <c:invertIfNegative val="0"/>
            <c:bubble3D val="0"/>
            <c:spPr>
              <a:solidFill>
                <a:srgbClr val="C61C47"/>
              </a:solidFill>
            </c:spPr>
            <c:extLst>
              <c:ext xmlns:c16="http://schemas.microsoft.com/office/drawing/2014/chart" uri="{C3380CC4-5D6E-409C-BE32-E72D297353CC}">
                <c16:uniqueId val="{00000018-8612-47FB-9E7F-2805FF48C0E8}"/>
              </c:ext>
            </c:extLst>
          </c:dPt>
          <c:dPt>
            <c:idx val="22"/>
            <c:invertIfNegative val="0"/>
            <c:bubble3D val="0"/>
            <c:spPr>
              <a:solidFill>
                <a:srgbClr val="C61C47"/>
              </a:solidFill>
            </c:spPr>
            <c:extLst>
              <c:ext xmlns:c16="http://schemas.microsoft.com/office/drawing/2014/chart" uri="{C3380CC4-5D6E-409C-BE32-E72D297353CC}">
                <c16:uniqueId val="{00000019-8612-47FB-9E7F-2805FF48C0E8}"/>
              </c:ext>
            </c:extLst>
          </c:dPt>
          <c:dPt>
            <c:idx val="23"/>
            <c:invertIfNegative val="0"/>
            <c:bubble3D val="0"/>
            <c:spPr>
              <a:solidFill>
                <a:srgbClr val="C61C47"/>
              </a:solidFill>
            </c:spPr>
            <c:extLst>
              <c:ext xmlns:c16="http://schemas.microsoft.com/office/drawing/2014/chart" uri="{C3380CC4-5D6E-409C-BE32-E72D297353CC}">
                <c16:uniqueId val="{0000001A-8612-47FB-9E7F-2805FF48C0E8}"/>
              </c:ext>
            </c:extLst>
          </c:dPt>
          <c:dPt>
            <c:idx val="24"/>
            <c:invertIfNegative val="0"/>
            <c:bubble3D val="0"/>
            <c:spPr>
              <a:solidFill>
                <a:srgbClr val="D9D9D9"/>
              </a:solidFill>
            </c:spPr>
            <c:extLst>
              <c:ext xmlns:c16="http://schemas.microsoft.com/office/drawing/2014/chart" uri="{C3380CC4-5D6E-409C-BE32-E72D297353CC}">
                <c16:uniqueId val="{0000001B-8612-47FB-9E7F-2805FF48C0E8}"/>
              </c:ext>
            </c:extLst>
          </c:dPt>
          <c:dPt>
            <c:idx val="25"/>
            <c:invertIfNegative val="0"/>
            <c:bubble3D val="0"/>
            <c:spPr>
              <a:solidFill>
                <a:srgbClr val="D9D9D9"/>
              </a:solidFill>
            </c:spPr>
            <c:extLst>
              <c:ext xmlns:c16="http://schemas.microsoft.com/office/drawing/2014/chart" uri="{C3380CC4-5D6E-409C-BE32-E72D297353CC}">
                <c16:uniqueId val="{0000001C-8612-47FB-9E7F-2805FF48C0E8}"/>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12-47FB-9E7F-2805FF48C0E8}"/>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12-47FB-9E7F-2805FF48C0E8}"/>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12-47FB-9E7F-2805FF48C0E8}"/>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12-47FB-9E7F-2805FF48C0E8}"/>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12-47FB-9E7F-2805FF48C0E8}"/>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612-47FB-9E7F-2805FF48C0E8}"/>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612-47FB-9E7F-2805FF48C0E8}"/>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612-47FB-9E7F-2805FF48C0E8}"/>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612-47FB-9E7F-2805FF48C0E8}"/>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612-47FB-9E7F-2805FF48C0E8}"/>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612-47FB-9E7F-2805FF48C0E8}"/>
                </c:ext>
              </c:extLst>
            </c:dLbl>
            <c:dLbl>
              <c:idx val="1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612-47FB-9E7F-2805FF48C0E8}"/>
                </c:ext>
              </c:extLst>
            </c:dLbl>
            <c:dLbl>
              <c:idx val="1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612-47FB-9E7F-2805FF48C0E8}"/>
                </c:ext>
              </c:extLst>
            </c:dLbl>
            <c:dLbl>
              <c:idx val="1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612-47FB-9E7F-2805FF48C0E8}"/>
                </c:ext>
              </c:extLst>
            </c:dLbl>
            <c:dLbl>
              <c:idx val="1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12-47FB-9E7F-2805FF48C0E8}"/>
                </c:ext>
              </c:extLst>
            </c:dLbl>
            <c:dLbl>
              <c:idx val="1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612-47FB-9E7F-2805FF48C0E8}"/>
                </c:ext>
              </c:extLst>
            </c:dLbl>
            <c:dLbl>
              <c:idx val="1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612-47FB-9E7F-2805FF48C0E8}"/>
                </c:ext>
              </c:extLst>
            </c:dLbl>
            <c:dLbl>
              <c:idx val="1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612-47FB-9E7F-2805FF48C0E8}"/>
                </c:ext>
              </c:extLst>
            </c:dLbl>
            <c:dLbl>
              <c:idx val="1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612-47FB-9E7F-2805FF48C0E8}"/>
                </c:ext>
              </c:extLst>
            </c:dLbl>
            <c:dLbl>
              <c:idx val="1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612-47FB-9E7F-2805FF48C0E8}"/>
                </c:ext>
              </c:extLst>
            </c:dLbl>
            <c:dLbl>
              <c:idx val="2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612-47FB-9E7F-2805FF48C0E8}"/>
                </c:ext>
              </c:extLst>
            </c:dLbl>
            <c:dLbl>
              <c:idx val="2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612-47FB-9E7F-2805FF48C0E8}"/>
                </c:ext>
              </c:extLst>
            </c:dLbl>
            <c:dLbl>
              <c:idx val="2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612-47FB-9E7F-2805FF48C0E8}"/>
                </c:ext>
              </c:extLst>
            </c:dLbl>
            <c:dLbl>
              <c:idx val="2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612-47FB-9E7F-2805FF48C0E8}"/>
                </c:ext>
              </c:extLst>
            </c:dLbl>
            <c:dLbl>
              <c:idx val="2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612-47FB-9E7F-2805FF48C0E8}"/>
                </c:ext>
              </c:extLst>
            </c:dLbl>
            <c:dLbl>
              <c:idx val="2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612-47FB-9E7F-2805FF48C0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Feuil1!$A$2:$A$26</c:f>
              <c:strCache>
                <c:ptCount val="25"/>
                <c:pt idx="0">
                  <c:v>ST Plus d'informations</c:v>
                </c:pt>
                <c:pt idx="1">
                  <c:v>     Comprendre le protocole que je prends</c:v>
                </c:pt>
                <c:pt idx="2">
                  <c:v>     Informations sur effets secondaires résultants des différents traitements</c:v>
                </c:pt>
                <c:pt idx="3">
                  <c:v>     Plus de précisions sur évolution maladie, et durée de vie</c:v>
                </c:pt>
                <c:pt idx="4">
                  <c:v>     Savoir si d'autres protocoles étaient encore disponibles</c:v>
                </c:pt>
                <c:pt idx="5">
                  <c:v>     Quelques chiffres sur les résultats d'étude sur traitement récent</c:v>
                </c:pt>
                <c:pt idx="6">
                  <c:v>     Une information sur les précautions alimentaires</c:v>
                </c:pt>
                <c:pt idx="7">
                  <c:v>     Un site Internet clair et à jour avec les avantages et inconvénients de chaque stratégie thérapeutique</c:v>
                </c:pt>
                <c:pt idx="8">
                  <c:v>     Savoir ce qui se passera après le traitement /prochain traitement</c:v>
                </c:pt>
                <c:pt idx="9">
                  <c:v>Rencontrer des personnes dans le même cas (asso)</c:v>
                </c:pt>
                <c:pt idx="10">
                  <c:v>Soutien moral / psychologique</c:v>
                </c:pt>
                <c:pt idx="11">
                  <c:v>ST Plus de communication sur l'avancée de la guérison</c:v>
                </c:pt>
                <c:pt idx="12">
                  <c:v>     Un suivi plus régulier</c:v>
                </c:pt>
                <c:pt idx="13">
                  <c:v>     Retour plus régulier sur les bilans sanguins</c:v>
                </c:pt>
                <c:pt idx="14">
                  <c:v>Propositions d'accompagnements complémentaires / Activités adaptées</c:v>
                </c:pt>
                <c:pt idx="15">
                  <c:v>De l'efficacité de la part des médecins hospitaliers et ambulatoire / Médecin traitant</c:v>
                </c:pt>
                <c:pt idx="16">
                  <c:v>Un rapport plus humain des PDS (plus d'écoute, de dialogue, moins rapide)</c:v>
                </c:pt>
                <c:pt idx="17">
                  <c:v>Des réponses très courtes</c:v>
                </c:pt>
                <c:pt idx="18">
                  <c:v>Donner le choix du traitement avec des explications</c:v>
                </c:pt>
                <c:pt idx="19">
                  <c:v>Une durée de traitement plus courte</c:v>
                </c:pt>
                <c:pt idx="20">
                  <c:v>Moins d'hospitalisation</c:v>
                </c:pt>
                <c:pt idx="21">
                  <c:v>Disponibilité de mon hématologue / Médecin traitant</c:v>
                </c:pt>
                <c:pt idx="22">
                  <c:v>Conserver un lien avec le monde du travail</c:v>
                </c:pt>
                <c:pt idx="23">
                  <c:v>La tranquillité psychique, passer du temps à faire les choses qu'on aime </c:v>
                </c:pt>
                <c:pt idx="24">
                  <c:v>Rien / NSP</c:v>
                </c:pt>
              </c:strCache>
            </c:strRef>
          </c:cat>
          <c:val>
            <c:numRef>
              <c:f>Feuil1!$B$2:$B$26</c:f>
              <c:numCache>
                <c:formatCode>0%</c:formatCode>
                <c:ptCount val="25"/>
                <c:pt idx="0">
                  <c:v>0.21</c:v>
                </c:pt>
                <c:pt idx="1">
                  <c:v>7.0000000000000007E-2</c:v>
                </c:pt>
                <c:pt idx="2">
                  <c:v>7.0000000000000007E-2</c:v>
                </c:pt>
                <c:pt idx="3">
                  <c:v>0.02</c:v>
                </c:pt>
                <c:pt idx="4">
                  <c:v>0.01</c:v>
                </c:pt>
                <c:pt idx="5">
                  <c:v>0.01</c:v>
                </c:pt>
                <c:pt idx="6">
                  <c:v>0.01</c:v>
                </c:pt>
                <c:pt idx="7">
                  <c:v>0.01</c:v>
                </c:pt>
                <c:pt idx="8">
                  <c:v>0.01</c:v>
                </c:pt>
                <c:pt idx="9">
                  <c:v>0.09</c:v>
                </c:pt>
                <c:pt idx="10">
                  <c:v>7.0000000000000007E-2</c:v>
                </c:pt>
                <c:pt idx="11">
                  <c:v>0.03</c:v>
                </c:pt>
                <c:pt idx="12">
                  <c:v>0.02</c:v>
                </c:pt>
                <c:pt idx="13">
                  <c:v>0.01</c:v>
                </c:pt>
                <c:pt idx="14">
                  <c:v>0.03</c:v>
                </c:pt>
                <c:pt idx="15">
                  <c:v>0.03</c:v>
                </c:pt>
                <c:pt idx="16">
                  <c:v>0.03</c:v>
                </c:pt>
                <c:pt idx="17">
                  <c:v>0.01</c:v>
                </c:pt>
                <c:pt idx="18">
                  <c:v>0.01</c:v>
                </c:pt>
                <c:pt idx="19">
                  <c:v>0.01</c:v>
                </c:pt>
                <c:pt idx="20">
                  <c:v>0.01</c:v>
                </c:pt>
                <c:pt idx="21">
                  <c:v>0.01</c:v>
                </c:pt>
                <c:pt idx="22">
                  <c:v>0.01</c:v>
                </c:pt>
                <c:pt idx="23">
                  <c:v>0.01</c:v>
                </c:pt>
                <c:pt idx="24">
                  <c:v>0.46</c:v>
                </c:pt>
              </c:numCache>
            </c:numRef>
          </c:val>
          <c:extLst>
            <c:ext xmlns:c16="http://schemas.microsoft.com/office/drawing/2014/chart" uri="{C3380CC4-5D6E-409C-BE32-E72D297353CC}">
              <c16:uniqueId val="{00000000-8612-47FB-9E7F-2805FF48C0E8}"/>
            </c:ext>
          </c:extLst>
        </c:ser>
        <c:dLbls>
          <c:showLegendKey val="0"/>
          <c:showVal val="0"/>
          <c:showCatName val="0"/>
          <c:showSerName val="0"/>
          <c:showPercent val="0"/>
          <c:showBubbleSize val="0"/>
        </c:dLbls>
        <c:gapWidth val="23"/>
        <c:axId val="1345381040"/>
        <c:axId val="1345382000"/>
      </c:barChart>
      <c:catAx>
        <c:axId val="1345381040"/>
        <c:scaling>
          <c:orientation val="maxMin"/>
        </c:scaling>
        <c:delete val="1"/>
        <c:axPos val="l"/>
        <c:numFmt formatCode="General" sourceLinked="1"/>
        <c:majorTickMark val="out"/>
        <c:minorTickMark val="none"/>
        <c:tickLblPos val="nextTo"/>
        <c:crossAx val="1345382000"/>
        <c:crosses val="autoZero"/>
        <c:auto val="1"/>
        <c:lblAlgn val="ctr"/>
        <c:lblOffset val="100"/>
        <c:noMultiLvlLbl val="0"/>
      </c:catAx>
      <c:valAx>
        <c:axId val="1345382000"/>
        <c:scaling>
          <c:orientation val="minMax"/>
          <c:max val="1"/>
          <c:min val="0"/>
        </c:scaling>
        <c:delete val="1"/>
        <c:axPos val="t"/>
        <c:numFmt formatCode="0%" sourceLinked="1"/>
        <c:majorTickMark val="out"/>
        <c:minorTickMark val="none"/>
        <c:tickLblPos val="nextTo"/>
        <c:crossAx val="134538104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54130448938445"/>
          <c:y val="0.16343580488126463"/>
          <c:w val="0.54682297295154392"/>
          <c:h val="0.81464135560280693"/>
        </c:manualLayout>
      </c:layout>
      <c:barChart>
        <c:barDir val="bar"/>
        <c:grouping val="stacked"/>
        <c:varyColors val="0"/>
        <c:ser>
          <c:idx val="2"/>
          <c:order val="0"/>
          <c:tx>
            <c:strRef>
              <c:f>Feuil1!$D$1</c:f>
              <c:strCache>
                <c:ptCount val="1"/>
                <c:pt idx="0">
                  <c:v>Non, mais vous auriez souhaité en avoir</c:v>
                </c:pt>
              </c:strCache>
            </c:strRef>
          </c:tx>
          <c:spPr>
            <a:solidFill>
              <a:schemeClr val="accent2">
                <a:lumMod val="75000"/>
              </a:schemeClr>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C73-4357-AE3D-95EB5A0D2E81}"/>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C73-4357-AE3D-95EB5A0D2E81}"/>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C73-4357-AE3D-95EB5A0D2E81}"/>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C73-4357-AE3D-95EB5A0D2E81}"/>
                </c:ext>
              </c:extLst>
            </c:dLbl>
            <c:dLbl>
              <c:idx val="4"/>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C73-4357-AE3D-95EB5A0D2E81}"/>
                </c:ext>
              </c:extLst>
            </c:dLbl>
            <c:dLbl>
              <c:idx val="5"/>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C73-4357-AE3D-95EB5A0D2E81}"/>
                </c:ext>
              </c:extLst>
            </c:dLbl>
            <c:dLbl>
              <c:idx val="6"/>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C73-4357-AE3D-95EB5A0D2E81}"/>
                </c:ext>
              </c:extLst>
            </c:dLbl>
            <c:dLbl>
              <c:idx val="7"/>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C73-4357-AE3D-95EB5A0D2E81}"/>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Des documents, brochures d’informations sur la rechute et les options de traitement</c:v>
                </c:pt>
                <c:pt idx="1">
                  <c:v>Un diététicien/nutritionniste</c:v>
                </c:pt>
                <c:pt idx="2">
                  <c:v>Un groupe de parole (via internet ou en face à face)</c:v>
                </c:pt>
                <c:pt idx="3">
                  <c:v>Une activité physique adaptée</c:v>
                </c:pt>
                <c:pt idx="4">
                  <c:v>Un psychologue</c:v>
                </c:pt>
                <c:pt idx="5">
                  <c:v>Un kinésithérapeute</c:v>
                </c:pt>
                <c:pt idx="6">
                  <c:v>Les coordonnées d’une association de patients</c:v>
                </c:pt>
                <c:pt idx="7">
                  <c:v>Un infirmier pour avoir plus d’informations</c:v>
                </c:pt>
              </c:strCache>
            </c:strRef>
          </c:cat>
          <c:val>
            <c:numRef>
              <c:f>Feuil1!$D$2:$D$9</c:f>
              <c:numCache>
                <c:formatCode>0%</c:formatCode>
                <c:ptCount val="8"/>
                <c:pt idx="0">
                  <c:v>0.31</c:v>
                </c:pt>
                <c:pt idx="1">
                  <c:v>0.27</c:v>
                </c:pt>
                <c:pt idx="2">
                  <c:v>0.27</c:v>
                </c:pt>
                <c:pt idx="3">
                  <c:v>0.25</c:v>
                </c:pt>
                <c:pt idx="4">
                  <c:v>0.2</c:v>
                </c:pt>
                <c:pt idx="5">
                  <c:v>0.2</c:v>
                </c:pt>
                <c:pt idx="6">
                  <c:v>0.17</c:v>
                </c:pt>
                <c:pt idx="7">
                  <c:v>0.16</c:v>
                </c:pt>
              </c:numCache>
            </c:numRef>
          </c:val>
          <c:extLst>
            <c:ext xmlns:c16="http://schemas.microsoft.com/office/drawing/2014/chart" uri="{C3380CC4-5D6E-409C-BE32-E72D297353CC}">
              <c16:uniqueId val="{00000002-DC73-4357-AE3D-95EB5A0D2E81}"/>
            </c:ext>
          </c:extLst>
        </c:ser>
        <c:dLbls>
          <c:showLegendKey val="0"/>
          <c:showVal val="0"/>
          <c:showCatName val="0"/>
          <c:showSerName val="0"/>
          <c:showPercent val="0"/>
          <c:showBubbleSize val="0"/>
        </c:dLbls>
        <c:gapWidth val="66"/>
        <c:overlap val="100"/>
        <c:axId val="511648768"/>
        <c:axId val="511657408"/>
        <c:extLst>
          <c:ext xmlns:c15="http://schemas.microsoft.com/office/drawing/2012/chart" uri="{02D57815-91ED-43cb-92C2-25804820EDAC}">
            <c15:filteredBarSeries>
              <c15:ser>
                <c:idx val="3"/>
                <c:order val="1"/>
                <c:tx>
                  <c:strRef>
                    <c:extLst>
                      <c:ext uri="{02D57815-91ED-43cb-92C2-25804820EDAC}">
                        <c15:formulaRef>
                          <c15:sqref>Feuil1!$E$1</c15:sqref>
                        </c15:formulaRef>
                      </c:ext>
                    </c:extLst>
                    <c:strCache>
                      <c:ptCount val="1"/>
                      <c:pt idx="0">
                        <c:v>Non, vous n’en aviez pas besoin ou pas envie</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D-DC73-4357-AE3D-95EB5A0D2E81}"/>
                      </c:ext>
                    </c:extLst>
                  </c:dLbl>
                  <c:dLbl>
                    <c:idx val="1"/>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E-DC73-4357-AE3D-95EB5A0D2E81}"/>
                      </c:ext>
                    </c:extLst>
                  </c:dLbl>
                  <c:dLbl>
                    <c:idx val="2"/>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F-DC73-4357-AE3D-95EB5A0D2E81}"/>
                      </c:ext>
                    </c:extLst>
                  </c:dLbl>
                  <c:dLbl>
                    <c:idx val="3"/>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20-DC73-4357-AE3D-95EB5A0D2E81}"/>
                      </c:ext>
                    </c:extLst>
                  </c:dLbl>
                  <c:dLbl>
                    <c:idx val="4"/>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21-DC73-4357-AE3D-95EB5A0D2E81}"/>
                      </c:ext>
                    </c:extLst>
                  </c:dLbl>
                  <c:dLbl>
                    <c:idx val="5"/>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22-DC73-4357-AE3D-95EB5A0D2E81}"/>
                      </c:ext>
                    </c:extLst>
                  </c:dLbl>
                  <c:dLbl>
                    <c:idx val="6"/>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23-DC73-4357-AE3D-95EB5A0D2E81}"/>
                      </c:ext>
                    </c:extLst>
                  </c:dLbl>
                  <c:dLbl>
                    <c:idx val="7"/>
                    <c:spPr>
                      <a:noFill/>
                      <a:ln>
                        <a:noFill/>
                      </a:ln>
                      <a:effectLst/>
                    </c:spPr>
                    <c:txPr>
                      <a:bodyPr wrap="square" lIns="38100" tIns="19050" rIns="38100" bIns="19050" anchor="ctr">
                        <a:spAutoFit/>
                      </a:bodyPr>
                      <a:lstStyle/>
                      <a:p>
                        <a:pPr>
                          <a:defRPr sz="1200">
                            <a:solidFill>
                              <a:schemeClr val="tx1"/>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24-DC73-4357-AE3D-95EB5A0D2E81}"/>
                      </c:ext>
                    </c:extLst>
                  </c:dLbl>
                  <c:spPr>
                    <a:noFill/>
                    <a:ln>
                      <a:noFill/>
                    </a:ln>
                    <a:effectLst/>
                  </c:spPr>
                  <c:txPr>
                    <a:bodyPr wrap="square" lIns="38100" tIns="19050" rIns="38100" bIns="19050" anchor="ctr">
                      <a:spAutoFit/>
                    </a:bodyPr>
                    <a:lstStyle/>
                    <a:p>
                      <a:pPr>
                        <a:defRPr>
                          <a:solidFill>
                            <a:schemeClr val="tx1"/>
                          </a:solidFill>
                        </a:defRPr>
                      </a:pPr>
                      <a:endParaRPr lang="fr-FR"/>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Feuil1!$A$2:$A$9</c15:sqref>
                        </c15:formulaRef>
                      </c:ext>
                    </c:extLst>
                    <c:strCache>
                      <c:ptCount val="8"/>
                      <c:pt idx="0">
                        <c:v>Des documents, brochures d’informations sur la rechute et les options de traitement</c:v>
                      </c:pt>
                      <c:pt idx="1">
                        <c:v>Un diététicien/nutritionniste</c:v>
                      </c:pt>
                      <c:pt idx="2">
                        <c:v>Un groupe de parole (via internet ou en face à face)</c:v>
                      </c:pt>
                      <c:pt idx="3">
                        <c:v>Une activité physique adaptée</c:v>
                      </c:pt>
                      <c:pt idx="4">
                        <c:v>Un psychologue</c:v>
                      </c:pt>
                      <c:pt idx="5">
                        <c:v>Un kinésithérapeute</c:v>
                      </c:pt>
                      <c:pt idx="6">
                        <c:v>Les coordonnées d’une association de patients</c:v>
                      </c:pt>
                      <c:pt idx="7">
                        <c:v>Un infirmier pour avoir plus d’informations</c:v>
                      </c:pt>
                    </c:strCache>
                  </c:strRef>
                </c:cat>
                <c:val>
                  <c:numRef>
                    <c:extLst>
                      <c:ext uri="{02D57815-91ED-43cb-92C2-25804820EDAC}">
                        <c15:formulaRef>
                          <c15:sqref>Feuil1!$E$2:$E$9</c15:sqref>
                        </c15:formulaRef>
                      </c:ext>
                    </c:extLst>
                    <c:numCache>
                      <c:formatCode>0%</c:formatCode>
                      <c:ptCount val="8"/>
                      <c:pt idx="0">
                        <c:v>0.43</c:v>
                      </c:pt>
                      <c:pt idx="1">
                        <c:v>0.52</c:v>
                      </c:pt>
                      <c:pt idx="2">
                        <c:v>0.61</c:v>
                      </c:pt>
                      <c:pt idx="3">
                        <c:v>0.49</c:v>
                      </c:pt>
                      <c:pt idx="4">
                        <c:v>0.56999999999999995</c:v>
                      </c:pt>
                      <c:pt idx="5">
                        <c:v>0.63</c:v>
                      </c:pt>
                      <c:pt idx="6">
                        <c:v>0.4</c:v>
                      </c:pt>
                      <c:pt idx="7">
                        <c:v>0.51</c:v>
                      </c:pt>
                    </c:numCache>
                  </c:numRef>
                </c:val>
                <c:extLst>
                  <c:ext xmlns:c16="http://schemas.microsoft.com/office/drawing/2014/chart" uri="{C3380CC4-5D6E-409C-BE32-E72D297353CC}">
                    <c16:uniqueId val="{00000003-DC73-4357-AE3D-95EB5A0D2E81}"/>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Feuil1!$C$1</c15:sqref>
                        </c15:formulaRef>
                      </c:ext>
                    </c:extLst>
                    <c:strCache>
                      <c:ptCount val="1"/>
                      <c:pt idx="0">
                        <c:v>Oui, on vous a proposé ce support mais vous n’y aviez pas eu recours</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DC73-4357-AE3D-95EB5A0D2E81}"/>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DC73-4357-AE3D-95EB5A0D2E81}"/>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DC73-4357-AE3D-95EB5A0D2E81}"/>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DC73-4357-AE3D-95EB5A0D2E81}"/>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DC73-4357-AE3D-95EB5A0D2E81}"/>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DC73-4357-AE3D-95EB5A0D2E81}"/>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DC73-4357-AE3D-95EB5A0D2E81}"/>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4-DC73-4357-AE3D-95EB5A0D2E81}"/>
                      </c:ext>
                    </c:extLst>
                  </c:dLbl>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Feuil1!$A$2:$A$9</c15:sqref>
                        </c15:formulaRef>
                      </c:ext>
                    </c:extLst>
                    <c:strCache>
                      <c:ptCount val="8"/>
                      <c:pt idx="0">
                        <c:v>Des documents, brochures d’informations sur la rechute et les options de traitement</c:v>
                      </c:pt>
                      <c:pt idx="1">
                        <c:v>Un diététicien/nutritionniste</c:v>
                      </c:pt>
                      <c:pt idx="2">
                        <c:v>Un groupe de parole (via internet ou en face à face)</c:v>
                      </c:pt>
                      <c:pt idx="3">
                        <c:v>Une activité physique adaptée</c:v>
                      </c:pt>
                      <c:pt idx="4">
                        <c:v>Un psychologue</c:v>
                      </c:pt>
                      <c:pt idx="5">
                        <c:v>Un kinésithérapeute</c:v>
                      </c:pt>
                      <c:pt idx="6">
                        <c:v>Les coordonnées d’une association de patients</c:v>
                      </c:pt>
                      <c:pt idx="7">
                        <c:v>Un infirmier pour avoir plus d’informations</c:v>
                      </c:pt>
                    </c:strCache>
                  </c:strRef>
                </c:cat>
                <c:val>
                  <c:numRef>
                    <c:extLst xmlns:c15="http://schemas.microsoft.com/office/drawing/2012/chart">
                      <c:ext xmlns:c15="http://schemas.microsoft.com/office/drawing/2012/chart" uri="{02D57815-91ED-43cb-92C2-25804820EDAC}">
                        <c15:formulaRef>
                          <c15:sqref>Feuil1!$C$2:$C$9</c15:sqref>
                        </c15:formulaRef>
                      </c:ext>
                    </c:extLst>
                    <c:numCache>
                      <c:formatCode>0%</c:formatCode>
                      <c:ptCount val="8"/>
                      <c:pt idx="0">
                        <c:v>0.08</c:v>
                      </c:pt>
                      <c:pt idx="1">
                        <c:v>0.08</c:v>
                      </c:pt>
                      <c:pt idx="2">
                        <c:v>0.1</c:v>
                      </c:pt>
                      <c:pt idx="3">
                        <c:v>0.09</c:v>
                      </c:pt>
                      <c:pt idx="4">
                        <c:v>0.09</c:v>
                      </c:pt>
                      <c:pt idx="5">
                        <c:v>0.09</c:v>
                      </c:pt>
                      <c:pt idx="6">
                        <c:v>0.15</c:v>
                      </c:pt>
                      <c:pt idx="7">
                        <c:v>7.0000000000000007E-2</c:v>
                      </c:pt>
                    </c:numCache>
                  </c:numRef>
                </c:val>
                <c:extLst xmlns:c15="http://schemas.microsoft.com/office/drawing/2012/chart">
                  <c:ext xmlns:c16="http://schemas.microsoft.com/office/drawing/2014/chart" uri="{C3380CC4-5D6E-409C-BE32-E72D297353CC}">
                    <c16:uniqueId val="{00000001-DC73-4357-AE3D-95EB5A0D2E81}"/>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Feuil1!$B$1</c15:sqref>
                        </c15:formulaRef>
                      </c:ext>
                    </c:extLst>
                    <c:strCache>
                      <c:ptCount val="1"/>
                      <c:pt idx="0">
                        <c:v>Oui, on vous a proposé ce support et vous y aviez eu recours</c:v>
                      </c:pt>
                    </c:strCache>
                  </c:strRef>
                </c:tx>
                <c:spPr>
                  <a:solidFill>
                    <a:schemeClr val="accent2">
                      <a:lumMod val="75000"/>
                    </a:schemeClr>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DC73-4357-AE3D-95EB5A0D2E81}"/>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DC73-4357-AE3D-95EB5A0D2E81}"/>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DC73-4357-AE3D-95EB5A0D2E81}"/>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DC73-4357-AE3D-95EB5A0D2E81}"/>
                      </c:ext>
                    </c:extLst>
                  </c:dLbl>
                  <c:dLbl>
                    <c:idx val="4"/>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DC73-4357-AE3D-95EB5A0D2E81}"/>
                      </c:ext>
                    </c:extLst>
                  </c:dLbl>
                  <c:dLbl>
                    <c:idx val="5"/>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DC73-4357-AE3D-95EB5A0D2E81}"/>
                      </c:ext>
                    </c:extLst>
                  </c:dLbl>
                  <c:dLbl>
                    <c:idx val="6"/>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DC73-4357-AE3D-95EB5A0D2E81}"/>
                      </c:ext>
                    </c:extLst>
                  </c:dLbl>
                  <c:dLbl>
                    <c:idx val="7"/>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DC73-4357-AE3D-95EB5A0D2E81}"/>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Feuil1!$A$2:$A$9</c15:sqref>
                        </c15:formulaRef>
                      </c:ext>
                    </c:extLst>
                    <c:strCache>
                      <c:ptCount val="8"/>
                      <c:pt idx="0">
                        <c:v>Des documents, brochures d’informations sur la rechute et les options de traitement</c:v>
                      </c:pt>
                      <c:pt idx="1">
                        <c:v>Un diététicien/nutritionniste</c:v>
                      </c:pt>
                      <c:pt idx="2">
                        <c:v>Un groupe de parole (via internet ou en face à face)</c:v>
                      </c:pt>
                      <c:pt idx="3">
                        <c:v>Une activité physique adaptée</c:v>
                      </c:pt>
                      <c:pt idx="4">
                        <c:v>Un psychologue</c:v>
                      </c:pt>
                      <c:pt idx="5">
                        <c:v>Un kinésithérapeute</c:v>
                      </c:pt>
                      <c:pt idx="6">
                        <c:v>Les coordonnées d’une association de patients</c:v>
                      </c:pt>
                      <c:pt idx="7">
                        <c:v>Un infirmier pour avoir plus d’informations</c:v>
                      </c:pt>
                    </c:strCache>
                  </c:strRef>
                </c:cat>
                <c:val>
                  <c:numRef>
                    <c:extLst xmlns:c15="http://schemas.microsoft.com/office/drawing/2012/chart">
                      <c:ext xmlns:c15="http://schemas.microsoft.com/office/drawing/2012/chart" uri="{02D57815-91ED-43cb-92C2-25804820EDAC}">
                        <c15:formulaRef>
                          <c15:sqref>Feuil1!$B$2:$B$9</c15:sqref>
                        </c15:formulaRef>
                      </c:ext>
                    </c:extLst>
                    <c:numCache>
                      <c:formatCode>0%</c:formatCode>
                      <c:ptCount val="8"/>
                      <c:pt idx="0">
                        <c:v>0.18</c:v>
                      </c:pt>
                      <c:pt idx="1">
                        <c:v>0.13</c:v>
                      </c:pt>
                      <c:pt idx="2">
                        <c:v>0.02</c:v>
                      </c:pt>
                      <c:pt idx="3">
                        <c:v>0.17</c:v>
                      </c:pt>
                      <c:pt idx="4">
                        <c:v>0.14000000000000001</c:v>
                      </c:pt>
                      <c:pt idx="5">
                        <c:v>0.08</c:v>
                      </c:pt>
                      <c:pt idx="6">
                        <c:v>0.28000000000000003</c:v>
                      </c:pt>
                      <c:pt idx="7">
                        <c:v>0.26</c:v>
                      </c:pt>
                    </c:numCache>
                  </c:numRef>
                </c:val>
                <c:extLst xmlns:c15="http://schemas.microsoft.com/office/drawing/2012/chart">
                  <c:ext xmlns:c16="http://schemas.microsoft.com/office/drawing/2014/chart" uri="{C3380CC4-5D6E-409C-BE32-E72D297353CC}">
                    <c16:uniqueId val="{00000000-DC73-4357-AE3D-95EB5A0D2E8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Feuil1!$F$1</c15:sqref>
                        </c15:formulaRef>
                      </c:ext>
                    </c:extLst>
                    <c:strCache>
                      <c:ptCount val="1"/>
                      <c:pt idx="0">
                        <c:v>ST OUI</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5-DC73-4357-AE3D-95EB5A0D2E81}"/>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6-DC73-4357-AE3D-95EB5A0D2E81}"/>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7-DC73-4357-AE3D-95EB5A0D2E81}"/>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8-DC73-4357-AE3D-95EB5A0D2E81}"/>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9-DC73-4357-AE3D-95EB5A0D2E81}"/>
                      </c:ext>
                    </c:extLst>
                  </c:dLbl>
                  <c:dLbl>
                    <c:idx val="5"/>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DC73-4357-AE3D-95EB5A0D2E81}"/>
                      </c:ext>
                    </c:extLst>
                  </c:dLbl>
                  <c:dLbl>
                    <c:idx val="6"/>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B-DC73-4357-AE3D-95EB5A0D2E81}"/>
                      </c:ext>
                    </c:extLst>
                  </c:dLbl>
                  <c:dLbl>
                    <c:idx val="7"/>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C-DC73-4357-AE3D-95EB5A0D2E81}"/>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Feuil1!$A$2:$A$9</c15:sqref>
                        </c15:formulaRef>
                      </c:ext>
                    </c:extLst>
                    <c:strCache>
                      <c:ptCount val="8"/>
                      <c:pt idx="0">
                        <c:v>Des documents, brochures d’informations sur la rechute et les options de traitement</c:v>
                      </c:pt>
                      <c:pt idx="1">
                        <c:v>Un diététicien/nutritionniste</c:v>
                      </c:pt>
                      <c:pt idx="2">
                        <c:v>Un groupe de parole (via internet ou en face à face)</c:v>
                      </c:pt>
                      <c:pt idx="3">
                        <c:v>Une activité physique adaptée</c:v>
                      </c:pt>
                      <c:pt idx="4">
                        <c:v>Un psychologue</c:v>
                      </c:pt>
                      <c:pt idx="5">
                        <c:v>Un kinésithérapeute</c:v>
                      </c:pt>
                      <c:pt idx="6">
                        <c:v>Les coordonnées d’une association de patients</c:v>
                      </c:pt>
                      <c:pt idx="7">
                        <c:v>Un infirmier pour avoir plus d’informations</c:v>
                      </c:pt>
                    </c:strCache>
                  </c:strRef>
                </c:cat>
                <c:val>
                  <c:numRef>
                    <c:extLst xmlns:c15="http://schemas.microsoft.com/office/drawing/2012/chart">
                      <c:ext xmlns:c15="http://schemas.microsoft.com/office/drawing/2012/chart" uri="{02D57815-91ED-43cb-92C2-25804820EDAC}">
                        <c15:formulaRef>
                          <c15:sqref>Feuil1!$F$2:$F$9</c15:sqref>
                        </c15:formulaRef>
                      </c:ext>
                    </c:extLst>
                    <c:numCache>
                      <c:formatCode>0%</c:formatCode>
                      <c:ptCount val="8"/>
                      <c:pt idx="0">
                        <c:v>0.26</c:v>
                      </c:pt>
                      <c:pt idx="1">
                        <c:v>0.21</c:v>
                      </c:pt>
                      <c:pt idx="2">
                        <c:v>0.12</c:v>
                      </c:pt>
                      <c:pt idx="3">
                        <c:v>0.26</c:v>
                      </c:pt>
                      <c:pt idx="4">
                        <c:v>0.23</c:v>
                      </c:pt>
                      <c:pt idx="5">
                        <c:v>0.17</c:v>
                      </c:pt>
                      <c:pt idx="6">
                        <c:v>0.43</c:v>
                      </c:pt>
                      <c:pt idx="7">
                        <c:v>0.33</c:v>
                      </c:pt>
                    </c:numCache>
                  </c:numRef>
                </c:val>
                <c:extLst xmlns:c15="http://schemas.microsoft.com/office/drawing/2012/chart">
                  <c:ext xmlns:c16="http://schemas.microsoft.com/office/drawing/2014/chart" uri="{C3380CC4-5D6E-409C-BE32-E72D297353CC}">
                    <c16:uniqueId val="{00000004-DC73-4357-AE3D-95EB5A0D2E81}"/>
                  </c:ext>
                </c:extLst>
              </c15:ser>
            </c15:filteredBarSeries>
          </c:ext>
        </c:extLst>
      </c:barChart>
      <c:catAx>
        <c:axId val="511648768"/>
        <c:scaling>
          <c:orientation val="maxMin"/>
        </c:scaling>
        <c:delete val="1"/>
        <c:axPos val="l"/>
        <c:numFmt formatCode="General" sourceLinked="1"/>
        <c:majorTickMark val="out"/>
        <c:minorTickMark val="none"/>
        <c:tickLblPos val="nextTo"/>
        <c:crossAx val="511657408"/>
        <c:crosses val="autoZero"/>
        <c:auto val="1"/>
        <c:lblAlgn val="ctr"/>
        <c:lblOffset val="100"/>
        <c:noMultiLvlLbl val="0"/>
      </c:catAx>
      <c:valAx>
        <c:axId val="511657408"/>
        <c:scaling>
          <c:orientation val="minMax"/>
          <c:max val="1.1000000000000001"/>
          <c:min val="0"/>
        </c:scaling>
        <c:delete val="1"/>
        <c:axPos val="t"/>
        <c:numFmt formatCode="0%" sourceLinked="1"/>
        <c:majorTickMark val="out"/>
        <c:minorTickMark val="none"/>
        <c:tickLblPos val="nextTo"/>
        <c:crossAx val="511648768"/>
        <c:crosses val="autoZero"/>
        <c:crossBetween val="between"/>
      </c:valAx>
    </c:plotArea>
    <c:legend>
      <c:legendPos val="b"/>
      <c:layout>
        <c:manualLayout>
          <c:xMode val="edge"/>
          <c:yMode val="edge"/>
          <c:x val="0.29958014820323065"/>
          <c:y val="4.7824662883223448E-4"/>
          <c:w val="0.45205738851777538"/>
          <c:h val="0.1624202858173664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85765556890123E-2"/>
          <c:y val="0.10895720325417643"/>
          <c:w val="0.9665913157748417"/>
          <c:h val="0.88058913651980852"/>
        </c:manualLayout>
      </c:layout>
      <c:barChart>
        <c:barDir val="bar"/>
        <c:grouping val="stacked"/>
        <c:varyColors val="0"/>
        <c:ser>
          <c:idx val="2"/>
          <c:order val="1"/>
          <c:tx>
            <c:strRef>
              <c:f>Feuil1!$D$1</c:f>
              <c:strCache>
                <c:ptCount val="1"/>
                <c:pt idx="0">
                  <c:v>Non mais vous auriez aimé en bénéficier</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BB-4586-AA70-CD87AECBA5D2}"/>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BB-4586-AA70-CD87AECBA5D2}"/>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BB-4586-AA70-CD87AECBA5D2}"/>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BB-4586-AA70-CD87AECBA5D2}"/>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BB-4586-AA70-CD87AECBA5D2}"/>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BB-4586-AA70-CD87AECBA5D2}"/>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BB-4586-AA70-CD87AECBA5D2}"/>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BB-4586-AA70-CD87AECBA5D2}"/>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BB-4586-AA70-CD87AECBA5D2}"/>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BB-4586-AA70-CD87AECBA5D2}"/>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BB-4586-AA70-CD87AECBA5D2}"/>
                </c:ext>
              </c:extLst>
            </c:dLbl>
            <c:dLbl>
              <c:idx val="1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BB-4586-AA70-CD87AECBA5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Feuil1!$A$2:$A$13</c:f>
              <c:strCache>
                <c:ptCount val="12"/>
                <c:pt idx="0">
                  <c:v>Des soins de supports non médicamenteux (, sophrologie, acupuncture, , hypnose)</c:v>
                </c:pt>
                <c:pt idx="1">
                  <c:v>Des supports pour le suivi de votre traitement (brochure/remis patient)</c:v>
                </c:pt>
                <c:pt idx="2">
                  <c:v>Un suivi via une plateforme digitale</c:v>
                </c:pt>
                <c:pt idx="3">
                  <c:v>Une activité physique adaptée</c:v>
                </c:pt>
                <c:pt idx="4">
                  <c:v>Un diététicien/nutritionniste</c:v>
                </c:pt>
                <c:pt idx="5">
                  <c:v>Un groupe de parole</c:v>
                </c:pt>
                <c:pt idx="6">
                  <c:v>Une association de patients</c:v>
                </c:pt>
                <c:pt idx="7">
                  <c:v>Un kinésithérapeute</c:v>
                </c:pt>
                <c:pt idx="8">
                  <c:v>Un psychologue</c:v>
                </c:pt>
                <c:pt idx="9">
                  <c:v>Un soutien psychologique</c:v>
                </c:pt>
                <c:pt idx="10">
                  <c:v>Un support administratif (assistante sociale, juridique, …)</c:v>
                </c:pt>
                <c:pt idx="11">
                  <c:v>Un infirmier</c:v>
                </c:pt>
              </c:strCache>
            </c:strRef>
          </c:cat>
          <c:val>
            <c:numRef>
              <c:f>Feuil1!$D$2:$D$13</c:f>
              <c:numCache>
                <c:formatCode>0%</c:formatCode>
                <c:ptCount val="12"/>
                <c:pt idx="0">
                  <c:v>0.32</c:v>
                </c:pt>
                <c:pt idx="1">
                  <c:v>0.27</c:v>
                </c:pt>
                <c:pt idx="2">
                  <c:v>0.26</c:v>
                </c:pt>
                <c:pt idx="3">
                  <c:v>0.24</c:v>
                </c:pt>
                <c:pt idx="4">
                  <c:v>0.23</c:v>
                </c:pt>
                <c:pt idx="5">
                  <c:v>0.2</c:v>
                </c:pt>
                <c:pt idx="6">
                  <c:v>0.18</c:v>
                </c:pt>
                <c:pt idx="7">
                  <c:v>0.16</c:v>
                </c:pt>
                <c:pt idx="8">
                  <c:v>0.15</c:v>
                </c:pt>
                <c:pt idx="9">
                  <c:v>0.11</c:v>
                </c:pt>
                <c:pt idx="10">
                  <c:v>0.11</c:v>
                </c:pt>
                <c:pt idx="11">
                  <c:v>7.0000000000000007E-2</c:v>
                </c:pt>
              </c:numCache>
            </c:numRef>
          </c:val>
          <c:extLst>
            <c:ext xmlns:c16="http://schemas.microsoft.com/office/drawing/2014/chart" uri="{C3380CC4-5D6E-409C-BE32-E72D297353CC}">
              <c16:uniqueId val="{0000000C-70BB-4586-AA70-CD87AECBA5D2}"/>
            </c:ext>
          </c:extLst>
        </c:ser>
        <c:dLbls>
          <c:showLegendKey val="0"/>
          <c:showVal val="0"/>
          <c:showCatName val="0"/>
          <c:showSerName val="0"/>
          <c:showPercent val="0"/>
          <c:showBubbleSize val="0"/>
        </c:dLbls>
        <c:gapWidth val="50"/>
        <c:overlap val="100"/>
        <c:axId val="81957039"/>
        <c:axId val="81961359"/>
        <c:extLst>
          <c:ext xmlns:c15="http://schemas.microsoft.com/office/drawing/2012/chart" uri="{02D57815-91ED-43cb-92C2-25804820EDAC}">
            <c15:filteredBarSeries>
              <c15:ser>
                <c:idx val="3"/>
                <c:order val="0"/>
                <c:tx>
                  <c:strRef>
                    <c:extLst>
                      <c:ext uri="{02D57815-91ED-43cb-92C2-25804820EDAC}">
                        <c15:formulaRef>
                          <c15:sqref>Feuil1!$E$1</c15:sqref>
                        </c15:formulaRef>
                      </c:ext>
                    </c:extLst>
                    <c:strCache>
                      <c:ptCount val="1"/>
                      <c:pt idx="0">
                        <c:v>Non, vous n’en ressentiez pas le besoin</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D-70BB-4586-AA70-CD87AECBA5D2}"/>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E-70BB-4586-AA70-CD87AECBA5D2}"/>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F-70BB-4586-AA70-CD87AECBA5D2}"/>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0-70BB-4586-AA70-CD87AECBA5D2}"/>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1-70BB-4586-AA70-CD87AECBA5D2}"/>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2-70BB-4586-AA70-CD87AECBA5D2}"/>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3-70BB-4586-AA70-CD87AECBA5D2}"/>
                      </c:ext>
                    </c:extLst>
                  </c:dLbl>
                  <c:dLbl>
                    <c:idx val="7"/>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4-70BB-4586-AA70-CD87AECBA5D2}"/>
                      </c:ext>
                    </c:extLst>
                  </c:dLbl>
                  <c:dLbl>
                    <c:idx val="8"/>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5-70BB-4586-AA70-CD87AECBA5D2}"/>
                      </c:ext>
                    </c:extLst>
                  </c:dLbl>
                  <c:dLbl>
                    <c:idx val="9"/>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6-70BB-4586-AA70-CD87AECBA5D2}"/>
                      </c:ext>
                    </c:extLst>
                  </c:dLbl>
                  <c:dLbl>
                    <c:idx val="1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7-70BB-4586-AA70-CD87AECBA5D2}"/>
                      </c:ext>
                    </c:extLst>
                  </c:dLbl>
                  <c:dLbl>
                    <c:idx val="1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18-70BB-4586-AA70-CD87AECBA5D2}"/>
                      </c:ext>
                    </c:extLst>
                  </c:dLbl>
                  <c:spPr>
                    <a:noFill/>
                    <a:ln>
                      <a:noFill/>
                    </a:ln>
                    <a:effectLst/>
                  </c:sp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Feuil1!$A$2:$A$13</c15:sqref>
                        </c15:formulaRef>
                      </c:ext>
                    </c:extLst>
                    <c:strCache>
                      <c:ptCount val="12"/>
                      <c:pt idx="0">
                        <c:v>Des soins de supports non médicamenteux (, sophrologie, acupuncture, , hypnose)</c:v>
                      </c:pt>
                      <c:pt idx="1">
                        <c:v>Des supports pour le suivi de votre traitement (brochure/remis patient)</c:v>
                      </c:pt>
                      <c:pt idx="2">
                        <c:v>Un suivi via une plateforme digitale</c:v>
                      </c:pt>
                      <c:pt idx="3">
                        <c:v>Une activité physique adaptée</c:v>
                      </c:pt>
                      <c:pt idx="4">
                        <c:v>Un diététicien/nutritionniste</c:v>
                      </c:pt>
                      <c:pt idx="5">
                        <c:v>Un groupe de parole</c:v>
                      </c:pt>
                      <c:pt idx="6">
                        <c:v>Une association de patients</c:v>
                      </c:pt>
                      <c:pt idx="7">
                        <c:v>Un kinésithérapeute</c:v>
                      </c:pt>
                      <c:pt idx="8">
                        <c:v>Un psychologue</c:v>
                      </c:pt>
                      <c:pt idx="9">
                        <c:v>Un soutien psychologique</c:v>
                      </c:pt>
                      <c:pt idx="10">
                        <c:v>Un support administratif (assistante sociale, juridique, …)</c:v>
                      </c:pt>
                      <c:pt idx="11">
                        <c:v>Un infirmier</c:v>
                      </c:pt>
                    </c:strCache>
                  </c:strRef>
                </c:cat>
                <c:val>
                  <c:numRef>
                    <c:extLst>
                      <c:ext uri="{02D57815-91ED-43cb-92C2-25804820EDAC}">
                        <c15:formulaRef>
                          <c15:sqref>Feuil1!$E$2:$E$13</c15:sqref>
                        </c15:formulaRef>
                      </c:ext>
                    </c:extLst>
                    <c:numCache>
                      <c:formatCode>0%</c:formatCode>
                      <c:ptCount val="12"/>
                      <c:pt idx="0">
                        <c:v>0.54</c:v>
                      </c:pt>
                      <c:pt idx="1">
                        <c:v>0.39</c:v>
                      </c:pt>
                      <c:pt idx="2">
                        <c:v>0.68</c:v>
                      </c:pt>
                      <c:pt idx="3">
                        <c:v>0.56000000000000005</c:v>
                      </c:pt>
                      <c:pt idx="4">
                        <c:v>0.62</c:v>
                      </c:pt>
                      <c:pt idx="5">
                        <c:v>0.75</c:v>
                      </c:pt>
                      <c:pt idx="6">
                        <c:v>0.59</c:v>
                      </c:pt>
                      <c:pt idx="7">
                        <c:v>0.7</c:v>
                      </c:pt>
                      <c:pt idx="8">
                        <c:v>0.63</c:v>
                      </c:pt>
                      <c:pt idx="9">
                        <c:v>0.68</c:v>
                      </c:pt>
                      <c:pt idx="10">
                        <c:v>0.82</c:v>
                      </c:pt>
                      <c:pt idx="11">
                        <c:v>0.65</c:v>
                      </c:pt>
                    </c:numCache>
                  </c:numRef>
                </c:val>
                <c:extLst>
                  <c:ext xmlns:c16="http://schemas.microsoft.com/office/drawing/2014/chart" uri="{C3380CC4-5D6E-409C-BE32-E72D297353CC}">
                    <c16:uniqueId val="{00000019-70BB-4586-AA70-CD87AECBA5D2}"/>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Feuil1!$C$1</c15:sqref>
                        </c15:formulaRef>
                      </c:ext>
                    </c:extLst>
                    <c:strCache>
                      <c:ptCount val="1"/>
                      <c:pt idx="0">
                        <c:v>Oui mais vous n’en avez pas bénéficié</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A-70BB-4586-AA70-CD87AECBA5D2}"/>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B-70BB-4586-AA70-CD87AECBA5D2}"/>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70BB-4586-AA70-CD87AECBA5D2}"/>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70BB-4586-AA70-CD87AECBA5D2}"/>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70BB-4586-AA70-CD87AECBA5D2}"/>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F-70BB-4586-AA70-CD87AECBA5D2}"/>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70BB-4586-AA70-CD87AECBA5D2}"/>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1-70BB-4586-AA70-CD87AECBA5D2}"/>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70BB-4586-AA70-CD87AECBA5D2}"/>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3-70BB-4586-AA70-CD87AECBA5D2}"/>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4-70BB-4586-AA70-CD87AECBA5D2}"/>
                      </c:ext>
                    </c:extLst>
                  </c:dLbl>
                  <c:dLbl>
                    <c:idx val="1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5-70BB-4586-AA70-CD87AECBA5D2}"/>
                      </c:ext>
                    </c:extLst>
                  </c:dLbl>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Feuil1!$A$2:$A$13</c15:sqref>
                        </c15:formulaRef>
                      </c:ext>
                    </c:extLst>
                    <c:strCache>
                      <c:ptCount val="12"/>
                      <c:pt idx="0">
                        <c:v>Des soins de supports non médicamenteux (, sophrologie, acupuncture, , hypnose)</c:v>
                      </c:pt>
                      <c:pt idx="1">
                        <c:v>Des supports pour le suivi de votre traitement (brochure/remis patient)</c:v>
                      </c:pt>
                      <c:pt idx="2">
                        <c:v>Un suivi via une plateforme digitale</c:v>
                      </c:pt>
                      <c:pt idx="3">
                        <c:v>Une activité physique adaptée</c:v>
                      </c:pt>
                      <c:pt idx="4">
                        <c:v>Un diététicien/nutritionniste</c:v>
                      </c:pt>
                      <c:pt idx="5">
                        <c:v>Un groupe de parole</c:v>
                      </c:pt>
                      <c:pt idx="6">
                        <c:v>Une association de patients</c:v>
                      </c:pt>
                      <c:pt idx="7">
                        <c:v>Un kinésithérapeute</c:v>
                      </c:pt>
                      <c:pt idx="8">
                        <c:v>Un psychologue</c:v>
                      </c:pt>
                      <c:pt idx="9">
                        <c:v>Un soutien psychologique</c:v>
                      </c:pt>
                      <c:pt idx="10">
                        <c:v>Un support administratif (assistante sociale, juridique, …)</c:v>
                      </c:pt>
                      <c:pt idx="11">
                        <c:v>Un infirmier</c:v>
                      </c:pt>
                    </c:strCache>
                  </c:strRef>
                </c:cat>
                <c:val>
                  <c:numRef>
                    <c:extLst xmlns:c15="http://schemas.microsoft.com/office/drawing/2012/chart">
                      <c:ext xmlns:c15="http://schemas.microsoft.com/office/drawing/2012/chart" uri="{02D57815-91ED-43cb-92C2-25804820EDAC}">
                        <c15:formulaRef>
                          <c15:sqref>Feuil1!$C$2:$C$13</c15:sqref>
                        </c15:formulaRef>
                      </c:ext>
                    </c:extLst>
                    <c:numCache>
                      <c:formatCode>0%</c:formatCode>
                      <c:ptCount val="12"/>
                      <c:pt idx="0">
                        <c:v>0.08</c:v>
                      </c:pt>
                      <c:pt idx="1">
                        <c:v>7.0000000000000007E-2</c:v>
                      </c:pt>
                      <c:pt idx="2">
                        <c:v>0.04</c:v>
                      </c:pt>
                      <c:pt idx="3">
                        <c:v>0.05</c:v>
                      </c:pt>
                      <c:pt idx="4">
                        <c:v>0.03</c:v>
                      </c:pt>
                      <c:pt idx="5">
                        <c:v>0.05</c:v>
                      </c:pt>
                      <c:pt idx="6">
                        <c:v>7.0000000000000007E-2</c:v>
                      </c:pt>
                      <c:pt idx="7">
                        <c:v>0.03</c:v>
                      </c:pt>
                      <c:pt idx="8">
                        <c:v>7.0000000000000007E-2</c:v>
                      </c:pt>
                      <c:pt idx="9">
                        <c:v>7.0000000000000007E-2</c:v>
                      </c:pt>
                      <c:pt idx="10">
                        <c:v>0.03</c:v>
                      </c:pt>
                      <c:pt idx="11">
                        <c:v>0.03</c:v>
                      </c:pt>
                    </c:numCache>
                  </c:numRef>
                </c:val>
                <c:extLst xmlns:c15="http://schemas.microsoft.com/office/drawing/2012/chart">
                  <c:ext xmlns:c16="http://schemas.microsoft.com/office/drawing/2014/chart" uri="{C3380CC4-5D6E-409C-BE32-E72D297353CC}">
                    <c16:uniqueId val="{00000026-70BB-4586-AA70-CD87AECBA5D2}"/>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Feuil1!$B$1</c15:sqref>
                        </c15:formulaRef>
                      </c:ext>
                    </c:extLst>
                    <c:strCache>
                      <c:ptCount val="1"/>
                      <c:pt idx="0">
                        <c:v>Oui et vous en avez bénéficié</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7-70BB-4586-AA70-CD87AECBA5D2}"/>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8-70BB-4586-AA70-CD87AECBA5D2}"/>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9-70BB-4586-AA70-CD87AECBA5D2}"/>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70BB-4586-AA70-CD87AECBA5D2}"/>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B-70BB-4586-AA70-CD87AECBA5D2}"/>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C-70BB-4586-AA70-CD87AECBA5D2}"/>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D-70BB-4586-AA70-CD87AECBA5D2}"/>
                      </c:ext>
                    </c:extLst>
                  </c:dLbl>
                  <c:dLbl>
                    <c:idx val="7"/>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E-70BB-4586-AA70-CD87AECBA5D2}"/>
                      </c:ext>
                    </c:extLst>
                  </c:dLbl>
                  <c:dLbl>
                    <c:idx val="8"/>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F-70BB-4586-AA70-CD87AECBA5D2}"/>
                      </c:ext>
                    </c:extLst>
                  </c:dLbl>
                  <c:dLbl>
                    <c:idx val="9"/>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0-70BB-4586-AA70-CD87AECBA5D2}"/>
                      </c:ext>
                    </c:extLst>
                  </c:dLbl>
                  <c:dLbl>
                    <c:idx val="1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1-70BB-4586-AA70-CD87AECBA5D2}"/>
                      </c:ext>
                    </c:extLst>
                  </c:dLbl>
                  <c:dLbl>
                    <c:idx val="1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2-70BB-4586-AA70-CD87AECBA5D2}"/>
                      </c:ext>
                    </c:extLst>
                  </c:dLbl>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Feuil1!$A$2:$A$13</c15:sqref>
                        </c15:formulaRef>
                      </c:ext>
                    </c:extLst>
                    <c:strCache>
                      <c:ptCount val="12"/>
                      <c:pt idx="0">
                        <c:v>Des soins de supports non médicamenteux (, sophrologie, acupuncture, , hypnose)</c:v>
                      </c:pt>
                      <c:pt idx="1">
                        <c:v>Des supports pour le suivi de votre traitement (brochure/remis patient)</c:v>
                      </c:pt>
                      <c:pt idx="2">
                        <c:v>Un suivi via une plateforme digitale</c:v>
                      </c:pt>
                      <c:pt idx="3">
                        <c:v>Une activité physique adaptée</c:v>
                      </c:pt>
                      <c:pt idx="4">
                        <c:v>Un diététicien/nutritionniste</c:v>
                      </c:pt>
                      <c:pt idx="5">
                        <c:v>Un groupe de parole</c:v>
                      </c:pt>
                      <c:pt idx="6">
                        <c:v>Une association de patients</c:v>
                      </c:pt>
                      <c:pt idx="7">
                        <c:v>Un kinésithérapeute</c:v>
                      </c:pt>
                      <c:pt idx="8">
                        <c:v>Un psychologue</c:v>
                      </c:pt>
                      <c:pt idx="9">
                        <c:v>Un soutien psychologique</c:v>
                      </c:pt>
                      <c:pt idx="10">
                        <c:v>Un support administratif (assistante sociale, juridique, …)</c:v>
                      </c:pt>
                      <c:pt idx="11">
                        <c:v>Un infirmier</c:v>
                      </c:pt>
                    </c:strCache>
                  </c:strRef>
                </c:cat>
                <c:val>
                  <c:numRef>
                    <c:extLst xmlns:c15="http://schemas.microsoft.com/office/drawing/2012/chart">
                      <c:ext xmlns:c15="http://schemas.microsoft.com/office/drawing/2012/chart" uri="{02D57815-91ED-43cb-92C2-25804820EDAC}">
                        <c15:formulaRef>
                          <c15:sqref>Feuil1!$B$2:$B$13</c15:sqref>
                        </c15:formulaRef>
                      </c:ext>
                    </c:extLst>
                    <c:numCache>
                      <c:formatCode>0%</c:formatCode>
                      <c:ptCount val="12"/>
                      <c:pt idx="0">
                        <c:v>0.06</c:v>
                      </c:pt>
                      <c:pt idx="1">
                        <c:v>0.27</c:v>
                      </c:pt>
                      <c:pt idx="2">
                        <c:v>0.02</c:v>
                      </c:pt>
                      <c:pt idx="3">
                        <c:v>0.15</c:v>
                      </c:pt>
                      <c:pt idx="4">
                        <c:v>0.12</c:v>
                      </c:pt>
                      <c:pt idx="5">
                        <c:v>0</c:v>
                      </c:pt>
                      <c:pt idx="6">
                        <c:v>0.16</c:v>
                      </c:pt>
                      <c:pt idx="7">
                        <c:v>0.11</c:v>
                      </c:pt>
                      <c:pt idx="8">
                        <c:v>0.15</c:v>
                      </c:pt>
                      <c:pt idx="9">
                        <c:v>0.14000000000000001</c:v>
                      </c:pt>
                      <c:pt idx="10">
                        <c:v>0.04</c:v>
                      </c:pt>
                      <c:pt idx="11">
                        <c:v>0.25</c:v>
                      </c:pt>
                    </c:numCache>
                  </c:numRef>
                </c:val>
                <c:extLst xmlns:c15="http://schemas.microsoft.com/office/drawing/2012/chart">
                  <c:ext xmlns:c16="http://schemas.microsoft.com/office/drawing/2014/chart" uri="{C3380CC4-5D6E-409C-BE32-E72D297353CC}">
                    <c16:uniqueId val="{00000033-70BB-4586-AA70-CD87AECBA5D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Feuil1!$F$1</c15:sqref>
                        </c15:formulaRef>
                      </c:ext>
                    </c:extLst>
                    <c:strCache>
                      <c:ptCount val="1"/>
                      <c:pt idx="0">
                        <c:v>ST OUI</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4-70BB-4586-AA70-CD87AECBA5D2}"/>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5-70BB-4586-AA70-CD87AECBA5D2}"/>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6-70BB-4586-AA70-CD87AECBA5D2}"/>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7-70BB-4586-AA70-CD87AECBA5D2}"/>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8-70BB-4586-AA70-CD87AECBA5D2}"/>
                      </c:ext>
                    </c:extLst>
                  </c:dLbl>
                  <c:dLbl>
                    <c:idx val="5"/>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9-70BB-4586-AA70-CD87AECBA5D2}"/>
                      </c:ext>
                    </c:extLst>
                  </c:dLbl>
                  <c:dLbl>
                    <c:idx val="6"/>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A-70BB-4586-AA70-CD87AECBA5D2}"/>
                      </c:ext>
                    </c:extLst>
                  </c:dLbl>
                  <c:dLbl>
                    <c:idx val="7"/>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B-70BB-4586-AA70-CD87AECBA5D2}"/>
                      </c:ext>
                    </c:extLst>
                  </c:dLbl>
                  <c:dLbl>
                    <c:idx val="8"/>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C-70BB-4586-AA70-CD87AECBA5D2}"/>
                      </c:ext>
                    </c:extLst>
                  </c:dLbl>
                  <c:dLbl>
                    <c:idx val="9"/>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D-70BB-4586-AA70-CD87AECBA5D2}"/>
                      </c:ext>
                    </c:extLst>
                  </c:dLbl>
                  <c:dLbl>
                    <c:idx val="1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E-70BB-4586-AA70-CD87AECBA5D2}"/>
                      </c:ext>
                    </c:extLst>
                  </c:dLbl>
                  <c:dLbl>
                    <c:idx val="1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F-70BB-4586-AA70-CD87AECBA5D2}"/>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Feuil1!$A$2:$A$13</c15:sqref>
                        </c15:formulaRef>
                      </c:ext>
                    </c:extLst>
                    <c:strCache>
                      <c:ptCount val="12"/>
                      <c:pt idx="0">
                        <c:v>Des soins de supports non médicamenteux (, sophrologie, acupuncture, , hypnose)</c:v>
                      </c:pt>
                      <c:pt idx="1">
                        <c:v>Des supports pour le suivi de votre traitement (brochure/remis patient)</c:v>
                      </c:pt>
                      <c:pt idx="2">
                        <c:v>Un suivi via une plateforme digitale</c:v>
                      </c:pt>
                      <c:pt idx="3">
                        <c:v>Une activité physique adaptée</c:v>
                      </c:pt>
                      <c:pt idx="4">
                        <c:v>Un diététicien/nutritionniste</c:v>
                      </c:pt>
                      <c:pt idx="5">
                        <c:v>Un groupe de parole</c:v>
                      </c:pt>
                      <c:pt idx="6">
                        <c:v>Une association de patients</c:v>
                      </c:pt>
                      <c:pt idx="7">
                        <c:v>Un kinésithérapeute</c:v>
                      </c:pt>
                      <c:pt idx="8">
                        <c:v>Un psychologue</c:v>
                      </c:pt>
                      <c:pt idx="9">
                        <c:v>Un soutien psychologique</c:v>
                      </c:pt>
                      <c:pt idx="10">
                        <c:v>Un support administratif (assistante sociale, juridique, …)</c:v>
                      </c:pt>
                      <c:pt idx="11">
                        <c:v>Un infirmier</c:v>
                      </c:pt>
                    </c:strCache>
                  </c:strRef>
                </c:cat>
                <c:val>
                  <c:numRef>
                    <c:extLst xmlns:c15="http://schemas.microsoft.com/office/drawing/2012/chart">
                      <c:ext xmlns:c15="http://schemas.microsoft.com/office/drawing/2012/chart" uri="{02D57815-91ED-43cb-92C2-25804820EDAC}">
                        <c15:formulaRef>
                          <c15:sqref>Feuil1!$F$2:$F$13</c15:sqref>
                        </c15:formulaRef>
                      </c:ext>
                    </c:extLst>
                    <c:numCache>
                      <c:formatCode>0%</c:formatCode>
                      <c:ptCount val="12"/>
                      <c:pt idx="0">
                        <c:v>0.14000000000000001</c:v>
                      </c:pt>
                      <c:pt idx="1">
                        <c:v>0.34</c:v>
                      </c:pt>
                      <c:pt idx="2">
                        <c:v>0.06</c:v>
                      </c:pt>
                      <c:pt idx="3">
                        <c:v>0.2</c:v>
                      </c:pt>
                      <c:pt idx="4">
                        <c:v>0.15</c:v>
                      </c:pt>
                      <c:pt idx="5">
                        <c:v>0.05</c:v>
                      </c:pt>
                      <c:pt idx="6">
                        <c:v>0.23</c:v>
                      </c:pt>
                      <c:pt idx="7">
                        <c:v>0.14000000000000001</c:v>
                      </c:pt>
                      <c:pt idx="8">
                        <c:v>0.22</c:v>
                      </c:pt>
                      <c:pt idx="9">
                        <c:v>0.21</c:v>
                      </c:pt>
                      <c:pt idx="10">
                        <c:v>7.0000000000000007E-2</c:v>
                      </c:pt>
                      <c:pt idx="11">
                        <c:v>0.28000000000000003</c:v>
                      </c:pt>
                    </c:numCache>
                  </c:numRef>
                </c:val>
                <c:extLst xmlns:c15="http://schemas.microsoft.com/office/drawing/2012/chart">
                  <c:ext xmlns:c16="http://schemas.microsoft.com/office/drawing/2014/chart" uri="{C3380CC4-5D6E-409C-BE32-E72D297353CC}">
                    <c16:uniqueId val="{00000040-70BB-4586-AA70-CD87AECBA5D2}"/>
                  </c:ext>
                </c:extLst>
              </c15:ser>
            </c15:filteredBarSeries>
          </c:ext>
        </c:extLst>
      </c:barChart>
      <c:catAx>
        <c:axId val="81957039"/>
        <c:scaling>
          <c:orientation val="maxMin"/>
        </c:scaling>
        <c:delete val="1"/>
        <c:axPos val="l"/>
        <c:numFmt formatCode="General" sourceLinked="1"/>
        <c:majorTickMark val="out"/>
        <c:minorTickMark val="none"/>
        <c:tickLblPos val="nextTo"/>
        <c:crossAx val="81961359"/>
        <c:crosses val="autoZero"/>
        <c:auto val="1"/>
        <c:lblAlgn val="ctr"/>
        <c:lblOffset val="100"/>
        <c:noMultiLvlLbl val="0"/>
      </c:catAx>
      <c:valAx>
        <c:axId val="81961359"/>
        <c:scaling>
          <c:orientation val="minMax"/>
          <c:max val="1.1000000000000001"/>
          <c:min val="0"/>
        </c:scaling>
        <c:delete val="1"/>
        <c:axPos val="t"/>
        <c:numFmt formatCode="0%" sourceLinked="1"/>
        <c:majorTickMark val="out"/>
        <c:minorTickMark val="none"/>
        <c:tickLblPos val="nextTo"/>
        <c:crossAx val="81957039"/>
        <c:crosses val="autoZero"/>
        <c:crossBetween val="between"/>
      </c:valAx>
    </c:plotArea>
    <c:legend>
      <c:legendPos val="b"/>
      <c:layout>
        <c:manualLayout>
          <c:xMode val="edge"/>
          <c:yMode val="edge"/>
          <c:x val="8.2443761436698099E-3"/>
          <c:y val="8.7224463127265912E-3"/>
          <c:w val="0.42511196009902619"/>
          <c:h val="9.0946979429078686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Q45. Par quelles sources ou moyens souhaiteriez-vous recevoir des informations sur la rechute de la LLC ?</c:v>
                </c:pt>
              </c:strCache>
            </c:strRef>
          </c:tx>
          <c:invertIfNegative val="0"/>
          <c:dPt>
            <c:idx val="0"/>
            <c:invertIfNegative val="0"/>
            <c:bubble3D val="0"/>
            <c:spPr>
              <a:solidFill>
                <a:srgbClr val="C61C47"/>
              </a:solidFill>
            </c:spPr>
            <c:extLst>
              <c:ext xmlns:c16="http://schemas.microsoft.com/office/drawing/2014/chart" uri="{C3380CC4-5D6E-409C-BE32-E72D297353CC}">
                <c16:uniqueId val="{00000003-5968-4A51-95B5-CC7D335F4A81}"/>
              </c:ext>
            </c:extLst>
          </c:dPt>
          <c:dPt>
            <c:idx val="1"/>
            <c:invertIfNegative val="0"/>
            <c:bubble3D val="0"/>
            <c:spPr>
              <a:solidFill>
                <a:srgbClr val="C61C47"/>
              </a:solidFill>
            </c:spPr>
            <c:extLst>
              <c:ext xmlns:c16="http://schemas.microsoft.com/office/drawing/2014/chart" uri="{C3380CC4-5D6E-409C-BE32-E72D297353CC}">
                <c16:uniqueId val="{00000004-5968-4A51-95B5-CC7D335F4A81}"/>
              </c:ext>
            </c:extLst>
          </c:dPt>
          <c:dPt>
            <c:idx val="2"/>
            <c:invertIfNegative val="0"/>
            <c:bubble3D val="0"/>
            <c:spPr>
              <a:solidFill>
                <a:srgbClr val="C61C47"/>
              </a:solidFill>
            </c:spPr>
            <c:extLst>
              <c:ext xmlns:c16="http://schemas.microsoft.com/office/drawing/2014/chart" uri="{C3380CC4-5D6E-409C-BE32-E72D297353CC}">
                <c16:uniqueId val="{00000005-5968-4A51-95B5-CC7D335F4A81}"/>
              </c:ext>
            </c:extLst>
          </c:dPt>
          <c:dPt>
            <c:idx val="3"/>
            <c:invertIfNegative val="0"/>
            <c:bubble3D val="0"/>
            <c:spPr>
              <a:solidFill>
                <a:srgbClr val="C61C47"/>
              </a:solidFill>
            </c:spPr>
            <c:extLst>
              <c:ext xmlns:c16="http://schemas.microsoft.com/office/drawing/2014/chart" uri="{C3380CC4-5D6E-409C-BE32-E72D297353CC}">
                <c16:uniqueId val="{00000006-5968-4A51-95B5-CC7D335F4A81}"/>
              </c:ext>
            </c:extLst>
          </c:dPt>
          <c:dPt>
            <c:idx val="4"/>
            <c:invertIfNegative val="0"/>
            <c:bubble3D val="0"/>
            <c:spPr>
              <a:solidFill>
                <a:srgbClr val="C61C47"/>
              </a:solidFill>
            </c:spPr>
            <c:extLst>
              <c:ext xmlns:c16="http://schemas.microsoft.com/office/drawing/2014/chart" uri="{C3380CC4-5D6E-409C-BE32-E72D297353CC}">
                <c16:uniqueId val="{00000007-5968-4A51-95B5-CC7D335F4A81}"/>
              </c:ext>
            </c:extLst>
          </c:dPt>
          <c:dPt>
            <c:idx val="5"/>
            <c:invertIfNegative val="0"/>
            <c:bubble3D val="0"/>
            <c:spPr>
              <a:solidFill>
                <a:srgbClr val="C61C47"/>
              </a:solidFill>
            </c:spPr>
            <c:extLst>
              <c:ext xmlns:c16="http://schemas.microsoft.com/office/drawing/2014/chart" uri="{C3380CC4-5D6E-409C-BE32-E72D297353CC}">
                <c16:uniqueId val="{00000008-5968-4A51-95B5-CC7D335F4A81}"/>
              </c:ext>
            </c:extLst>
          </c:dPt>
          <c:dPt>
            <c:idx val="6"/>
            <c:invertIfNegative val="0"/>
            <c:bubble3D val="0"/>
            <c:spPr>
              <a:solidFill>
                <a:srgbClr val="C61C47"/>
              </a:solidFill>
            </c:spPr>
            <c:extLst>
              <c:ext xmlns:c16="http://schemas.microsoft.com/office/drawing/2014/chart" uri="{C3380CC4-5D6E-409C-BE32-E72D297353CC}">
                <c16:uniqueId val="{00000009-5968-4A51-95B5-CC7D335F4A81}"/>
              </c:ext>
            </c:extLst>
          </c:dPt>
          <c:dPt>
            <c:idx val="7"/>
            <c:invertIfNegative val="0"/>
            <c:bubble3D val="0"/>
            <c:spPr>
              <a:solidFill>
                <a:srgbClr val="C61C47"/>
              </a:solidFill>
            </c:spPr>
            <c:extLst>
              <c:ext xmlns:c16="http://schemas.microsoft.com/office/drawing/2014/chart" uri="{C3380CC4-5D6E-409C-BE32-E72D297353CC}">
                <c16:uniqueId val="{0000000A-5968-4A51-95B5-CC7D335F4A81}"/>
              </c:ext>
            </c:extLst>
          </c:dPt>
          <c:dPt>
            <c:idx val="8"/>
            <c:invertIfNegative val="0"/>
            <c:bubble3D val="0"/>
            <c:spPr>
              <a:solidFill>
                <a:srgbClr val="C61C47"/>
              </a:solidFill>
            </c:spPr>
            <c:extLst>
              <c:ext xmlns:c16="http://schemas.microsoft.com/office/drawing/2014/chart" uri="{C3380CC4-5D6E-409C-BE32-E72D297353CC}">
                <c16:uniqueId val="{0000000B-5968-4A51-95B5-CC7D335F4A81}"/>
              </c:ext>
            </c:extLst>
          </c:dPt>
          <c:dPt>
            <c:idx val="9"/>
            <c:invertIfNegative val="0"/>
            <c:bubble3D val="0"/>
            <c:spPr>
              <a:solidFill>
                <a:srgbClr val="C61C47"/>
              </a:solidFill>
            </c:spPr>
            <c:extLst>
              <c:ext xmlns:c16="http://schemas.microsoft.com/office/drawing/2014/chart" uri="{C3380CC4-5D6E-409C-BE32-E72D297353CC}">
                <c16:uniqueId val="{0000000C-5968-4A51-95B5-CC7D335F4A81}"/>
              </c:ext>
            </c:extLst>
          </c:dPt>
          <c:dPt>
            <c:idx val="10"/>
            <c:invertIfNegative val="0"/>
            <c:bubble3D val="0"/>
            <c:spPr>
              <a:solidFill>
                <a:srgbClr val="C61C47"/>
              </a:solidFill>
            </c:spPr>
            <c:extLst>
              <c:ext xmlns:c16="http://schemas.microsoft.com/office/drawing/2014/chart" uri="{C3380CC4-5D6E-409C-BE32-E72D297353CC}">
                <c16:uniqueId val="{0000000D-5968-4A51-95B5-CC7D335F4A81}"/>
              </c:ext>
            </c:extLst>
          </c:dPt>
          <c:dPt>
            <c:idx val="11"/>
            <c:invertIfNegative val="0"/>
            <c:bubble3D val="0"/>
            <c:spPr>
              <a:solidFill>
                <a:srgbClr val="C61C47"/>
              </a:solidFill>
            </c:spPr>
            <c:extLst>
              <c:ext xmlns:c16="http://schemas.microsoft.com/office/drawing/2014/chart" uri="{C3380CC4-5D6E-409C-BE32-E72D297353CC}">
                <c16:uniqueId val="{0000000E-5968-4A51-95B5-CC7D335F4A81}"/>
              </c:ext>
            </c:extLst>
          </c:dPt>
          <c:dPt>
            <c:idx val="12"/>
            <c:invertIfNegative val="0"/>
            <c:bubble3D val="0"/>
            <c:spPr>
              <a:solidFill>
                <a:srgbClr val="C61C47"/>
              </a:solidFill>
            </c:spPr>
            <c:extLst>
              <c:ext xmlns:c16="http://schemas.microsoft.com/office/drawing/2014/chart" uri="{C3380CC4-5D6E-409C-BE32-E72D297353CC}">
                <c16:uniqueId val="{0000000F-5968-4A51-95B5-CC7D335F4A81}"/>
              </c:ext>
            </c:extLst>
          </c:dPt>
          <c:dPt>
            <c:idx val="13"/>
            <c:invertIfNegative val="0"/>
            <c:bubble3D val="0"/>
            <c:spPr>
              <a:solidFill>
                <a:schemeClr val="accent6">
                  <a:lumMod val="85000"/>
                </a:schemeClr>
              </a:solidFill>
            </c:spPr>
            <c:extLst>
              <c:ext xmlns:c16="http://schemas.microsoft.com/office/drawing/2014/chart" uri="{C3380CC4-5D6E-409C-BE32-E72D297353CC}">
                <c16:uniqueId val="{00000010-5968-4A51-95B5-CC7D335F4A81}"/>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68-4A51-95B5-CC7D335F4A81}"/>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68-4A51-95B5-CC7D335F4A81}"/>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68-4A51-95B5-CC7D335F4A81}"/>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68-4A51-95B5-CC7D335F4A81}"/>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68-4A51-95B5-CC7D335F4A81}"/>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968-4A51-95B5-CC7D335F4A81}"/>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68-4A51-95B5-CC7D335F4A81}"/>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68-4A51-95B5-CC7D335F4A81}"/>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968-4A51-95B5-CC7D335F4A81}"/>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968-4A51-95B5-CC7D335F4A81}"/>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968-4A51-95B5-CC7D335F4A81}"/>
                </c:ext>
              </c:extLst>
            </c:dLbl>
            <c:dLbl>
              <c:idx val="1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968-4A51-95B5-CC7D335F4A81}"/>
                </c:ext>
              </c:extLst>
            </c:dLbl>
            <c:dLbl>
              <c:idx val="1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968-4A51-95B5-CC7D335F4A81}"/>
                </c:ext>
              </c:extLst>
            </c:dLbl>
            <c:dLbl>
              <c:idx val="1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968-4A51-95B5-CC7D335F4A8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Feuil1!$A$2:$A$15</c:f>
              <c:strCache>
                <c:ptCount val="14"/>
                <c:pt idx="0">
                  <c:v>Par votre hématologue*</c:v>
                </c:pt>
                <c:pt idx="1">
                  <c:v>Par une association de patients*</c:v>
                </c:pt>
                <c:pt idx="2">
                  <c:v>Via email*</c:v>
                </c:pt>
                <c:pt idx="3">
                  <c:v>Sous format papier, livret*</c:v>
                </c:pt>
                <c:pt idx="4">
                  <c:v>Via une application numérique*</c:v>
                </c:pt>
                <c:pt idx="5">
                  <c:v>Via des réunions à distance (via ordinateur)*</c:v>
                </c:pt>
                <c:pt idx="6">
                  <c:v>Par votre médecin de ville*</c:v>
                </c:pt>
                <c:pt idx="7">
                  <c:v>Via des réunions en présentiel*</c:v>
                </c:pt>
                <c:pt idx="8">
                  <c:v>Sous format vidéo*</c:v>
                </c:pt>
                <c:pt idx="9">
                  <c:v>Sous format podcast*</c:v>
                </c:pt>
                <c:pt idx="10">
                  <c:v>Par un infirmier*</c:v>
                </c:pt>
                <c:pt idx="11">
                  <c:v>Par votre pharmacien de ville*</c:v>
                </c:pt>
                <c:pt idx="12">
                  <c:v>Internet</c:v>
                </c:pt>
                <c:pt idx="13">
                  <c:v>Pas besoin</c:v>
                </c:pt>
              </c:strCache>
            </c:strRef>
          </c:cat>
          <c:val>
            <c:numRef>
              <c:f>Feuil1!$B$2:$B$15</c:f>
              <c:numCache>
                <c:formatCode>0%</c:formatCode>
                <c:ptCount val="14"/>
                <c:pt idx="0">
                  <c:v>0.67</c:v>
                </c:pt>
                <c:pt idx="1">
                  <c:v>0.27</c:v>
                </c:pt>
                <c:pt idx="2">
                  <c:v>0.26</c:v>
                </c:pt>
                <c:pt idx="3">
                  <c:v>0.21</c:v>
                </c:pt>
                <c:pt idx="4">
                  <c:v>0.2</c:v>
                </c:pt>
                <c:pt idx="5">
                  <c:v>0.18</c:v>
                </c:pt>
                <c:pt idx="6">
                  <c:v>0.17</c:v>
                </c:pt>
                <c:pt idx="7">
                  <c:v>0.15</c:v>
                </c:pt>
                <c:pt idx="8">
                  <c:v>0.13</c:v>
                </c:pt>
                <c:pt idx="9">
                  <c:v>7.0000000000000007E-2</c:v>
                </c:pt>
                <c:pt idx="10">
                  <c:v>0.04</c:v>
                </c:pt>
                <c:pt idx="11">
                  <c:v>0.04</c:v>
                </c:pt>
                <c:pt idx="12">
                  <c:v>0.01</c:v>
                </c:pt>
                <c:pt idx="13">
                  <c:v>0.02</c:v>
                </c:pt>
              </c:numCache>
            </c:numRef>
          </c:val>
          <c:extLst>
            <c:ext xmlns:c16="http://schemas.microsoft.com/office/drawing/2014/chart" uri="{C3380CC4-5D6E-409C-BE32-E72D297353CC}">
              <c16:uniqueId val="{00000000-5968-4A51-95B5-CC7D335F4A81}"/>
            </c:ext>
          </c:extLst>
        </c:ser>
        <c:dLbls>
          <c:showLegendKey val="0"/>
          <c:showVal val="0"/>
          <c:showCatName val="0"/>
          <c:showSerName val="0"/>
          <c:showPercent val="0"/>
          <c:showBubbleSize val="0"/>
        </c:dLbls>
        <c:gapWidth val="25"/>
        <c:axId val="1959021951"/>
        <c:axId val="1959023871"/>
      </c:barChart>
      <c:catAx>
        <c:axId val="1959021951"/>
        <c:scaling>
          <c:orientation val="maxMin"/>
        </c:scaling>
        <c:delete val="1"/>
        <c:axPos val="l"/>
        <c:numFmt formatCode="General" sourceLinked="1"/>
        <c:majorTickMark val="out"/>
        <c:minorTickMark val="none"/>
        <c:tickLblPos val="nextTo"/>
        <c:crossAx val="1959023871"/>
        <c:crosses val="autoZero"/>
        <c:auto val="1"/>
        <c:lblAlgn val="ctr"/>
        <c:lblOffset val="100"/>
        <c:noMultiLvlLbl val="0"/>
      </c:catAx>
      <c:valAx>
        <c:axId val="1959023871"/>
        <c:scaling>
          <c:orientation val="minMax"/>
          <c:max val="1"/>
          <c:min val="0"/>
        </c:scaling>
        <c:delete val="1"/>
        <c:axPos val="t"/>
        <c:numFmt formatCode="0%" sourceLinked="1"/>
        <c:majorTickMark val="out"/>
        <c:minorTickMark val="none"/>
        <c:tickLblPos val="nextTo"/>
        <c:crossAx val="1959021951"/>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75646786573571"/>
          <c:y val="0.11469179289913309"/>
          <c:w val="0.5756220507499592"/>
          <c:h val="0.86502807916984814"/>
        </c:manualLayout>
      </c:layout>
      <c:barChart>
        <c:barDir val="bar"/>
        <c:grouping val="stacked"/>
        <c:varyColors val="0"/>
        <c:ser>
          <c:idx val="3"/>
          <c:order val="0"/>
          <c:tx>
            <c:strRef>
              <c:f>Feuil1!$E$1</c:f>
              <c:strCache>
                <c:ptCount val="1"/>
                <c:pt idx="0">
                  <c:v>Pas du tout intéressé</c:v>
                </c:pt>
              </c:strCache>
            </c:strRef>
          </c:tx>
          <c:spPr>
            <a:solidFill>
              <a:srgbClr val="B00000"/>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239-4524-BBB1-E1E2DD5B76AC}"/>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239-4524-BBB1-E1E2DD5B76AC}"/>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239-4524-BBB1-E1E2DD5B76AC}"/>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239-4524-BBB1-E1E2DD5B76AC}"/>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239-4524-BBB1-E1E2DD5B76AC}"/>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239-4524-BBB1-E1E2DD5B76AC}"/>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239-4524-BBB1-E1E2DD5B76AC}"/>
                </c:ext>
              </c:extLst>
            </c:dLbl>
            <c:dLbl>
              <c:idx val="7"/>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239-4524-BBB1-E1E2DD5B76A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Des brochures sur la prise en charge de votre rechute et sur les traitements</c:v>
                </c:pt>
                <c:pt idx="1">
                  <c:v>L’intégration dans le parcours de soin de séances avec un diététicien/nutritionniste ou coach sportif</c:v>
                </c:pt>
                <c:pt idx="2">
                  <c:v>Un forum de discussion permettant d’échanger sur sa maladie avec des patients ou des médecins</c:v>
                </c:pt>
                <c:pt idx="3">
                  <c:v>Des objets connectés pour suivre vos données de santé</c:v>
                </c:pt>
                <c:pt idx="4">
                  <c:v>Un programme d’éducation thérapeutique</c:v>
                </c:pt>
                <c:pt idx="5">
                  <c:v>L’intégration dans le parcours de soin de séances de psychologue</c:v>
                </c:pt>
                <c:pt idx="6">
                  <c:v>Des groupes de discussion de patients</c:v>
                </c:pt>
                <c:pt idx="7">
                  <c:v>Un outil d’aide à l’observance des traitements (ne pas oublier de prendre ses médicaments au bon moment) </c:v>
                </c:pt>
              </c:strCache>
            </c:strRef>
          </c:cat>
          <c:val>
            <c:numRef>
              <c:f>Feuil1!$E$2:$E$9</c:f>
              <c:numCache>
                <c:formatCode>0%</c:formatCode>
                <c:ptCount val="8"/>
                <c:pt idx="0">
                  <c:v>0.08</c:v>
                </c:pt>
                <c:pt idx="1">
                  <c:v>0.28000000000000003</c:v>
                </c:pt>
                <c:pt idx="2">
                  <c:v>0.23</c:v>
                </c:pt>
                <c:pt idx="3">
                  <c:v>0.31</c:v>
                </c:pt>
                <c:pt idx="4">
                  <c:v>0.33</c:v>
                </c:pt>
                <c:pt idx="5">
                  <c:v>0.35</c:v>
                </c:pt>
                <c:pt idx="6">
                  <c:v>0.38</c:v>
                </c:pt>
                <c:pt idx="7">
                  <c:v>0.38</c:v>
                </c:pt>
              </c:numCache>
            </c:numRef>
          </c:val>
          <c:extLst>
            <c:ext xmlns:c16="http://schemas.microsoft.com/office/drawing/2014/chart" uri="{C3380CC4-5D6E-409C-BE32-E72D297353CC}">
              <c16:uniqueId val="{00000003-8239-4524-BBB1-E1E2DD5B76AC}"/>
            </c:ext>
          </c:extLst>
        </c:ser>
        <c:ser>
          <c:idx val="2"/>
          <c:order val="1"/>
          <c:tx>
            <c:strRef>
              <c:f>Feuil1!$D$1</c:f>
              <c:strCache>
                <c:ptCount val="1"/>
                <c:pt idx="0">
                  <c:v>Plutôt pas intéressé</c:v>
                </c:pt>
              </c:strCache>
            </c:strRef>
          </c:tx>
          <c:spPr>
            <a:solidFill>
              <a:srgbClr val="FF9191"/>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239-4524-BBB1-E1E2DD5B76A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239-4524-BBB1-E1E2DD5B76A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239-4524-BBB1-E1E2DD5B76A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239-4524-BBB1-E1E2DD5B76AC}"/>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239-4524-BBB1-E1E2DD5B76AC}"/>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239-4524-BBB1-E1E2DD5B76AC}"/>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239-4524-BBB1-E1E2DD5B76AC}"/>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239-4524-BBB1-E1E2DD5B76A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Des brochures sur la prise en charge de votre rechute et sur les traitements</c:v>
                </c:pt>
                <c:pt idx="1">
                  <c:v>L’intégration dans le parcours de soin de séances avec un diététicien/nutritionniste ou coach sportif</c:v>
                </c:pt>
                <c:pt idx="2">
                  <c:v>Un forum de discussion permettant d’échanger sur sa maladie avec des patients ou des médecins</c:v>
                </c:pt>
                <c:pt idx="3">
                  <c:v>Des objets connectés pour suivre vos données de santé</c:v>
                </c:pt>
                <c:pt idx="4">
                  <c:v>Un programme d’éducation thérapeutique</c:v>
                </c:pt>
                <c:pt idx="5">
                  <c:v>L’intégration dans le parcours de soin de séances de psychologue</c:v>
                </c:pt>
                <c:pt idx="6">
                  <c:v>Des groupes de discussion de patients</c:v>
                </c:pt>
                <c:pt idx="7">
                  <c:v>Un outil d’aide à l’observance des traitements (ne pas oublier de prendre ses médicaments au bon moment) </c:v>
                </c:pt>
              </c:strCache>
            </c:strRef>
          </c:cat>
          <c:val>
            <c:numRef>
              <c:f>Feuil1!$D$2:$D$9</c:f>
              <c:numCache>
                <c:formatCode>0%</c:formatCode>
                <c:ptCount val="8"/>
                <c:pt idx="0">
                  <c:v>0.11</c:v>
                </c:pt>
                <c:pt idx="1">
                  <c:v>0.16</c:v>
                </c:pt>
                <c:pt idx="2">
                  <c:v>0.21</c:v>
                </c:pt>
                <c:pt idx="3">
                  <c:v>0.18</c:v>
                </c:pt>
                <c:pt idx="4">
                  <c:v>0.18</c:v>
                </c:pt>
                <c:pt idx="5">
                  <c:v>0.19</c:v>
                </c:pt>
                <c:pt idx="6">
                  <c:v>0.23</c:v>
                </c:pt>
                <c:pt idx="7">
                  <c:v>0.24</c:v>
                </c:pt>
              </c:numCache>
            </c:numRef>
          </c:val>
          <c:extLst>
            <c:ext xmlns:c16="http://schemas.microsoft.com/office/drawing/2014/chart" uri="{C3380CC4-5D6E-409C-BE32-E72D297353CC}">
              <c16:uniqueId val="{00000002-8239-4524-BBB1-E1E2DD5B76AC}"/>
            </c:ext>
          </c:extLst>
        </c:ser>
        <c:ser>
          <c:idx val="1"/>
          <c:order val="2"/>
          <c:tx>
            <c:strRef>
              <c:f>Feuil1!$C$1</c:f>
              <c:strCache>
                <c:ptCount val="1"/>
                <c:pt idx="0">
                  <c:v>Plutôt intéressé</c:v>
                </c:pt>
              </c:strCache>
            </c:strRef>
          </c:tx>
          <c:spPr>
            <a:solidFill>
              <a:srgbClr val="C3E478"/>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39-4524-BBB1-E1E2DD5B76A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239-4524-BBB1-E1E2DD5B76A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239-4524-BBB1-E1E2DD5B76A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239-4524-BBB1-E1E2DD5B76AC}"/>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239-4524-BBB1-E1E2DD5B76AC}"/>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239-4524-BBB1-E1E2DD5B76AC}"/>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239-4524-BBB1-E1E2DD5B76AC}"/>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239-4524-BBB1-E1E2DD5B76A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Des brochures sur la prise en charge de votre rechute et sur les traitements</c:v>
                </c:pt>
                <c:pt idx="1">
                  <c:v>L’intégration dans le parcours de soin de séances avec un diététicien/nutritionniste ou coach sportif</c:v>
                </c:pt>
                <c:pt idx="2">
                  <c:v>Un forum de discussion permettant d’échanger sur sa maladie avec des patients ou des médecins</c:v>
                </c:pt>
                <c:pt idx="3">
                  <c:v>Des objets connectés pour suivre vos données de santé</c:v>
                </c:pt>
                <c:pt idx="4">
                  <c:v>Un programme d’éducation thérapeutique</c:v>
                </c:pt>
                <c:pt idx="5">
                  <c:v>L’intégration dans le parcours de soin de séances de psychologue</c:v>
                </c:pt>
                <c:pt idx="6">
                  <c:v>Des groupes de discussion de patients</c:v>
                </c:pt>
                <c:pt idx="7">
                  <c:v>Un outil d’aide à l’observance des traitements (ne pas oublier de prendre ses médicaments au bon moment) </c:v>
                </c:pt>
              </c:strCache>
            </c:strRef>
          </c:cat>
          <c:val>
            <c:numRef>
              <c:f>Feuil1!$C$2:$C$9</c:f>
              <c:numCache>
                <c:formatCode>0%</c:formatCode>
                <c:ptCount val="8"/>
                <c:pt idx="0">
                  <c:v>0.56000000000000005</c:v>
                </c:pt>
                <c:pt idx="1">
                  <c:v>0.34</c:v>
                </c:pt>
                <c:pt idx="2">
                  <c:v>0.4</c:v>
                </c:pt>
                <c:pt idx="3">
                  <c:v>0.34</c:v>
                </c:pt>
                <c:pt idx="4">
                  <c:v>0.36</c:v>
                </c:pt>
                <c:pt idx="5">
                  <c:v>0.33</c:v>
                </c:pt>
                <c:pt idx="6">
                  <c:v>0.32</c:v>
                </c:pt>
                <c:pt idx="7">
                  <c:v>0.31</c:v>
                </c:pt>
              </c:numCache>
            </c:numRef>
          </c:val>
          <c:extLst>
            <c:ext xmlns:c16="http://schemas.microsoft.com/office/drawing/2014/chart" uri="{C3380CC4-5D6E-409C-BE32-E72D297353CC}">
              <c16:uniqueId val="{00000001-8239-4524-BBB1-E1E2DD5B76AC}"/>
            </c:ext>
          </c:extLst>
        </c:ser>
        <c:ser>
          <c:idx val="0"/>
          <c:order val="3"/>
          <c:tx>
            <c:strRef>
              <c:f>Feuil1!$B$1</c:f>
              <c:strCache>
                <c:ptCount val="1"/>
                <c:pt idx="0">
                  <c:v>Très intéressé</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39-4524-BBB1-E1E2DD5B76AC}"/>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39-4524-BBB1-E1E2DD5B76AC}"/>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39-4524-BBB1-E1E2DD5B76AC}"/>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39-4524-BBB1-E1E2DD5B76AC}"/>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39-4524-BBB1-E1E2DD5B76AC}"/>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39-4524-BBB1-E1E2DD5B76AC}"/>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39-4524-BBB1-E1E2DD5B76AC}"/>
                </c:ext>
              </c:extLst>
            </c:dLbl>
            <c:dLbl>
              <c:idx val="7"/>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39-4524-BBB1-E1E2DD5B76A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Des brochures sur la prise en charge de votre rechute et sur les traitements</c:v>
                </c:pt>
                <c:pt idx="1">
                  <c:v>L’intégration dans le parcours de soin de séances avec un diététicien/nutritionniste ou coach sportif</c:v>
                </c:pt>
                <c:pt idx="2">
                  <c:v>Un forum de discussion permettant d’échanger sur sa maladie avec des patients ou des médecins</c:v>
                </c:pt>
                <c:pt idx="3">
                  <c:v>Des objets connectés pour suivre vos données de santé</c:v>
                </c:pt>
                <c:pt idx="4">
                  <c:v>Un programme d’éducation thérapeutique</c:v>
                </c:pt>
                <c:pt idx="5">
                  <c:v>L’intégration dans le parcours de soin de séances de psychologue</c:v>
                </c:pt>
                <c:pt idx="6">
                  <c:v>Des groupes de discussion de patients</c:v>
                </c:pt>
                <c:pt idx="7">
                  <c:v>Un outil d’aide à l’observance des traitements (ne pas oublier de prendre ses médicaments au bon moment) </c:v>
                </c:pt>
              </c:strCache>
            </c:strRef>
          </c:cat>
          <c:val>
            <c:numRef>
              <c:f>Feuil1!$B$2:$B$9</c:f>
              <c:numCache>
                <c:formatCode>0%</c:formatCode>
                <c:ptCount val="8"/>
                <c:pt idx="0">
                  <c:v>0.25</c:v>
                </c:pt>
                <c:pt idx="1">
                  <c:v>0.22</c:v>
                </c:pt>
                <c:pt idx="2">
                  <c:v>0.16</c:v>
                </c:pt>
                <c:pt idx="3">
                  <c:v>0.17</c:v>
                </c:pt>
                <c:pt idx="4">
                  <c:v>0.13</c:v>
                </c:pt>
                <c:pt idx="5">
                  <c:v>0.13</c:v>
                </c:pt>
                <c:pt idx="6">
                  <c:v>7.0000000000000007E-2</c:v>
                </c:pt>
                <c:pt idx="7">
                  <c:v>7.0000000000000007E-2</c:v>
                </c:pt>
              </c:numCache>
            </c:numRef>
          </c:val>
          <c:extLst>
            <c:ext xmlns:c16="http://schemas.microsoft.com/office/drawing/2014/chart" uri="{C3380CC4-5D6E-409C-BE32-E72D297353CC}">
              <c16:uniqueId val="{00000000-8239-4524-BBB1-E1E2DD5B76AC}"/>
            </c:ext>
          </c:extLst>
        </c:ser>
        <c:ser>
          <c:idx val="4"/>
          <c:order val="4"/>
          <c:tx>
            <c:strRef>
              <c:f>Feuil1!$F$1</c:f>
              <c:strCache>
                <c:ptCount val="1"/>
                <c:pt idx="0">
                  <c:v>ST INTÉRESSÉ</c:v>
                </c:pt>
              </c:strCache>
            </c:strRef>
          </c:tx>
          <c:spPr>
            <a:noFill/>
            <a:extLst>
              <a:ext uri="{909E8E84-426E-40DD-AFC4-6F175D3DCCD1}">
                <a14:hiddenFill xmlns:a14="http://schemas.microsoft.com/office/drawing/2010/main">
                  <a:solidFill>
                    <a:srgbClr val="009CEB"/>
                  </a:solidFill>
                </a14:hiddenFill>
              </a:ext>
            </a:extLst>
          </c:spPr>
          <c:invertIfNegative val="0"/>
          <c:dLbls>
            <c:dLbl>
              <c:idx val="0"/>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239-4524-BBB1-E1E2DD5B76AC}"/>
                </c:ext>
              </c:extLst>
            </c:dLbl>
            <c:dLbl>
              <c:idx val="1"/>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8239-4524-BBB1-E1E2DD5B76AC}"/>
                </c:ext>
              </c:extLst>
            </c:dLbl>
            <c:dLbl>
              <c:idx val="2"/>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8239-4524-BBB1-E1E2DD5B76AC}"/>
                </c:ext>
              </c:extLst>
            </c:dLbl>
            <c:dLbl>
              <c:idx val="3"/>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8239-4524-BBB1-E1E2DD5B76AC}"/>
                </c:ext>
              </c:extLst>
            </c:dLbl>
            <c:dLbl>
              <c:idx val="4"/>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8239-4524-BBB1-E1E2DD5B76AC}"/>
                </c:ext>
              </c:extLst>
            </c:dLbl>
            <c:dLbl>
              <c:idx val="5"/>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8239-4524-BBB1-E1E2DD5B76AC}"/>
                </c:ext>
              </c:extLst>
            </c:dLbl>
            <c:dLbl>
              <c:idx val="6"/>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8239-4524-BBB1-E1E2DD5B76AC}"/>
                </c:ext>
              </c:extLst>
            </c:dLbl>
            <c:dLbl>
              <c:idx val="7"/>
              <c:spPr>
                <a:noFill/>
                <a:ln>
                  <a:noFill/>
                </a:ln>
                <a:effectLst/>
              </c:spPr>
              <c:txPr>
                <a:bodyPr wrap="square" lIns="38100" tIns="19050" rIns="38100" bIns="19050" anchor="ctr">
                  <a:spAutoFit/>
                </a:bodyPr>
                <a:lstStyle/>
                <a:p>
                  <a:pPr>
                    <a:defRPr sz="13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8239-4524-BBB1-E1E2DD5B76AC}"/>
                </c:ext>
              </c:extLst>
            </c:dLbl>
            <c:spPr>
              <a:noFill/>
              <a:ln>
                <a:noFill/>
              </a:ln>
              <a:effectLst/>
            </c:spPr>
            <c:txPr>
              <a:bodyPr wrap="square" lIns="38100" tIns="19050" rIns="38100" bIns="19050" anchor="ctr">
                <a:spAutoFit/>
              </a:bodyPr>
              <a:lstStyle/>
              <a:p>
                <a:pPr>
                  <a:defRPr>
                    <a:latin typeface="Dreaming Outloud Pro" panose="03050502040302030504" pitchFamily="66" charset="0"/>
                    <a:cs typeface="Dreaming Outloud Pro" panose="03050502040302030504" pitchFamily="66"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Des brochures sur la prise en charge de votre rechute et sur les traitements</c:v>
                </c:pt>
                <c:pt idx="1">
                  <c:v>L’intégration dans le parcours de soin de séances avec un diététicien/nutritionniste ou coach sportif</c:v>
                </c:pt>
                <c:pt idx="2">
                  <c:v>Un forum de discussion permettant d’échanger sur sa maladie avec des patients ou des médecins</c:v>
                </c:pt>
                <c:pt idx="3">
                  <c:v>Des objets connectés pour suivre vos données de santé</c:v>
                </c:pt>
                <c:pt idx="4">
                  <c:v>Un programme d’éducation thérapeutique</c:v>
                </c:pt>
                <c:pt idx="5">
                  <c:v>L’intégration dans le parcours de soin de séances de psychologue</c:v>
                </c:pt>
                <c:pt idx="6">
                  <c:v>Des groupes de discussion de patients</c:v>
                </c:pt>
                <c:pt idx="7">
                  <c:v>Un outil d’aide à l’observance des traitements (ne pas oublier de prendre ses médicaments au bon moment) </c:v>
                </c:pt>
              </c:strCache>
            </c:strRef>
          </c:cat>
          <c:val>
            <c:numRef>
              <c:f>Feuil1!$F$2:$F$9</c:f>
              <c:numCache>
                <c:formatCode>0%</c:formatCode>
                <c:ptCount val="8"/>
                <c:pt idx="0">
                  <c:v>0.81</c:v>
                </c:pt>
                <c:pt idx="1">
                  <c:v>0.56000000000000005</c:v>
                </c:pt>
                <c:pt idx="2">
                  <c:v>0.56000000000000005</c:v>
                </c:pt>
                <c:pt idx="3">
                  <c:v>0.51</c:v>
                </c:pt>
                <c:pt idx="4">
                  <c:v>0.49</c:v>
                </c:pt>
                <c:pt idx="5">
                  <c:v>0.46</c:v>
                </c:pt>
                <c:pt idx="6">
                  <c:v>0.39</c:v>
                </c:pt>
                <c:pt idx="7">
                  <c:v>0.38</c:v>
                </c:pt>
              </c:numCache>
            </c:numRef>
          </c:val>
          <c:extLst>
            <c:ext xmlns:c16="http://schemas.microsoft.com/office/drawing/2014/chart" uri="{C3380CC4-5D6E-409C-BE32-E72D297353CC}">
              <c16:uniqueId val="{00000004-8239-4524-BBB1-E1E2DD5B76AC}"/>
            </c:ext>
          </c:extLst>
        </c:ser>
        <c:dLbls>
          <c:showLegendKey val="0"/>
          <c:showVal val="0"/>
          <c:showCatName val="0"/>
          <c:showSerName val="0"/>
          <c:showPercent val="0"/>
          <c:showBubbleSize val="0"/>
        </c:dLbls>
        <c:gapWidth val="66"/>
        <c:overlap val="100"/>
        <c:axId val="1279217440"/>
        <c:axId val="1279199680"/>
      </c:barChart>
      <c:catAx>
        <c:axId val="1279217440"/>
        <c:scaling>
          <c:orientation val="maxMin"/>
        </c:scaling>
        <c:delete val="1"/>
        <c:axPos val="l"/>
        <c:numFmt formatCode="General" sourceLinked="1"/>
        <c:majorTickMark val="out"/>
        <c:minorTickMark val="none"/>
        <c:tickLblPos val="nextTo"/>
        <c:crossAx val="1279199680"/>
        <c:crosses val="autoZero"/>
        <c:auto val="1"/>
        <c:lblAlgn val="ctr"/>
        <c:lblOffset val="100"/>
        <c:noMultiLvlLbl val="0"/>
      </c:catAx>
      <c:valAx>
        <c:axId val="1279199680"/>
        <c:scaling>
          <c:orientation val="minMax"/>
          <c:max val="1.1000000000000001"/>
          <c:min val="0"/>
        </c:scaling>
        <c:delete val="1"/>
        <c:axPos val="t"/>
        <c:numFmt formatCode="0%" sourceLinked="1"/>
        <c:majorTickMark val="out"/>
        <c:minorTickMark val="none"/>
        <c:tickLblPos val="nextTo"/>
        <c:crossAx val="1279217440"/>
        <c:crosses val="autoZero"/>
        <c:crossBetween val="between"/>
      </c:valAx>
    </c:plotArea>
    <c:legend>
      <c:legendPos val="b"/>
      <c:legendEntry>
        <c:idx val="4"/>
        <c:txPr>
          <a:bodyPr/>
          <a:lstStyle/>
          <a:p>
            <a:pPr>
              <a:defRPr sz="1100" b="1">
                <a:solidFill>
                  <a:srgbClr val="71971E"/>
                </a:solidFill>
                <a:latin typeface="Dreaming Outloud Pro" panose="03050502040302030504" pitchFamily="66" charset="0"/>
                <a:ea typeface="Tenorite"/>
                <a:cs typeface="Dreaming Outloud Pro" panose="03050502040302030504" pitchFamily="66" charset="0"/>
              </a:defRPr>
            </a:pPr>
            <a:endParaRPr lang="fr-FR"/>
          </a:p>
        </c:txPr>
      </c:legendEntry>
      <c:layout>
        <c:manualLayout>
          <c:xMode val="edge"/>
          <c:yMode val="edge"/>
          <c:x val="0.38241751154964193"/>
          <c:y val="6.8815075739479856E-2"/>
          <c:w val="0.61662662555219416"/>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Q47. Selon vous, faudrait-il proposer aux proches, aidants des personnes dont la LLC a rechuté des …</c:v>
                </c:pt>
              </c:strCache>
            </c:strRef>
          </c:tx>
          <c:invertIfNegative val="0"/>
          <c:dPt>
            <c:idx val="0"/>
            <c:invertIfNegative val="0"/>
            <c:bubble3D val="0"/>
            <c:spPr>
              <a:solidFill>
                <a:srgbClr val="C61C47"/>
              </a:solidFill>
            </c:spPr>
            <c:extLst>
              <c:ext xmlns:c16="http://schemas.microsoft.com/office/drawing/2014/chart" uri="{C3380CC4-5D6E-409C-BE32-E72D297353CC}">
                <c16:uniqueId val="{00000003-3DA8-4077-94E4-3079D00257E8}"/>
              </c:ext>
            </c:extLst>
          </c:dPt>
          <c:dPt>
            <c:idx val="1"/>
            <c:invertIfNegative val="0"/>
            <c:bubble3D val="0"/>
            <c:spPr>
              <a:solidFill>
                <a:srgbClr val="C61C47"/>
              </a:solidFill>
            </c:spPr>
            <c:extLst>
              <c:ext xmlns:c16="http://schemas.microsoft.com/office/drawing/2014/chart" uri="{C3380CC4-5D6E-409C-BE32-E72D297353CC}">
                <c16:uniqueId val="{00000004-3DA8-4077-94E4-3079D00257E8}"/>
              </c:ext>
            </c:extLst>
          </c:dPt>
          <c:dPt>
            <c:idx val="2"/>
            <c:invertIfNegative val="0"/>
            <c:bubble3D val="0"/>
            <c:spPr>
              <a:solidFill>
                <a:srgbClr val="C61C47"/>
              </a:solidFill>
            </c:spPr>
            <c:extLst>
              <c:ext xmlns:c16="http://schemas.microsoft.com/office/drawing/2014/chart" uri="{C3380CC4-5D6E-409C-BE32-E72D297353CC}">
                <c16:uniqueId val="{00000005-3DA8-4077-94E4-3079D00257E8}"/>
              </c:ext>
            </c:extLst>
          </c:dPt>
          <c:dPt>
            <c:idx val="3"/>
            <c:invertIfNegative val="0"/>
            <c:bubble3D val="0"/>
            <c:spPr>
              <a:solidFill>
                <a:srgbClr val="C61C47"/>
              </a:solidFill>
            </c:spPr>
            <c:extLst>
              <c:ext xmlns:c16="http://schemas.microsoft.com/office/drawing/2014/chart" uri="{C3380CC4-5D6E-409C-BE32-E72D297353CC}">
                <c16:uniqueId val="{00000006-3DA8-4077-94E4-3079D00257E8}"/>
              </c:ext>
            </c:extLst>
          </c:dPt>
          <c:dPt>
            <c:idx val="4"/>
            <c:invertIfNegative val="0"/>
            <c:bubble3D val="0"/>
            <c:spPr>
              <a:solidFill>
                <a:srgbClr val="C61C47"/>
              </a:solidFill>
            </c:spPr>
            <c:extLst>
              <c:ext xmlns:c16="http://schemas.microsoft.com/office/drawing/2014/chart" uri="{C3380CC4-5D6E-409C-BE32-E72D297353CC}">
                <c16:uniqueId val="{00000007-3DA8-4077-94E4-3079D00257E8}"/>
              </c:ext>
            </c:extLst>
          </c:dPt>
          <c:dPt>
            <c:idx val="5"/>
            <c:invertIfNegative val="0"/>
            <c:bubble3D val="0"/>
            <c:spPr>
              <a:solidFill>
                <a:srgbClr val="C61C47"/>
              </a:solidFill>
            </c:spPr>
            <c:extLst>
              <c:ext xmlns:c16="http://schemas.microsoft.com/office/drawing/2014/chart" uri="{C3380CC4-5D6E-409C-BE32-E72D297353CC}">
                <c16:uniqueId val="{00000008-3DA8-4077-94E4-3079D00257E8}"/>
              </c:ext>
            </c:extLst>
          </c:dPt>
          <c:dPt>
            <c:idx val="6"/>
            <c:invertIfNegative val="0"/>
            <c:bubble3D val="0"/>
            <c:spPr>
              <a:solidFill>
                <a:srgbClr val="C61C47"/>
              </a:solidFill>
            </c:spPr>
            <c:extLst>
              <c:ext xmlns:c16="http://schemas.microsoft.com/office/drawing/2014/chart" uri="{C3380CC4-5D6E-409C-BE32-E72D297353CC}">
                <c16:uniqueId val="{00000009-3DA8-4077-94E4-3079D00257E8}"/>
              </c:ext>
            </c:extLst>
          </c:dPt>
          <c:dPt>
            <c:idx val="7"/>
            <c:invertIfNegative val="0"/>
            <c:bubble3D val="0"/>
            <c:spPr>
              <a:solidFill>
                <a:srgbClr val="C61C47"/>
              </a:solidFill>
            </c:spPr>
            <c:extLst>
              <c:ext xmlns:c16="http://schemas.microsoft.com/office/drawing/2014/chart" uri="{C3380CC4-5D6E-409C-BE32-E72D297353CC}">
                <c16:uniqueId val="{0000000A-3DA8-4077-94E4-3079D00257E8}"/>
              </c:ext>
            </c:extLst>
          </c:dPt>
          <c:dPt>
            <c:idx val="8"/>
            <c:invertIfNegative val="0"/>
            <c:bubble3D val="0"/>
            <c:spPr>
              <a:solidFill>
                <a:srgbClr val="D9D9D9"/>
              </a:solidFill>
            </c:spPr>
            <c:extLst>
              <c:ext xmlns:c16="http://schemas.microsoft.com/office/drawing/2014/chart" uri="{C3380CC4-5D6E-409C-BE32-E72D297353CC}">
                <c16:uniqueId val="{0000000B-3DA8-4077-94E4-3079D00257E8}"/>
              </c:ext>
            </c:extLst>
          </c:dPt>
          <c:dPt>
            <c:idx val="9"/>
            <c:invertIfNegative val="0"/>
            <c:bubble3D val="0"/>
            <c:spPr>
              <a:solidFill>
                <a:srgbClr val="D9D9D9"/>
              </a:solidFill>
            </c:spPr>
            <c:extLst>
              <c:ext xmlns:c16="http://schemas.microsoft.com/office/drawing/2014/chart" uri="{C3380CC4-5D6E-409C-BE32-E72D297353CC}">
                <c16:uniqueId val="{0000000C-3DA8-4077-94E4-3079D00257E8}"/>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A8-4077-94E4-3079D00257E8}"/>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A8-4077-94E4-3079D00257E8}"/>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A8-4077-94E4-3079D00257E8}"/>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A8-4077-94E4-3079D00257E8}"/>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A8-4077-94E4-3079D00257E8}"/>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A8-4077-94E4-3079D00257E8}"/>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A8-4077-94E4-3079D00257E8}"/>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A8-4077-94E4-3079D00257E8}"/>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A8-4077-94E4-3079D00257E8}"/>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A8-4077-94E4-3079D00257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Brochures, informations spécifiques pour les aidants*</c:v>
                </c:pt>
                <c:pt idx="1">
                  <c:v>Soutien psychologique*</c:v>
                </c:pt>
                <c:pt idx="2">
                  <c:v>Groupes de soutien*</c:v>
                </c:pt>
                <c:pt idx="3">
                  <c:v>Des webinaires par thème</c:v>
                </c:pt>
                <c:pt idx="4">
                  <c:v>La possibilité de contact plus facile avec un praticien informé</c:v>
                </c:pt>
                <c:pt idx="5">
                  <c:v>Rencontres entre aidants</c:v>
                </c:pt>
                <c:pt idx="6">
                  <c:v>Réunions d'écoute, d'échanges</c:v>
                </c:pt>
                <c:pt idx="7">
                  <c:v>Aide à domicile</c:v>
                </c:pt>
                <c:pt idx="8">
                  <c:v>NSP</c:v>
                </c:pt>
                <c:pt idx="9">
                  <c:v>Non à tout</c:v>
                </c:pt>
              </c:strCache>
            </c:strRef>
          </c:cat>
          <c:val>
            <c:numRef>
              <c:f>Feuil1!$B$2:$B$11</c:f>
              <c:numCache>
                <c:formatCode>0%</c:formatCode>
                <c:ptCount val="10"/>
                <c:pt idx="0">
                  <c:v>0.64</c:v>
                </c:pt>
                <c:pt idx="1">
                  <c:v>0.5</c:v>
                </c:pt>
                <c:pt idx="2">
                  <c:v>0.44</c:v>
                </c:pt>
                <c:pt idx="3">
                  <c:v>0.01</c:v>
                </c:pt>
                <c:pt idx="4">
                  <c:v>0.01</c:v>
                </c:pt>
                <c:pt idx="5">
                  <c:v>0.01</c:v>
                </c:pt>
                <c:pt idx="6">
                  <c:v>0.01</c:v>
                </c:pt>
                <c:pt idx="7">
                  <c:v>0.01</c:v>
                </c:pt>
                <c:pt idx="8">
                  <c:v>0.01</c:v>
                </c:pt>
                <c:pt idx="9">
                  <c:v>0.26</c:v>
                </c:pt>
              </c:numCache>
            </c:numRef>
          </c:val>
          <c:extLst>
            <c:ext xmlns:c16="http://schemas.microsoft.com/office/drawing/2014/chart" uri="{C3380CC4-5D6E-409C-BE32-E72D297353CC}">
              <c16:uniqueId val="{00000000-3DA8-4077-94E4-3079D00257E8}"/>
            </c:ext>
          </c:extLst>
        </c:ser>
        <c:dLbls>
          <c:showLegendKey val="0"/>
          <c:showVal val="0"/>
          <c:showCatName val="0"/>
          <c:showSerName val="0"/>
          <c:showPercent val="0"/>
          <c:showBubbleSize val="0"/>
        </c:dLbls>
        <c:gapWidth val="50"/>
        <c:axId val="1455215776"/>
        <c:axId val="1455216256"/>
      </c:barChart>
      <c:catAx>
        <c:axId val="1455215776"/>
        <c:scaling>
          <c:orientation val="maxMin"/>
        </c:scaling>
        <c:delete val="1"/>
        <c:axPos val="l"/>
        <c:numFmt formatCode="General" sourceLinked="1"/>
        <c:majorTickMark val="out"/>
        <c:minorTickMark val="none"/>
        <c:tickLblPos val="nextTo"/>
        <c:crossAx val="1455216256"/>
        <c:crosses val="autoZero"/>
        <c:auto val="1"/>
        <c:lblAlgn val="ctr"/>
        <c:lblOffset val="100"/>
        <c:noMultiLvlLbl val="0"/>
      </c:catAx>
      <c:valAx>
        <c:axId val="1455216256"/>
        <c:scaling>
          <c:orientation val="minMax"/>
          <c:max val="1"/>
          <c:min val="0"/>
        </c:scaling>
        <c:delete val="1"/>
        <c:axPos val="t"/>
        <c:numFmt formatCode="0%" sourceLinked="1"/>
        <c:majorTickMark val="out"/>
        <c:minorTickMark val="none"/>
        <c:tickLblPos val="nextTo"/>
        <c:crossAx val="145521577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682816095528328E-2"/>
          <c:y val="3.15402430472616E-2"/>
          <c:w val="0.95063436780894339"/>
          <c:h val="0.93691951390547679"/>
        </c:manualLayout>
      </c:layout>
      <c:barChart>
        <c:barDir val="bar"/>
        <c:grouping val="clustered"/>
        <c:varyColors val="0"/>
        <c:ser>
          <c:idx val="0"/>
          <c:order val="0"/>
          <c:tx>
            <c:strRef>
              <c:f>Feuil1!$B$1</c:f>
              <c:strCache>
                <c:ptCount val="1"/>
                <c:pt idx="0">
                  <c:v>Q48. Pour terminer, qu’est ce qui aurait pu vous aider à mieux vivre cette rechute dans son ensemble ?</c:v>
                </c:pt>
              </c:strCache>
            </c:strRef>
          </c:tx>
          <c:invertIfNegative val="0"/>
          <c:dPt>
            <c:idx val="0"/>
            <c:invertIfNegative val="0"/>
            <c:bubble3D val="0"/>
            <c:spPr>
              <a:solidFill>
                <a:srgbClr val="C61C47"/>
              </a:solidFill>
            </c:spPr>
            <c:extLst>
              <c:ext xmlns:c16="http://schemas.microsoft.com/office/drawing/2014/chart" uri="{C3380CC4-5D6E-409C-BE32-E72D297353CC}">
                <c16:uniqueId val="{00000003-DD84-4FD9-96AF-85DD364541FD}"/>
              </c:ext>
            </c:extLst>
          </c:dPt>
          <c:dPt>
            <c:idx val="1"/>
            <c:invertIfNegative val="0"/>
            <c:bubble3D val="0"/>
            <c:spPr>
              <a:solidFill>
                <a:srgbClr val="E28EA3"/>
              </a:solidFill>
            </c:spPr>
            <c:extLst>
              <c:ext xmlns:c16="http://schemas.microsoft.com/office/drawing/2014/chart" uri="{C3380CC4-5D6E-409C-BE32-E72D297353CC}">
                <c16:uniqueId val="{00000004-DD84-4FD9-96AF-85DD364541FD}"/>
              </c:ext>
            </c:extLst>
          </c:dPt>
          <c:dPt>
            <c:idx val="2"/>
            <c:invertIfNegative val="0"/>
            <c:bubble3D val="0"/>
            <c:spPr>
              <a:solidFill>
                <a:srgbClr val="E28EA3"/>
              </a:solidFill>
            </c:spPr>
            <c:extLst>
              <c:ext xmlns:c16="http://schemas.microsoft.com/office/drawing/2014/chart" uri="{C3380CC4-5D6E-409C-BE32-E72D297353CC}">
                <c16:uniqueId val="{00000005-DD84-4FD9-96AF-85DD364541FD}"/>
              </c:ext>
            </c:extLst>
          </c:dPt>
          <c:dPt>
            <c:idx val="3"/>
            <c:invertIfNegative val="0"/>
            <c:bubble3D val="0"/>
            <c:spPr>
              <a:solidFill>
                <a:srgbClr val="E28EA3"/>
              </a:solidFill>
            </c:spPr>
            <c:extLst>
              <c:ext xmlns:c16="http://schemas.microsoft.com/office/drawing/2014/chart" uri="{C3380CC4-5D6E-409C-BE32-E72D297353CC}">
                <c16:uniqueId val="{00000006-DD84-4FD9-96AF-85DD364541FD}"/>
              </c:ext>
            </c:extLst>
          </c:dPt>
          <c:dPt>
            <c:idx val="4"/>
            <c:invertIfNegative val="0"/>
            <c:bubble3D val="0"/>
            <c:spPr>
              <a:solidFill>
                <a:srgbClr val="E28EA3"/>
              </a:solidFill>
            </c:spPr>
            <c:extLst>
              <c:ext xmlns:c16="http://schemas.microsoft.com/office/drawing/2014/chart" uri="{C3380CC4-5D6E-409C-BE32-E72D297353CC}">
                <c16:uniqueId val="{00000007-DD84-4FD9-96AF-85DD364541FD}"/>
              </c:ext>
            </c:extLst>
          </c:dPt>
          <c:dPt>
            <c:idx val="5"/>
            <c:invertIfNegative val="0"/>
            <c:bubble3D val="0"/>
            <c:spPr>
              <a:solidFill>
                <a:srgbClr val="E28EA3"/>
              </a:solidFill>
            </c:spPr>
            <c:extLst>
              <c:ext xmlns:c16="http://schemas.microsoft.com/office/drawing/2014/chart" uri="{C3380CC4-5D6E-409C-BE32-E72D297353CC}">
                <c16:uniqueId val="{00000008-DD84-4FD9-96AF-85DD364541FD}"/>
              </c:ext>
            </c:extLst>
          </c:dPt>
          <c:dPt>
            <c:idx val="6"/>
            <c:invertIfNegative val="0"/>
            <c:bubble3D val="0"/>
            <c:spPr>
              <a:solidFill>
                <a:srgbClr val="E28EA3"/>
              </a:solidFill>
            </c:spPr>
            <c:extLst>
              <c:ext xmlns:c16="http://schemas.microsoft.com/office/drawing/2014/chart" uri="{C3380CC4-5D6E-409C-BE32-E72D297353CC}">
                <c16:uniqueId val="{00000009-DD84-4FD9-96AF-85DD364541FD}"/>
              </c:ext>
            </c:extLst>
          </c:dPt>
          <c:dPt>
            <c:idx val="7"/>
            <c:invertIfNegative val="0"/>
            <c:bubble3D val="0"/>
            <c:spPr>
              <a:solidFill>
                <a:srgbClr val="C61C47"/>
              </a:solidFill>
            </c:spPr>
            <c:extLst>
              <c:ext xmlns:c16="http://schemas.microsoft.com/office/drawing/2014/chart" uri="{C3380CC4-5D6E-409C-BE32-E72D297353CC}">
                <c16:uniqueId val="{0000000A-DD84-4FD9-96AF-85DD364541FD}"/>
              </c:ext>
            </c:extLst>
          </c:dPt>
          <c:dPt>
            <c:idx val="8"/>
            <c:invertIfNegative val="0"/>
            <c:bubble3D val="0"/>
            <c:spPr>
              <a:solidFill>
                <a:srgbClr val="C61C47"/>
              </a:solidFill>
            </c:spPr>
            <c:extLst>
              <c:ext xmlns:c16="http://schemas.microsoft.com/office/drawing/2014/chart" uri="{C3380CC4-5D6E-409C-BE32-E72D297353CC}">
                <c16:uniqueId val="{0000000B-DD84-4FD9-96AF-85DD364541FD}"/>
              </c:ext>
            </c:extLst>
          </c:dPt>
          <c:dPt>
            <c:idx val="9"/>
            <c:invertIfNegative val="0"/>
            <c:bubble3D val="0"/>
            <c:spPr>
              <a:solidFill>
                <a:srgbClr val="C61C47"/>
              </a:solidFill>
            </c:spPr>
            <c:extLst>
              <c:ext xmlns:c16="http://schemas.microsoft.com/office/drawing/2014/chart" uri="{C3380CC4-5D6E-409C-BE32-E72D297353CC}">
                <c16:uniqueId val="{0000000C-DD84-4FD9-96AF-85DD364541FD}"/>
              </c:ext>
            </c:extLst>
          </c:dPt>
          <c:dPt>
            <c:idx val="10"/>
            <c:invertIfNegative val="0"/>
            <c:bubble3D val="0"/>
            <c:spPr>
              <a:solidFill>
                <a:srgbClr val="C61C47"/>
              </a:solidFill>
            </c:spPr>
            <c:extLst>
              <c:ext xmlns:c16="http://schemas.microsoft.com/office/drawing/2014/chart" uri="{C3380CC4-5D6E-409C-BE32-E72D297353CC}">
                <c16:uniqueId val="{0000000D-DD84-4FD9-96AF-85DD364541FD}"/>
              </c:ext>
            </c:extLst>
          </c:dPt>
          <c:dPt>
            <c:idx val="11"/>
            <c:invertIfNegative val="0"/>
            <c:bubble3D val="0"/>
            <c:spPr>
              <a:solidFill>
                <a:srgbClr val="C61C47"/>
              </a:solidFill>
            </c:spPr>
            <c:extLst>
              <c:ext xmlns:c16="http://schemas.microsoft.com/office/drawing/2014/chart" uri="{C3380CC4-5D6E-409C-BE32-E72D297353CC}">
                <c16:uniqueId val="{0000000E-DD84-4FD9-96AF-85DD364541FD}"/>
              </c:ext>
            </c:extLst>
          </c:dPt>
          <c:dPt>
            <c:idx val="12"/>
            <c:invertIfNegative val="0"/>
            <c:bubble3D val="0"/>
            <c:spPr>
              <a:solidFill>
                <a:srgbClr val="C61C47"/>
              </a:solidFill>
            </c:spPr>
            <c:extLst>
              <c:ext xmlns:c16="http://schemas.microsoft.com/office/drawing/2014/chart" uri="{C3380CC4-5D6E-409C-BE32-E72D297353CC}">
                <c16:uniqueId val="{0000000F-DD84-4FD9-96AF-85DD364541FD}"/>
              </c:ext>
            </c:extLst>
          </c:dPt>
          <c:dPt>
            <c:idx val="13"/>
            <c:invertIfNegative val="0"/>
            <c:bubble3D val="0"/>
            <c:spPr>
              <a:solidFill>
                <a:srgbClr val="C61C47"/>
              </a:solidFill>
            </c:spPr>
            <c:extLst>
              <c:ext xmlns:c16="http://schemas.microsoft.com/office/drawing/2014/chart" uri="{C3380CC4-5D6E-409C-BE32-E72D297353CC}">
                <c16:uniqueId val="{00000010-DD84-4FD9-96AF-85DD364541FD}"/>
              </c:ext>
            </c:extLst>
          </c:dPt>
          <c:dPt>
            <c:idx val="14"/>
            <c:invertIfNegative val="0"/>
            <c:bubble3D val="0"/>
            <c:spPr>
              <a:solidFill>
                <a:srgbClr val="C61C47"/>
              </a:solidFill>
            </c:spPr>
            <c:extLst>
              <c:ext xmlns:c16="http://schemas.microsoft.com/office/drawing/2014/chart" uri="{C3380CC4-5D6E-409C-BE32-E72D297353CC}">
                <c16:uniqueId val="{00000011-DD84-4FD9-96AF-85DD364541FD}"/>
              </c:ext>
            </c:extLst>
          </c:dPt>
          <c:dPt>
            <c:idx val="15"/>
            <c:invertIfNegative val="0"/>
            <c:bubble3D val="0"/>
            <c:spPr>
              <a:solidFill>
                <a:srgbClr val="C61C47"/>
              </a:solidFill>
            </c:spPr>
            <c:extLst>
              <c:ext xmlns:c16="http://schemas.microsoft.com/office/drawing/2014/chart" uri="{C3380CC4-5D6E-409C-BE32-E72D297353CC}">
                <c16:uniqueId val="{00000012-DD84-4FD9-96AF-85DD364541FD}"/>
              </c:ext>
            </c:extLst>
          </c:dPt>
          <c:dPt>
            <c:idx val="16"/>
            <c:invertIfNegative val="0"/>
            <c:bubble3D val="0"/>
            <c:spPr>
              <a:solidFill>
                <a:srgbClr val="C61C47"/>
              </a:solidFill>
            </c:spPr>
            <c:extLst>
              <c:ext xmlns:c16="http://schemas.microsoft.com/office/drawing/2014/chart" uri="{C3380CC4-5D6E-409C-BE32-E72D297353CC}">
                <c16:uniqueId val="{00000013-DD84-4FD9-96AF-85DD364541FD}"/>
              </c:ext>
            </c:extLst>
          </c:dPt>
          <c:dPt>
            <c:idx val="17"/>
            <c:invertIfNegative val="0"/>
            <c:bubble3D val="0"/>
            <c:spPr>
              <a:solidFill>
                <a:srgbClr val="C61C47"/>
              </a:solidFill>
            </c:spPr>
            <c:extLst>
              <c:ext xmlns:c16="http://schemas.microsoft.com/office/drawing/2014/chart" uri="{C3380CC4-5D6E-409C-BE32-E72D297353CC}">
                <c16:uniqueId val="{00000014-DD84-4FD9-96AF-85DD364541FD}"/>
              </c:ext>
            </c:extLst>
          </c:dPt>
          <c:dPt>
            <c:idx val="18"/>
            <c:invertIfNegative val="0"/>
            <c:bubble3D val="0"/>
            <c:spPr>
              <a:solidFill>
                <a:srgbClr val="C61C47"/>
              </a:solidFill>
            </c:spPr>
            <c:extLst>
              <c:ext xmlns:c16="http://schemas.microsoft.com/office/drawing/2014/chart" uri="{C3380CC4-5D6E-409C-BE32-E72D297353CC}">
                <c16:uniqueId val="{00000015-DD84-4FD9-96AF-85DD364541FD}"/>
              </c:ext>
            </c:extLst>
          </c:dPt>
          <c:dPt>
            <c:idx val="19"/>
            <c:invertIfNegative val="0"/>
            <c:bubble3D val="0"/>
            <c:spPr>
              <a:solidFill>
                <a:srgbClr val="D9D9D9"/>
              </a:solidFill>
            </c:spPr>
            <c:extLst>
              <c:ext xmlns:c16="http://schemas.microsoft.com/office/drawing/2014/chart" uri="{C3380CC4-5D6E-409C-BE32-E72D297353CC}">
                <c16:uniqueId val="{00000016-DD84-4FD9-96AF-85DD364541FD}"/>
              </c:ext>
            </c:extLst>
          </c:dPt>
          <c:dPt>
            <c:idx val="20"/>
            <c:invertIfNegative val="0"/>
            <c:bubble3D val="0"/>
            <c:spPr>
              <a:solidFill>
                <a:srgbClr val="D9D9D9"/>
              </a:solidFill>
            </c:spPr>
            <c:extLst>
              <c:ext xmlns:c16="http://schemas.microsoft.com/office/drawing/2014/chart" uri="{C3380CC4-5D6E-409C-BE32-E72D297353CC}">
                <c16:uniqueId val="{00000017-DD84-4FD9-96AF-85DD364541FD}"/>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84-4FD9-96AF-85DD364541FD}"/>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84-4FD9-96AF-85DD364541FD}"/>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84-4FD9-96AF-85DD364541FD}"/>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84-4FD9-96AF-85DD364541FD}"/>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84-4FD9-96AF-85DD364541FD}"/>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84-4FD9-96AF-85DD364541FD}"/>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84-4FD9-96AF-85DD364541FD}"/>
                </c:ext>
              </c:extLst>
            </c:dLbl>
            <c:dLbl>
              <c:idx val="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84-4FD9-96AF-85DD364541FD}"/>
                </c:ext>
              </c:extLst>
            </c:dLbl>
            <c:dLbl>
              <c:idx val="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84-4FD9-96AF-85DD364541FD}"/>
                </c:ext>
              </c:extLst>
            </c:dLbl>
            <c:dLbl>
              <c:idx val="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D84-4FD9-96AF-85DD364541FD}"/>
                </c:ext>
              </c:extLst>
            </c:dLbl>
            <c:dLbl>
              <c:idx val="1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D84-4FD9-96AF-85DD364541FD}"/>
                </c:ext>
              </c:extLst>
            </c:dLbl>
            <c:dLbl>
              <c:idx val="1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84-4FD9-96AF-85DD364541FD}"/>
                </c:ext>
              </c:extLst>
            </c:dLbl>
            <c:dLbl>
              <c:idx val="1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84-4FD9-96AF-85DD364541FD}"/>
                </c:ext>
              </c:extLst>
            </c:dLbl>
            <c:dLbl>
              <c:idx val="1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84-4FD9-96AF-85DD364541FD}"/>
                </c:ext>
              </c:extLst>
            </c:dLbl>
            <c:dLbl>
              <c:idx val="1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84-4FD9-96AF-85DD364541FD}"/>
                </c:ext>
              </c:extLst>
            </c:dLbl>
            <c:dLbl>
              <c:idx val="1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84-4FD9-96AF-85DD364541FD}"/>
                </c:ext>
              </c:extLst>
            </c:dLbl>
            <c:dLbl>
              <c:idx val="1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D84-4FD9-96AF-85DD364541FD}"/>
                </c:ext>
              </c:extLst>
            </c:dLbl>
            <c:dLbl>
              <c:idx val="17"/>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84-4FD9-96AF-85DD364541FD}"/>
                </c:ext>
              </c:extLst>
            </c:dLbl>
            <c:dLbl>
              <c:idx val="18"/>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84-4FD9-96AF-85DD364541FD}"/>
                </c:ext>
              </c:extLst>
            </c:dLbl>
            <c:dLbl>
              <c:idx val="19"/>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D84-4FD9-96AF-85DD364541FD}"/>
                </c:ext>
              </c:extLst>
            </c:dLbl>
            <c:dLbl>
              <c:idx val="2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D84-4FD9-96AF-85DD364541F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Feuil1!$A$2:$A$22</c:f>
              <c:strCache>
                <c:ptCount val="21"/>
                <c:pt idx="0">
                  <c:v>ST Plus d'informations</c:v>
                </c:pt>
                <c:pt idx="1">
                  <c:v>     Plus d'info sur la durée du traitement et guérison /taux de survie</c:v>
                </c:pt>
                <c:pt idx="2">
                  <c:v>     Plus d'informations sur la rechute</c:v>
                </c:pt>
                <c:pt idx="3">
                  <c:v>     Informations claires de la part de l'hémathologue</c:v>
                </c:pt>
                <c:pt idx="4">
                  <c:v>     Plus d’infos pour vivre mieux sa maladie</c:v>
                </c:pt>
                <c:pt idx="5">
                  <c:v>     Des informations précises sur les symptômes et la conduite à tenir</c:v>
                </c:pt>
                <c:pt idx="6">
                  <c:v>     Plus d'échanges sur le produit que je prends</c:v>
                </c:pt>
                <c:pt idx="7">
                  <c:v>Meilleur soutien para médical: psychologue, soins de support, asso de patients</c:v>
                </c:pt>
                <c:pt idx="8">
                  <c:v>Que les effets secondaires soient mieux pris en compte.</c:v>
                </c:pt>
                <c:pt idx="9">
                  <c:v>Raccourcir les délais de mise en place d’un nouveau traitement</c:v>
                </c:pt>
                <c:pt idx="10">
                  <c:v>D'être entourée / soutenu / rassuré</c:v>
                </c:pt>
                <c:pt idx="11">
                  <c:v>Que le traitement dure moins longtemps</c:v>
                </c:pt>
                <c:pt idx="12">
                  <c:v>Avancées médicales</c:v>
                </c:pt>
                <c:pt idx="13">
                  <c:v>Un suivi un plus régulier</c:v>
                </c:pt>
                <c:pt idx="14">
                  <c:v>Un rapport humain avec le monde hospitalier</c:v>
                </c:pt>
                <c:pt idx="15">
                  <c:v>Comprendre que les rechutes étaient sérieuses mais pas mortelles</c:v>
                </c:pt>
                <c:pt idx="16">
                  <c:v>Allégement dans mon travail et dans les tâches du quotidien</c:v>
                </c:pt>
                <c:pt idx="17">
                  <c:v>Que mon traitement ait été mieux toléré</c:v>
                </c:pt>
                <c:pt idx="18">
                  <c:v>L'après traitement</c:v>
                </c:pt>
                <c:pt idx="19">
                  <c:v>NSP</c:v>
                </c:pt>
                <c:pt idx="20">
                  <c:v>Rien / RAS</c:v>
                </c:pt>
              </c:strCache>
            </c:strRef>
          </c:cat>
          <c:val>
            <c:numRef>
              <c:f>Feuil1!$B$2:$B$22</c:f>
              <c:numCache>
                <c:formatCode>0%</c:formatCode>
                <c:ptCount val="21"/>
                <c:pt idx="0">
                  <c:v>0.16</c:v>
                </c:pt>
                <c:pt idx="1">
                  <c:v>0.05</c:v>
                </c:pt>
                <c:pt idx="2">
                  <c:v>0.05</c:v>
                </c:pt>
                <c:pt idx="3">
                  <c:v>0.03</c:v>
                </c:pt>
                <c:pt idx="4">
                  <c:v>0.02</c:v>
                </c:pt>
                <c:pt idx="5">
                  <c:v>0.02</c:v>
                </c:pt>
                <c:pt idx="6">
                  <c:v>0.02</c:v>
                </c:pt>
                <c:pt idx="7">
                  <c:v>0.14000000000000001</c:v>
                </c:pt>
                <c:pt idx="8">
                  <c:v>0.09</c:v>
                </c:pt>
                <c:pt idx="9">
                  <c:v>0.05</c:v>
                </c:pt>
                <c:pt idx="10">
                  <c:v>0.05</c:v>
                </c:pt>
                <c:pt idx="11">
                  <c:v>0.03</c:v>
                </c:pt>
                <c:pt idx="12">
                  <c:v>0.03</c:v>
                </c:pt>
                <c:pt idx="13">
                  <c:v>0.03</c:v>
                </c:pt>
                <c:pt idx="14">
                  <c:v>0.02</c:v>
                </c:pt>
                <c:pt idx="15">
                  <c:v>0.02</c:v>
                </c:pt>
                <c:pt idx="16">
                  <c:v>0.02</c:v>
                </c:pt>
                <c:pt idx="17">
                  <c:v>0.02</c:v>
                </c:pt>
                <c:pt idx="18">
                  <c:v>0.02</c:v>
                </c:pt>
                <c:pt idx="19">
                  <c:v>0.02</c:v>
                </c:pt>
                <c:pt idx="20">
                  <c:v>0.47</c:v>
                </c:pt>
              </c:numCache>
            </c:numRef>
          </c:val>
          <c:extLst>
            <c:ext xmlns:c16="http://schemas.microsoft.com/office/drawing/2014/chart" uri="{C3380CC4-5D6E-409C-BE32-E72D297353CC}">
              <c16:uniqueId val="{00000000-DD84-4FD9-96AF-85DD364541FD}"/>
            </c:ext>
          </c:extLst>
        </c:ser>
        <c:dLbls>
          <c:showLegendKey val="0"/>
          <c:showVal val="0"/>
          <c:showCatName val="0"/>
          <c:showSerName val="0"/>
          <c:showPercent val="0"/>
          <c:showBubbleSize val="0"/>
        </c:dLbls>
        <c:gapWidth val="43"/>
        <c:axId val="1067966880"/>
        <c:axId val="1067963520"/>
      </c:barChart>
      <c:catAx>
        <c:axId val="1067966880"/>
        <c:scaling>
          <c:orientation val="maxMin"/>
        </c:scaling>
        <c:delete val="1"/>
        <c:axPos val="l"/>
        <c:numFmt formatCode="General" sourceLinked="1"/>
        <c:majorTickMark val="out"/>
        <c:minorTickMark val="none"/>
        <c:tickLblPos val="nextTo"/>
        <c:crossAx val="1067963520"/>
        <c:crosses val="autoZero"/>
        <c:auto val="1"/>
        <c:lblAlgn val="ctr"/>
        <c:lblOffset val="100"/>
        <c:noMultiLvlLbl val="0"/>
      </c:catAx>
      <c:valAx>
        <c:axId val="1067963520"/>
        <c:scaling>
          <c:orientation val="minMax"/>
          <c:max val="1"/>
          <c:min val="0"/>
        </c:scaling>
        <c:delete val="1"/>
        <c:axPos val="t"/>
        <c:numFmt formatCode="0%" sourceLinked="1"/>
        <c:majorTickMark val="out"/>
        <c:minorTickMark val="none"/>
        <c:tickLblPos val="nextTo"/>
        <c:crossAx val="106796688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56545663739835"/>
          <c:y val="0.16186684869120402"/>
          <c:w val="0.44062519435288267"/>
          <c:h val="0.67283985258170864"/>
        </c:manualLayout>
      </c:layout>
      <c:pieChart>
        <c:varyColors val="1"/>
        <c:ser>
          <c:idx val="0"/>
          <c:order val="0"/>
          <c:tx>
            <c:strRef>
              <c:f>Feuil1!$B$1</c:f>
              <c:strCache>
                <c:ptCount val="1"/>
                <c:pt idx="0">
                  <c:v>Colonne3</c:v>
                </c:pt>
              </c:strCache>
            </c:strRef>
          </c:tx>
          <c:dPt>
            <c:idx val="0"/>
            <c:bubble3D val="0"/>
            <c:spPr>
              <a:solidFill>
                <a:srgbClr val="4B6414"/>
              </a:solidFill>
            </c:spPr>
            <c:extLst>
              <c:ext xmlns:c16="http://schemas.microsoft.com/office/drawing/2014/chart" uri="{C3380CC4-5D6E-409C-BE32-E72D297353CC}">
                <c16:uniqueId val="{00000001-6A43-45D6-912D-BE361E610A48}"/>
              </c:ext>
            </c:extLst>
          </c:dPt>
          <c:dPt>
            <c:idx val="1"/>
            <c:bubble3D val="0"/>
            <c:spPr>
              <a:solidFill>
                <a:srgbClr val="EB0000"/>
              </a:solidFill>
            </c:spPr>
            <c:extLst>
              <c:ext xmlns:c16="http://schemas.microsoft.com/office/drawing/2014/chart" uri="{C3380CC4-5D6E-409C-BE32-E72D297353CC}">
                <c16:uniqueId val="{00000003-6A43-45D6-912D-BE361E610A48}"/>
              </c:ext>
            </c:extLst>
          </c:dPt>
          <c:cat>
            <c:strRef>
              <c:f>Feuil1!$A$2:$A$3</c:f>
              <c:strCache>
                <c:ptCount val="2"/>
                <c:pt idx="0">
                  <c:v>Pas ou peu</c:v>
                </c:pt>
                <c:pt idx="1">
                  <c:v>Souvent / très souvent</c:v>
                </c:pt>
              </c:strCache>
            </c:strRef>
          </c:cat>
          <c:val>
            <c:numRef>
              <c:f>Feuil1!$B$2:$B$3</c:f>
              <c:numCache>
                <c:formatCode>0%</c:formatCode>
                <c:ptCount val="2"/>
                <c:pt idx="0">
                  <c:v>0.83</c:v>
                </c:pt>
                <c:pt idx="1">
                  <c:v>0.17</c:v>
                </c:pt>
              </c:numCache>
            </c:numRef>
          </c:val>
          <c:extLst>
            <c:ext xmlns:c16="http://schemas.microsoft.com/office/drawing/2014/chart" uri="{C3380CC4-5D6E-409C-BE32-E72D297353CC}">
              <c16:uniqueId val="{00000006-6A43-45D6-912D-BE361E610A48}"/>
            </c:ext>
          </c:extLst>
        </c:ser>
        <c:dLbls>
          <c:showLegendKey val="0"/>
          <c:showVal val="0"/>
          <c:showCatName val="0"/>
          <c:showSerName val="0"/>
          <c:showPercent val="0"/>
          <c:showBubbleSize val="0"/>
          <c:showLeaderLines val="0"/>
        </c:dLbls>
        <c:firstSliceAng val="0"/>
      </c:pie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59691363822642E-2"/>
          <c:y val="6.0213191272044872E-2"/>
          <c:w val="0.96748061727235468"/>
          <c:h val="0.83449613050661708"/>
        </c:manualLayout>
      </c:layout>
      <c:barChart>
        <c:barDir val="bar"/>
        <c:grouping val="stacked"/>
        <c:varyColors val="0"/>
        <c:ser>
          <c:idx val="4"/>
          <c:order val="4"/>
          <c:tx>
            <c:strRef>
              <c:f>Feuil1!$F$1</c:f>
              <c:strCache>
                <c:ptCount val="1"/>
                <c:pt idx="0">
                  <c:v>ST IMPACT IMPORTANT</c:v>
                </c:pt>
              </c:strCache>
            </c:strRef>
          </c:tx>
          <c:spPr>
            <a:solidFill>
              <a:srgbClr val="C00000"/>
            </a:solidFill>
          </c:spPr>
          <c:invertIfNegative val="0"/>
          <c:dLbls>
            <c:dLbl>
              <c:idx val="0"/>
              <c:spPr>
                <a:noFill/>
                <a:ln>
                  <a:noFill/>
                </a:ln>
                <a:effectLst/>
              </c:spPr>
              <c:txPr>
                <a:bodyPr wrap="square" lIns="38100" tIns="19050" rIns="38100" bIns="19050" anchor="ctr">
                  <a:spAutoFit/>
                </a:bodyPr>
                <a:lstStyle/>
                <a:p>
                  <a:pPr>
                    <a:defRPr sz="1300" b="1">
                      <a:solidFill>
                        <a:schemeClr val="bg1"/>
                      </a:solidFill>
                      <a:latin typeface="Dreaming Outloud Pro" panose="03050502040302030504" pitchFamily="66" charset="0"/>
                      <a:ea typeface="Tenorite"/>
                      <a:cs typeface="Dreaming Outloud Pro" panose="03050502040302030504" pitchFamily="66" charset="0"/>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0-34F6-485C-B6AE-7843994E5130}"/>
                </c:ext>
              </c:extLst>
            </c:dLbl>
            <c:dLbl>
              <c:idx val="1"/>
              <c:spPr>
                <a:noFill/>
                <a:ln>
                  <a:noFill/>
                </a:ln>
                <a:effectLst/>
              </c:spPr>
              <c:txPr>
                <a:bodyPr wrap="square" lIns="38100" tIns="19050" rIns="38100" bIns="19050" anchor="ctr">
                  <a:spAutoFit/>
                </a:bodyPr>
                <a:lstStyle/>
                <a:p>
                  <a:pPr>
                    <a:defRPr sz="1300" b="1">
                      <a:solidFill>
                        <a:schemeClr val="bg1"/>
                      </a:solidFill>
                      <a:latin typeface="Dreaming Outloud Pro" panose="03050502040302030504" pitchFamily="66" charset="0"/>
                      <a:ea typeface="Tenorite"/>
                      <a:cs typeface="Dreaming Outloud Pro" panose="03050502040302030504" pitchFamily="66" charset="0"/>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1-34F6-485C-B6AE-7843994E5130}"/>
                </c:ext>
              </c:extLst>
            </c:dLbl>
            <c:dLbl>
              <c:idx val="2"/>
              <c:spPr>
                <a:noFill/>
                <a:ln>
                  <a:noFill/>
                </a:ln>
                <a:effectLst/>
              </c:spPr>
              <c:txPr>
                <a:bodyPr wrap="square" lIns="38100" tIns="19050" rIns="38100" bIns="19050" anchor="ctr">
                  <a:spAutoFit/>
                </a:bodyPr>
                <a:lstStyle/>
                <a:p>
                  <a:pPr>
                    <a:defRPr sz="1300" b="1">
                      <a:solidFill>
                        <a:schemeClr val="bg1"/>
                      </a:solidFill>
                      <a:latin typeface="Dreaming Outloud Pro" panose="03050502040302030504" pitchFamily="66" charset="0"/>
                      <a:ea typeface="Tenorite"/>
                      <a:cs typeface="Dreaming Outloud Pro" panose="03050502040302030504" pitchFamily="66" charset="0"/>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2-34F6-485C-B6AE-7843994E5130}"/>
                </c:ext>
              </c:extLst>
            </c:dLbl>
            <c:dLbl>
              <c:idx val="3"/>
              <c:spPr>
                <a:noFill/>
                <a:ln>
                  <a:noFill/>
                </a:ln>
                <a:effectLst/>
              </c:spPr>
              <c:txPr>
                <a:bodyPr wrap="square" lIns="38100" tIns="19050" rIns="38100" bIns="19050" anchor="ctr">
                  <a:spAutoFit/>
                </a:bodyPr>
                <a:lstStyle/>
                <a:p>
                  <a:pPr>
                    <a:defRPr sz="1300" b="1">
                      <a:solidFill>
                        <a:schemeClr val="bg1"/>
                      </a:solidFill>
                      <a:latin typeface="Dreaming Outloud Pro" panose="03050502040302030504" pitchFamily="66" charset="0"/>
                      <a:ea typeface="Tenorite"/>
                      <a:cs typeface="Dreaming Outloud Pro" panose="03050502040302030504" pitchFamily="66" charset="0"/>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3-34F6-485C-B6AE-7843994E5130}"/>
                </c:ext>
              </c:extLst>
            </c:dLbl>
            <c:dLbl>
              <c:idx val="4"/>
              <c:spPr>
                <a:noFill/>
                <a:ln>
                  <a:noFill/>
                </a:ln>
                <a:effectLst/>
              </c:spPr>
              <c:txPr>
                <a:bodyPr wrap="square" lIns="38100" tIns="19050" rIns="38100" bIns="19050" anchor="ctr">
                  <a:spAutoFit/>
                </a:bodyPr>
                <a:lstStyle/>
                <a:p>
                  <a:pPr>
                    <a:defRPr sz="1300" b="1">
                      <a:solidFill>
                        <a:schemeClr val="bg1"/>
                      </a:solidFill>
                      <a:latin typeface="Dreaming Outloud Pro" panose="03050502040302030504" pitchFamily="66" charset="0"/>
                      <a:ea typeface="Tenorite"/>
                      <a:cs typeface="Dreaming Outloud Pro" panose="03050502040302030504" pitchFamily="66" charset="0"/>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4-34F6-485C-B6AE-7843994E5130}"/>
                </c:ext>
              </c:extLst>
            </c:dLbl>
            <c:dLbl>
              <c:idx val="5"/>
              <c:spPr>
                <a:noFill/>
                <a:ln>
                  <a:noFill/>
                </a:ln>
                <a:effectLst/>
              </c:spPr>
              <c:txPr>
                <a:bodyPr wrap="square" lIns="38100" tIns="19050" rIns="38100" bIns="19050" anchor="ctr">
                  <a:spAutoFit/>
                </a:bodyPr>
                <a:lstStyle/>
                <a:p>
                  <a:pPr>
                    <a:defRPr sz="1300" b="1">
                      <a:solidFill>
                        <a:schemeClr val="bg1"/>
                      </a:solidFill>
                      <a:latin typeface="Dreaming Outloud Pro" panose="03050502040302030504" pitchFamily="66" charset="0"/>
                      <a:ea typeface="Tenorite"/>
                      <a:cs typeface="Dreaming Outloud Pro" panose="03050502040302030504" pitchFamily="66" charset="0"/>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5-34F6-485C-B6AE-7843994E5130}"/>
                </c:ext>
              </c:extLst>
            </c:dLbl>
            <c:dLbl>
              <c:idx val="6"/>
              <c:spPr>
                <a:noFill/>
                <a:ln>
                  <a:noFill/>
                </a:ln>
                <a:effectLst/>
              </c:spPr>
              <c:txPr>
                <a:bodyPr wrap="square" lIns="38100" tIns="19050" rIns="38100" bIns="19050" anchor="ctr">
                  <a:spAutoFit/>
                </a:bodyPr>
                <a:lstStyle/>
                <a:p>
                  <a:pPr>
                    <a:defRPr sz="1300" b="1">
                      <a:solidFill>
                        <a:schemeClr val="bg1"/>
                      </a:solidFill>
                      <a:latin typeface="Dreaming Outloud Pro" panose="03050502040302030504" pitchFamily="66" charset="0"/>
                      <a:ea typeface="Tenorite"/>
                      <a:cs typeface="Dreaming Outloud Pro" panose="03050502040302030504" pitchFamily="66" charset="0"/>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6-34F6-485C-B6AE-7843994E5130}"/>
                </c:ext>
              </c:extLst>
            </c:dLbl>
            <c:spPr>
              <a:noFill/>
              <a:ln>
                <a:noFill/>
              </a:ln>
              <a:effectLst/>
            </c:spPr>
            <c:txPr>
              <a:bodyPr wrap="square" lIns="38100" tIns="19050" rIns="38100" bIns="19050" anchor="ctr">
                <a:spAutoFit/>
              </a:bodyPr>
              <a:lstStyle/>
              <a:p>
                <a:pPr>
                  <a:defRPr>
                    <a:solidFill>
                      <a:schemeClr val="bg1"/>
                    </a:solidFill>
                    <a:latin typeface="Dreaming Outloud Pro" panose="03050502040302030504" pitchFamily="66" charset="0"/>
                    <a:cs typeface="Dreaming Outloud Pro" panose="03050502040302030504" pitchFamily="66"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Votre état psychologique</c:v>
                </c:pt>
                <c:pt idx="1">
                  <c:v>Vos projets (voyages, achats immobiliers, activités de loisir…)</c:v>
                </c:pt>
                <c:pt idx="2">
                  <c:v>Votre qualité de vie en général</c:v>
                </c:pt>
                <c:pt idx="3">
                  <c:v>Votre vie sociale</c:v>
                </c:pt>
                <c:pt idx="4">
                  <c:v>Votre vie affective, sentimentale, sexuelle</c:v>
                </c:pt>
                <c:pt idx="5">
                  <c:v>Votre activité professionnelle *</c:v>
                </c:pt>
                <c:pt idx="6">
                  <c:v>Votre vie familiale</c:v>
                </c:pt>
              </c:strCache>
            </c:strRef>
          </c:cat>
          <c:val>
            <c:numRef>
              <c:f>Feuil1!$F$2:$F$8</c:f>
              <c:numCache>
                <c:formatCode>0%</c:formatCode>
                <c:ptCount val="7"/>
                <c:pt idx="0">
                  <c:v>0.68</c:v>
                </c:pt>
                <c:pt idx="1">
                  <c:v>0.65</c:v>
                </c:pt>
                <c:pt idx="2">
                  <c:v>0.65</c:v>
                </c:pt>
                <c:pt idx="3">
                  <c:v>0.5</c:v>
                </c:pt>
                <c:pt idx="4">
                  <c:v>0.5</c:v>
                </c:pt>
                <c:pt idx="5">
                  <c:v>0.48</c:v>
                </c:pt>
                <c:pt idx="6">
                  <c:v>0.43</c:v>
                </c:pt>
              </c:numCache>
            </c:numRef>
          </c:val>
          <c:extLst>
            <c:ext xmlns:c16="http://schemas.microsoft.com/office/drawing/2014/chart" uri="{C3380CC4-5D6E-409C-BE32-E72D297353CC}">
              <c16:uniqueId val="{00000007-34F6-485C-B6AE-7843994E5130}"/>
            </c:ext>
          </c:extLst>
        </c:ser>
        <c:dLbls>
          <c:showLegendKey val="0"/>
          <c:showVal val="0"/>
          <c:showCatName val="0"/>
          <c:showSerName val="0"/>
          <c:showPercent val="0"/>
          <c:showBubbleSize val="0"/>
        </c:dLbls>
        <c:gapWidth val="76"/>
        <c:overlap val="100"/>
        <c:axId val="861427104"/>
        <c:axId val="861411744"/>
        <c:extLst>
          <c:ext xmlns:c15="http://schemas.microsoft.com/office/drawing/2012/chart" uri="{02D57815-91ED-43cb-92C2-25804820EDAC}">
            <c15:filteredBarSeries>
              <c15:ser>
                <c:idx val="3"/>
                <c:order val="0"/>
                <c:tx>
                  <c:strRef>
                    <c:extLst>
                      <c:ext uri="{02D57815-91ED-43cb-92C2-25804820EDAC}">
                        <c15:formulaRef>
                          <c15:sqref>Feuil1!$E$1</c15:sqref>
                        </c15:formulaRef>
                      </c:ext>
                    </c:extLst>
                    <c:strCache>
                      <c:ptCount val="1"/>
                      <c:pt idx="0">
                        <c:v>Aucun impact</c:v>
                      </c:pt>
                    </c:strCache>
                  </c:strRef>
                </c:tx>
                <c:spPr>
                  <a:solidFill>
                    <a:srgbClr val="4B6414"/>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8-34F6-485C-B6AE-7843994E5130}"/>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9-34F6-485C-B6AE-7843994E5130}"/>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A-34F6-485C-B6AE-7843994E5130}"/>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B-34F6-485C-B6AE-7843994E5130}"/>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C-34F6-485C-B6AE-7843994E5130}"/>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D-34F6-485C-B6AE-7843994E5130}"/>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E-34F6-485C-B6AE-7843994E5130}"/>
                      </c:ext>
                    </c:extLst>
                  </c:dLbl>
                  <c:spPr>
                    <a:noFill/>
                    <a:ln>
                      <a:noFill/>
                    </a:ln>
                    <a:effectLst/>
                  </c:sp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Feuil1!$A$2:$A$8</c15:sqref>
                        </c15:formulaRef>
                      </c:ext>
                    </c:extLst>
                    <c:strCache>
                      <c:ptCount val="7"/>
                      <c:pt idx="0">
                        <c:v>Votre état psychologique</c:v>
                      </c:pt>
                      <c:pt idx="1">
                        <c:v>Vos projets (voyages, achats immobiliers, activités de loisir…)</c:v>
                      </c:pt>
                      <c:pt idx="2">
                        <c:v>Votre qualité de vie en général</c:v>
                      </c:pt>
                      <c:pt idx="3">
                        <c:v>Votre vie sociale</c:v>
                      </c:pt>
                      <c:pt idx="4">
                        <c:v>Votre vie affective, sentimentale, sexuelle</c:v>
                      </c:pt>
                      <c:pt idx="5">
                        <c:v>Votre activité professionnelle *</c:v>
                      </c:pt>
                      <c:pt idx="6">
                        <c:v>Votre vie familiale</c:v>
                      </c:pt>
                    </c:strCache>
                  </c:strRef>
                </c:cat>
                <c:val>
                  <c:numRef>
                    <c:extLst>
                      <c:ext uri="{02D57815-91ED-43cb-92C2-25804820EDAC}">
                        <c15:formulaRef>
                          <c15:sqref>Feuil1!$E$2:$E$8</c15:sqref>
                        </c15:formulaRef>
                      </c:ext>
                    </c:extLst>
                    <c:numCache>
                      <c:formatCode>0%</c:formatCode>
                      <c:ptCount val="7"/>
                      <c:pt idx="0">
                        <c:v>7.0000000000000007E-2</c:v>
                      </c:pt>
                      <c:pt idx="1">
                        <c:v>0.1</c:v>
                      </c:pt>
                      <c:pt idx="2">
                        <c:v>0.04</c:v>
                      </c:pt>
                      <c:pt idx="3">
                        <c:v>0.09</c:v>
                      </c:pt>
                      <c:pt idx="4">
                        <c:v>0.19</c:v>
                      </c:pt>
                      <c:pt idx="5">
                        <c:v>0.22</c:v>
                      </c:pt>
                      <c:pt idx="6">
                        <c:v>0.15</c:v>
                      </c:pt>
                    </c:numCache>
                  </c:numRef>
                </c:val>
                <c:extLst>
                  <c:ext xmlns:c16="http://schemas.microsoft.com/office/drawing/2014/chart" uri="{C3380CC4-5D6E-409C-BE32-E72D297353CC}">
                    <c16:uniqueId val="{0000000F-34F6-485C-B6AE-7843994E5130}"/>
                  </c:ext>
                </c:extLst>
              </c15:ser>
            </c15:filteredBarSeries>
            <c15:filteredBarSeries>
              <c15:ser>
                <c:idx val="2"/>
                <c:order val="1"/>
                <c:tx>
                  <c:strRef>
                    <c:extLst xmlns:c15="http://schemas.microsoft.com/office/drawing/2012/chart">
                      <c:ext xmlns:c15="http://schemas.microsoft.com/office/drawing/2012/chart" uri="{02D57815-91ED-43cb-92C2-25804820EDAC}">
                        <c15:formulaRef>
                          <c15:sqref>Feuil1!$D$1</c15:sqref>
                        </c15:formulaRef>
                      </c:ext>
                    </c:extLst>
                    <c:strCache>
                      <c:ptCount val="1"/>
                      <c:pt idx="0">
                        <c:v>Peu important</c:v>
                      </c:pt>
                    </c:strCache>
                  </c:strRef>
                </c:tx>
                <c:spPr>
                  <a:solidFill>
                    <a:srgbClr val="FFDDDD"/>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34F6-485C-B6AE-7843994E5130}"/>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34F6-485C-B6AE-7843994E5130}"/>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34F6-485C-B6AE-7843994E5130}"/>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34F6-485C-B6AE-7843994E5130}"/>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4-34F6-485C-B6AE-7843994E5130}"/>
                      </c:ext>
                    </c:extLst>
                  </c:dLbl>
                  <c:dLbl>
                    <c:idx val="5"/>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5-34F6-485C-B6AE-7843994E5130}"/>
                      </c:ext>
                    </c:extLst>
                  </c:dLbl>
                  <c:dLbl>
                    <c:idx val="6"/>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6-34F6-485C-B6AE-7843994E5130}"/>
                      </c:ext>
                    </c:extLst>
                  </c:dLbl>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Feuil1!$A$2:$A$8</c15:sqref>
                        </c15:formulaRef>
                      </c:ext>
                    </c:extLst>
                    <c:strCache>
                      <c:ptCount val="7"/>
                      <c:pt idx="0">
                        <c:v>Votre état psychologique</c:v>
                      </c:pt>
                      <c:pt idx="1">
                        <c:v>Vos projets (voyages, achats immobiliers, activités de loisir…)</c:v>
                      </c:pt>
                      <c:pt idx="2">
                        <c:v>Votre qualité de vie en général</c:v>
                      </c:pt>
                      <c:pt idx="3">
                        <c:v>Votre vie sociale</c:v>
                      </c:pt>
                      <c:pt idx="4">
                        <c:v>Votre vie affective, sentimentale, sexuelle</c:v>
                      </c:pt>
                      <c:pt idx="5">
                        <c:v>Votre activité professionnelle *</c:v>
                      </c:pt>
                      <c:pt idx="6">
                        <c:v>Votre vie familiale</c:v>
                      </c:pt>
                    </c:strCache>
                  </c:strRef>
                </c:cat>
                <c:val>
                  <c:numRef>
                    <c:extLst xmlns:c15="http://schemas.microsoft.com/office/drawing/2012/chart">
                      <c:ext xmlns:c15="http://schemas.microsoft.com/office/drawing/2012/chart" uri="{02D57815-91ED-43cb-92C2-25804820EDAC}">
                        <c15:formulaRef>
                          <c15:sqref>Feuil1!$D$2:$D$8</c15:sqref>
                        </c15:formulaRef>
                      </c:ext>
                    </c:extLst>
                    <c:numCache>
                      <c:formatCode>0%</c:formatCode>
                      <c:ptCount val="7"/>
                      <c:pt idx="0">
                        <c:v>0.25</c:v>
                      </c:pt>
                      <c:pt idx="1">
                        <c:v>0.25</c:v>
                      </c:pt>
                      <c:pt idx="2">
                        <c:v>0.31</c:v>
                      </c:pt>
                      <c:pt idx="3">
                        <c:v>0.41</c:v>
                      </c:pt>
                      <c:pt idx="4">
                        <c:v>0.31</c:v>
                      </c:pt>
                      <c:pt idx="5">
                        <c:v>0.3</c:v>
                      </c:pt>
                      <c:pt idx="6">
                        <c:v>0.42</c:v>
                      </c:pt>
                    </c:numCache>
                  </c:numRef>
                </c:val>
                <c:extLst xmlns:c15="http://schemas.microsoft.com/office/drawing/2012/chart">
                  <c:ext xmlns:c16="http://schemas.microsoft.com/office/drawing/2014/chart" uri="{C3380CC4-5D6E-409C-BE32-E72D297353CC}">
                    <c16:uniqueId val="{00000017-34F6-485C-B6AE-7843994E5130}"/>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Feuil1!$C$1</c15:sqref>
                        </c15:formulaRef>
                      </c:ext>
                    </c:extLst>
                    <c:strCache>
                      <c:ptCount val="1"/>
                      <c:pt idx="0">
                        <c:v>Assez important</c:v>
                      </c:pt>
                    </c:strCache>
                  </c:strRef>
                </c:tx>
                <c:spPr>
                  <a:solidFill>
                    <a:schemeClr val="accent2">
                      <a:lumMod val="40000"/>
                      <a:lumOff val="60000"/>
                    </a:schemeClr>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8-34F6-485C-B6AE-7843994E5130}"/>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9-34F6-485C-B6AE-7843994E5130}"/>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A-34F6-485C-B6AE-7843994E5130}"/>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B-34F6-485C-B6AE-7843994E5130}"/>
                      </c:ext>
                    </c:extLst>
                  </c:dLbl>
                  <c:dLbl>
                    <c:idx val="4"/>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34F6-485C-B6AE-7843994E5130}"/>
                      </c:ext>
                    </c:extLst>
                  </c:dLbl>
                  <c:dLbl>
                    <c:idx val="5"/>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34F6-485C-B6AE-7843994E5130}"/>
                      </c:ext>
                    </c:extLst>
                  </c:dLbl>
                  <c:dLbl>
                    <c:idx val="6"/>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34F6-485C-B6AE-7843994E5130}"/>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Feuil1!$A$2:$A$8</c15:sqref>
                        </c15:formulaRef>
                      </c:ext>
                    </c:extLst>
                    <c:strCache>
                      <c:ptCount val="7"/>
                      <c:pt idx="0">
                        <c:v>Votre état psychologique</c:v>
                      </c:pt>
                      <c:pt idx="1">
                        <c:v>Vos projets (voyages, achats immobiliers, activités de loisir…)</c:v>
                      </c:pt>
                      <c:pt idx="2">
                        <c:v>Votre qualité de vie en général</c:v>
                      </c:pt>
                      <c:pt idx="3">
                        <c:v>Votre vie sociale</c:v>
                      </c:pt>
                      <c:pt idx="4">
                        <c:v>Votre vie affective, sentimentale, sexuelle</c:v>
                      </c:pt>
                      <c:pt idx="5">
                        <c:v>Votre activité professionnelle *</c:v>
                      </c:pt>
                      <c:pt idx="6">
                        <c:v>Votre vie familiale</c:v>
                      </c:pt>
                    </c:strCache>
                  </c:strRef>
                </c:cat>
                <c:val>
                  <c:numRef>
                    <c:extLst xmlns:c15="http://schemas.microsoft.com/office/drawing/2012/chart">
                      <c:ext xmlns:c15="http://schemas.microsoft.com/office/drawing/2012/chart" uri="{02D57815-91ED-43cb-92C2-25804820EDAC}">
                        <c15:formulaRef>
                          <c15:sqref>Feuil1!$C$2:$C$8</c15:sqref>
                        </c15:formulaRef>
                      </c:ext>
                    </c:extLst>
                    <c:numCache>
                      <c:formatCode>0%</c:formatCode>
                      <c:ptCount val="7"/>
                      <c:pt idx="0">
                        <c:v>0.54</c:v>
                      </c:pt>
                      <c:pt idx="1">
                        <c:v>0.37</c:v>
                      </c:pt>
                      <c:pt idx="2">
                        <c:v>0.48</c:v>
                      </c:pt>
                      <c:pt idx="3">
                        <c:v>0.36</c:v>
                      </c:pt>
                      <c:pt idx="4">
                        <c:v>0.32</c:v>
                      </c:pt>
                      <c:pt idx="5">
                        <c:v>0.3</c:v>
                      </c:pt>
                      <c:pt idx="6">
                        <c:v>0.31</c:v>
                      </c:pt>
                    </c:numCache>
                  </c:numRef>
                </c:val>
                <c:extLst xmlns:c15="http://schemas.microsoft.com/office/drawing/2012/chart">
                  <c:ext xmlns:c16="http://schemas.microsoft.com/office/drawing/2014/chart" uri="{C3380CC4-5D6E-409C-BE32-E72D297353CC}">
                    <c16:uniqueId val="{0000001F-34F6-485C-B6AE-7843994E5130}"/>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Feuil1!$B$1</c15:sqref>
                        </c15:formulaRef>
                      </c:ext>
                    </c:extLst>
                    <c:strCache>
                      <c:ptCount val="1"/>
                      <c:pt idx="0">
                        <c:v>Très important</c:v>
                      </c:pt>
                    </c:strCache>
                  </c:strRef>
                </c:tx>
                <c:spPr>
                  <a:solidFill>
                    <a:schemeClr val="accent2">
                      <a:lumMod val="75000"/>
                    </a:schemeClr>
                  </a:solidFill>
                </c:spPr>
                <c:invertIfNegative val="0"/>
                <c:dLbls>
                  <c:dLbl>
                    <c:idx val="0"/>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34F6-485C-B6AE-7843994E5130}"/>
                      </c:ext>
                    </c:extLst>
                  </c:dLbl>
                  <c:dLbl>
                    <c:idx val="1"/>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1-34F6-485C-B6AE-7843994E5130}"/>
                      </c:ext>
                    </c:extLst>
                  </c:dLbl>
                  <c:dLbl>
                    <c:idx val="2"/>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34F6-485C-B6AE-7843994E5130}"/>
                      </c:ext>
                    </c:extLst>
                  </c:dLbl>
                  <c:dLbl>
                    <c:idx val="3"/>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3-34F6-485C-B6AE-7843994E5130}"/>
                      </c:ext>
                    </c:extLst>
                  </c:dLbl>
                  <c:dLbl>
                    <c:idx val="4"/>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4-34F6-485C-B6AE-7843994E5130}"/>
                      </c:ext>
                    </c:extLst>
                  </c:dLbl>
                  <c:dLbl>
                    <c:idx val="5"/>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5-34F6-485C-B6AE-7843994E5130}"/>
                      </c:ext>
                    </c:extLst>
                  </c:dLbl>
                  <c:dLbl>
                    <c:idx val="6"/>
                    <c:spPr>
                      <a:noFill/>
                      <a:ln>
                        <a:noFill/>
                      </a:ln>
                      <a:effectLst/>
                    </c:spPr>
                    <c:txPr>
                      <a:bodyPr wrap="square" lIns="38100" tIns="19050" rIns="38100" bIns="19050" anchor="ctr">
                        <a:spAutoFit/>
                      </a:bodyPr>
                      <a:lstStyle/>
                      <a:p>
                        <a:pPr>
                          <a:defRPr sz="1200">
                            <a:solidFill>
                              <a:srgbClr val="FFFFFF"/>
                            </a:solidFill>
                            <a:latin typeface="Tenorite"/>
                            <a:ea typeface="Tenorite"/>
                            <a:cs typeface="Tenorite"/>
                          </a:defRPr>
                        </a:pPr>
                        <a:endParaRPr lang="fr-FR"/>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6-34F6-485C-B6AE-7843994E5130}"/>
                      </c:ext>
                    </c:extLst>
                  </c:dLbl>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Feuil1!$A$2:$A$8</c15:sqref>
                        </c15:formulaRef>
                      </c:ext>
                    </c:extLst>
                    <c:strCache>
                      <c:ptCount val="7"/>
                      <c:pt idx="0">
                        <c:v>Votre état psychologique</c:v>
                      </c:pt>
                      <c:pt idx="1">
                        <c:v>Vos projets (voyages, achats immobiliers, activités de loisir…)</c:v>
                      </c:pt>
                      <c:pt idx="2">
                        <c:v>Votre qualité de vie en général</c:v>
                      </c:pt>
                      <c:pt idx="3">
                        <c:v>Votre vie sociale</c:v>
                      </c:pt>
                      <c:pt idx="4">
                        <c:v>Votre vie affective, sentimentale, sexuelle</c:v>
                      </c:pt>
                      <c:pt idx="5">
                        <c:v>Votre activité professionnelle *</c:v>
                      </c:pt>
                      <c:pt idx="6">
                        <c:v>Votre vie familiale</c:v>
                      </c:pt>
                    </c:strCache>
                  </c:strRef>
                </c:cat>
                <c:val>
                  <c:numRef>
                    <c:extLst xmlns:c15="http://schemas.microsoft.com/office/drawing/2012/chart">
                      <c:ext xmlns:c15="http://schemas.microsoft.com/office/drawing/2012/chart" uri="{02D57815-91ED-43cb-92C2-25804820EDAC}">
                        <c15:formulaRef>
                          <c15:sqref>Feuil1!$B$2:$B$8</c15:sqref>
                        </c15:formulaRef>
                      </c:ext>
                    </c:extLst>
                    <c:numCache>
                      <c:formatCode>0%</c:formatCode>
                      <c:ptCount val="7"/>
                      <c:pt idx="0">
                        <c:v>0.14000000000000001</c:v>
                      </c:pt>
                      <c:pt idx="1">
                        <c:v>0.28000000000000003</c:v>
                      </c:pt>
                      <c:pt idx="2">
                        <c:v>0.17</c:v>
                      </c:pt>
                      <c:pt idx="3">
                        <c:v>0.14000000000000001</c:v>
                      </c:pt>
                      <c:pt idx="4">
                        <c:v>0.18</c:v>
                      </c:pt>
                      <c:pt idx="5">
                        <c:v>0.18</c:v>
                      </c:pt>
                      <c:pt idx="6">
                        <c:v>0.12</c:v>
                      </c:pt>
                    </c:numCache>
                  </c:numRef>
                </c:val>
                <c:extLst xmlns:c15="http://schemas.microsoft.com/office/drawing/2012/chart">
                  <c:ext xmlns:c16="http://schemas.microsoft.com/office/drawing/2014/chart" uri="{C3380CC4-5D6E-409C-BE32-E72D297353CC}">
                    <c16:uniqueId val="{00000027-34F6-485C-B6AE-7843994E5130}"/>
                  </c:ext>
                </c:extLst>
              </c15:ser>
            </c15:filteredBarSeries>
          </c:ext>
        </c:extLst>
      </c:barChart>
      <c:catAx>
        <c:axId val="861427104"/>
        <c:scaling>
          <c:orientation val="maxMin"/>
        </c:scaling>
        <c:delete val="1"/>
        <c:axPos val="l"/>
        <c:numFmt formatCode="General" sourceLinked="1"/>
        <c:majorTickMark val="out"/>
        <c:minorTickMark val="none"/>
        <c:tickLblPos val="nextTo"/>
        <c:crossAx val="861411744"/>
        <c:crosses val="autoZero"/>
        <c:auto val="1"/>
        <c:lblAlgn val="ctr"/>
        <c:lblOffset val="100"/>
        <c:noMultiLvlLbl val="0"/>
      </c:catAx>
      <c:valAx>
        <c:axId val="861411744"/>
        <c:scaling>
          <c:orientation val="minMax"/>
          <c:max val="1.1000000000000001"/>
          <c:min val="0"/>
        </c:scaling>
        <c:delete val="1"/>
        <c:axPos val="t"/>
        <c:numFmt formatCode="0%" sourceLinked="1"/>
        <c:majorTickMark val="out"/>
        <c:minorTickMark val="none"/>
        <c:tickLblPos val="nextTo"/>
        <c:crossAx val="861427104"/>
        <c:crosses val="autoZero"/>
        <c:crossBetween val="between"/>
      </c:valAx>
    </c:plotArea>
    <c:legend>
      <c:legendPos val="b"/>
      <c:legendEntry>
        <c:idx val="0"/>
        <c:delete val="1"/>
      </c:legendEntry>
      <c:layout>
        <c:manualLayout>
          <c:xMode val="edge"/>
          <c:yMode val="edge"/>
          <c:x val="6.2924994920611654E-2"/>
          <c:y val="1.1469179289913308E-2"/>
          <c:w val="0.76117482088910948"/>
          <c:h val="5.4687665800758685E-2"/>
        </c:manualLayout>
      </c:layout>
      <c:overlay val="0"/>
      <c:txPr>
        <a:bodyPr/>
        <a:lstStyle/>
        <a:p>
          <a:pPr>
            <a:defRPr sz="1100">
              <a:solidFill>
                <a:srgbClr val="010444"/>
              </a:solidFill>
              <a:latin typeface="Tenorite"/>
              <a:ea typeface="Tenorite"/>
              <a:cs typeface="Tenorite"/>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90088321189794"/>
          <c:y val="9.8402107770347191E-2"/>
          <c:w val="0.55219823711334381"/>
          <c:h val="0.80319578445930562"/>
        </c:manualLayout>
      </c:layout>
      <c:doughnutChart>
        <c:varyColors val="1"/>
        <c:ser>
          <c:idx val="0"/>
          <c:order val="0"/>
          <c:tx>
            <c:strRef>
              <c:f>Feuil1!$B$1</c:f>
              <c:strCache>
                <c:ptCount val="1"/>
                <c:pt idx="0">
                  <c:v>Colonne3</c:v>
                </c:pt>
              </c:strCache>
            </c:strRef>
          </c:tx>
          <c:dPt>
            <c:idx val="0"/>
            <c:bubble3D val="0"/>
            <c:spPr>
              <a:solidFill>
                <a:srgbClr val="EB0000"/>
              </a:solidFill>
            </c:spPr>
            <c:extLst>
              <c:ext xmlns:c16="http://schemas.microsoft.com/office/drawing/2014/chart" uri="{C3380CC4-5D6E-409C-BE32-E72D297353CC}">
                <c16:uniqueId val="{00000001-6EE9-423B-813A-1FFA2297AF8C}"/>
              </c:ext>
            </c:extLst>
          </c:dPt>
          <c:dPt>
            <c:idx val="1"/>
            <c:bubble3D val="0"/>
            <c:spPr>
              <a:solidFill>
                <a:srgbClr val="97C928"/>
              </a:solidFill>
            </c:spPr>
            <c:extLst>
              <c:ext xmlns:c16="http://schemas.microsoft.com/office/drawing/2014/chart" uri="{C3380CC4-5D6E-409C-BE32-E72D297353CC}">
                <c16:uniqueId val="{00000003-6EE9-423B-813A-1FFA2297AF8C}"/>
              </c:ext>
            </c:extLst>
          </c:dPt>
          <c:cat>
            <c:strRef>
              <c:f>Feuil1!$A$2:$A$3</c:f>
              <c:strCache>
                <c:ptCount val="2"/>
                <c:pt idx="0">
                  <c:v>Non</c:v>
                </c:pt>
                <c:pt idx="1">
                  <c:v>Oui</c:v>
                </c:pt>
              </c:strCache>
            </c:strRef>
          </c:cat>
          <c:val>
            <c:numRef>
              <c:f>Feuil1!$B$2:$B$3</c:f>
              <c:numCache>
                <c:formatCode>0%</c:formatCode>
                <c:ptCount val="2"/>
                <c:pt idx="0">
                  <c:v>0.09</c:v>
                </c:pt>
                <c:pt idx="1">
                  <c:v>0.91</c:v>
                </c:pt>
              </c:numCache>
            </c:numRef>
          </c:val>
          <c:extLst>
            <c:ext xmlns:c16="http://schemas.microsoft.com/office/drawing/2014/chart" uri="{C3380CC4-5D6E-409C-BE32-E72D297353CC}">
              <c16:uniqueId val="{00000004-6EE9-423B-813A-1FFA2297AF8C}"/>
            </c:ext>
          </c:extLst>
        </c:ser>
        <c:dLbls>
          <c:showLegendKey val="0"/>
          <c:showVal val="0"/>
          <c:showCatName val="0"/>
          <c:showSerName val="0"/>
          <c:showPercent val="0"/>
          <c:showBubbleSize val="0"/>
          <c:showLeaderLines val="0"/>
        </c:dLbls>
        <c:firstSliceAng val="0"/>
        <c:holeSize val="68"/>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8524387705021"/>
          <c:y val="6.1973727930454567E-2"/>
          <c:w val="0.4782804337224853"/>
          <c:h val="0.89295446993830585"/>
        </c:manualLayout>
      </c:layout>
      <c:barChart>
        <c:barDir val="bar"/>
        <c:grouping val="clustered"/>
        <c:varyColors val="0"/>
        <c:ser>
          <c:idx val="0"/>
          <c:order val="0"/>
          <c:tx>
            <c:strRef>
              <c:f>Feuil1!$B$1</c:f>
              <c:strCache>
                <c:ptCount val="1"/>
                <c:pt idx="0">
                  <c:v>Colonne3</c:v>
                </c:pt>
              </c:strCache>
            </c:strRef>
          </c:tx>
          <c:spPr>
            <a:solidFill>
              <a:schemeClr val="tx1">
                <a:lumMod val="25000"/>
                <a:lumOff val="75000"/>
              </a:schemeClr>
            </a:solidFill>
          </c:spPr>
          <c:invertIfNegative val="0"/>
          <c:dPt>
            <c:idx val="0"/>
            <c:invertIfNegative val="0"/>
            <c:bubble3D val="0"/>
            <c:spPr>
              <a:solidFill>
                <a:schemeClr val="tx1"/>
              </a:solidFill>
            </c:spPr>
            <c:extLst>
              <c:ext xmlns:c16="http://schemas.microsoft.com/office/drawing/2014/chart" uri="{C3380CC4-5D6E-409C-BE32-E72D297353CC}">
                <c16:uniqueId val="{00000000-0C4E-4D02-BD34-A4E05BDA60B1}"/>
              </c:ext>
            </c:extLst>
          </c:dPt>
          <c:dPt>
            <c:idx val="1"/>
            <c:invertIfNegative val="0"/>
            <c:bubble3D val="0"/>
            <c:extLst>
              <c:ext xmlns:c16="http://schemas.microsoft.com/office/drawing/2014/chart" uri="{C3380CC4-5D6E-409C-BE32-E72D297353CC}">
                <c16:uniqueId val="{00000002-0C4E-4D02-BD34-A4E05BDA60B1}"/>
              </c:ext>
            </c:extLst>
          </c:dPt>
          <c:dPt>
            <c:idx val="2"/>
            <c:invertIfNegative val="0"/>
            <c:bubble3D val="0"/>
            <c:extLst>
              <c:ext xmlns:c16="http://schemas.microsoft.com/office/drawing/2014/chart" uri="{C3380CC4-5D6E-409C-BE32-E72D297353CC}">
                <c16:uniqueId val="{00000004-0C4E-4D02-BD34-A4E05BDA60B1}"/>
              </c:ext>
            </c:extLst>
          </c:dPt>
          <c:dPt>
            <c:idx val="3"/>
            <c:invertIfNegative val="0"/>
            <c:bubble3D val="0"/>
            <c:extLst>
              <c:ext xmlns:c16="http://schemas.microsoft.com/office/drawing/2014/chart" uri="{C3380CC4-5D6E-409C-BE32-E72D297353CC}">
                <c16:uniqueId val="{00000006-0C4E-4D02-BD34-A4E05BDA60B1}"/>
              </c:ext>
            </c:extLst>
          </c:dPt>
          <c:dPt>
            <c:idx val="8"/>
            <c:invertIfNegative val="0"/>
            <c:bubble3D val="0"/>
            <c:extLst>
              <c:ext xmlns:c16="http://schemas.microsoft.com/office/drawing/2014/chart" uri="{C3380CC4-5D6E-409C-BE32-E72D297353CC}">
                <c16:uniqueId val="{00000008-0C4E-4D02-BD34-A4E05BDA60B1}"/>
              </c:ext>
            </c:extLst>
          </c:dPt>
          <c:dPt>
            <c:idx val="9"/>
            <c:invertIfNegative val="0"/>
            <c:bubble3D val="0"/>
            <c:extLst>
              <c:ext xmlns:c16="http://schemas.microsoft.com/office/drawing/2014/chart" uri="{C3380CC4-5D6E-409C-BE32-E72D297353CC}">
                <c16:uniqueId val="{0000000A-0C4E-4D02-BD34-A4E05BDA60B1}"/>
              </c:ext>
            </c:extLst>
          </c:dPt>
          <c:dPt>
            <c:idx val="10"/>
            <c:invertIfNegative val="0"/>
            <c:bubble3D val="0"/>
            <c:extLst>
              <c:ext xmlns:c16="http://schemas.microsoft.com/office/drawing/2014/chart" uri="{C3380CC4-5D6E-409C-BE32-E72D297353CC}">
                <c16:uniqueId val="{0000000C-0C4E-4D02-BD34-A4E05BDA60B1}"/>
              </c:ext>
            </c:extLst>
          </c:dPt>
          <c:dLbls>
            <c:dLbl>
              <c:idx val="1"/>
              <c:spPr>
                <a:noFill/>
                <a:ln>
                  <a:noFill/>
                </a:ln>
                <a:effectLst/>
              </c:spPr>
              <c:txPr>
                <a:bodyPr wrap="square" lIns="38100" tIns="19050" rIns="38100" bIns="19050" anchor="ctr" anchorCtr="0">
                  <a:spAutoFit/>
                </a:bodyPr>
                <a:lstStyle/>
                <a:p>
                  <a:pPr algn="ctr" rtl="0">
                    <a:defRPr lang="en-US" sz="1000" b="0" i="0" u="none" strike="noStrike" kern="1200" baseline="0">
                      <a:solidFill>
                        <a:srgbClr val="002060"/>
                      </a:solidFill>
                      <a:latin typeface="+mj-lt"/>
                      <a:ea typeface="Verdana"/>
                      <a:cs typeface="Verdana"/>
                    </a:defRPr>
                  </a:pPr>
                  <a:endParaRPr lang="fr-FR"/>
                </a:p>
              </c:txPr>
              <c:showLegendKey val="0"/>
              <c:showVal val="1"/>
              <c:showCatName val="0"/>
              <c:showSerName val="0"/>
              <c:showPercent val="0"/>
              <c:showBubbleSize val="0"/>
              <c:extLst>
                <c:ext xmlns:c16="http://schemas.microsoft.com/office/drawing/2014/chart" uri="{C3380CC4-5D6E-409C-BE32-E72D297353CC}">
                  <c16:uniqueId val="{00000002-0C4E-4D02-BD34-A4E05BDA60B1}"/>
                </c:ext>
              </c:extLst>
            </c:dLbl>
            <c:dLbl>
              <c:idx val="2"/>
              <c:spPr>
                <a:noFill/>
                <a:ln>
                  <a:noFill/>
                </a:ln>
                <a:effectLst/>
              </c:spPr>
              <c:txPr>
                <a:bodyPr wrap="square" lIns="38100" tIns="19050" rIns="38100" bIns="19050" anchor="ctr">
                  <a:spAutoFit/>
                </a:bodyPr>
                <a:lstStyle/>
                <a:p>
                  <a:pPr>
                    <a:defRPr sz="1000" b="0">
                      <a:solidFill>
                        <a:srgbClr val="002060"/>
                      </a:solidFill>
                      <a:latin typeface="+mj-lt"/>
                      <a:ea typeface="Verdana"/>
                      <a:cs typeface="Verdana"/>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4E-4D02-BD34-A4E05BDA60B1}"/>
                </c:ext>
              </c:extLst>
            </c:dLbl>
            <c:dLbl>
              <c:idx val="3"/>
              <c:spPr>
                <a:noFill/>
                <a:ln>
                  <a:noFill/>
                </a:ln>
                <a:effectLst/>
              </c:spPr>
              <c:txPr>
                <a:bodyPr wrap="square" lIns="38100" tIns="19050" rIns="38100" bIns="19050" anchor="ctr">
                  <a:spAutoFit/>
                </a:bodyPr>
                <a:lstStyle/>
                <a:p>
                  <a:pPr>
                    <a:defRPr sz="1000" b="0">
                      <a:solidFill>
                        <a:srgbClr val="002060"/>
                      </a:solidFill>
                      <a:latin typeface="+mj-lt"/>
                      <a:ea typeface="Verdana"/>
                      <a:cs typeface="Verdana"/>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4E-4D02-BD34-A4E05BDA60B1}"/>
                </c:ext>
              </c:extLst>
            </c:dLbl>
            <c:dLbl>
              <c:idx val="8"/>
              <c:spPr>
                <a:noFill/>
                <a:ln>
                  <a:noFill/>
                </a:ln>
                <a:effectLst/>
              </c:spPr>
              <c:txPr>
                <a:bodyPr wrap="square" lIns="38100" tIns="19050" rIns="38100" bIns="19050" anchor="ctr" anchorCtr="0">
                  <a:spAutoFit/>
                </a:bodyPr>
                <a:lstStyle/>
                <a:p>
                  <a:pPr algn="ctr" rtl="0">
                    <a:defRPr lang="en-US" sz="1000" b="0" i="0" u="none" strike="noStrike" kern="1200" baseline="0">
                      <a:solidFill>
                        <a:srgbClr val="002060"/>
                      </a:solidFill>
                      <a:latin typeface="+mj-lt"/>
                      <a:ea typeface="Verdana"/>
                      <a:cs typeface="Verdana"/>
                    </a:defRPr>
                  </a:pPr>
                  <a:endParaRPr lang="fr-FR"/>
                </a:p>
              </c:txPr>
              <c:showLegendKey val="0"/>
              <c:showVal val="1"/>
              <c:showCatName val="0"/>
              <c:showSerName val="0"/>
              <c:showPercent val="0"/>
              <c:showBubbleSize val="0"/>
              <c:extLst>
                <c:ext xmlns:c16="http://schemas.microsoft.com/office/drawing/2014/chart" uri="{C3380CC4-5D6E-409C-BE32-E72D297353CC}">
                  <c16:uniqueId val="{00000008-0C4E-4D02-BD34-A4E05BDA60B1}"/>
                </c:ext>
              </c:extLst>
            </c:dLbl>
            <c:spPr>
              <a:noFill/>
              <a:ln>
                <a:noFill/>
              </a:ln>
              <a:effectLst/>
            </c:spPr>
            <c:txPr>
              <a:bodyPr wrap="square" lIns="38100" tIns="19050" rIns="38100" bIns="19050" anchor="ctr">
                <a:spAutoFit/>
              </a:bodyPr>
              <a:lstStyle/>
              <a:p>
                <a:pPr>
                  <a:defRPr sz="1000" b="0">
                    <a:solidFill>
                      <a:srgbClr val="002060"/>
                    </a:solidFill>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Feuil1!$A$2:$A$7</c:f>
              <c:strCache>
                <c:ptCount val="6"/>
                <c:pt idx="0">
                  <c:v>1 rechute</c:v>
                </c:pt>
                <c:pt idx="1">
                  <c:v>2 rechutes</c:v>
                </c:pt>
                <c:pt idx="2">
                  <c:v>3 rechutes</c:v>
                </c:pt>
                <c:pt idx="3">
                  <c:v>4 rechutes</c:v>
                </c:pt>
                <c:pt idx="4">
                  <c:v>5 rechutes</c:v>
                </c:pt>
                <c:pt idx="5">
                  <c:v>6 rechutes</c:v>
                </c:pt>
              </c:strCache>
            </c:strRef>
          </c:cat>
          <c:val>
            <c:numRef>
              <c:f>Feuil1!$B$2:$B$7</c:f>
              <c:numCache>
                <c:formatCode>0%</c:formatCode>
                <c:ptCount val="6"/>
                <c:pt idx="0">
                  <c:v>0.55000000000000004</c:v>
                </c:pt>
                <c:pt idx="1">
                  <c:v>0.22</c:v>
                </c:pt>
                <c:pt idx="2">
                  <c:v>0.12</c:v>
                </c:pt>
                <c:pt idx="3">
                  <c:v>0.06</c:v>
                </c:pt>
                <c:pt idx="4">
                  <c:v>0.02</c:v>
                </c:pt>
                <c:pt idx="5">
                  <c:v>0.03</c:v>
                </c:pt>
              </c:numCache>
            </c:numRef>
          </c:val>
          <c:extLst>
            <c:ext xmlns:c16="http://schemas.microsoft.com/office/drawing/2014/chart" uri="{C3380CC4-5D6E-409C-BE32-E72D297353CC}">
              <c16:uniqueId val="{0000000D-0C4E-4D02-BD34-A4E05BDA60B1}"/>
            </c:ext>
          </c:extLst>
        </c:ser>
        <c:dLbls>
          <c:showLegendKey val="0"/>
          <c:showVal val="0"/>
          <c:showCatName val="0"/>
          <c:showSerName val="0"/>
          <c:showPercent val="0"/>
          <c:showBubbleSize val="0"/>
        </c:dLbls>
        <c:gapWidth val="87"/>
        <c:axId val="1089991104"/>
        <c:axId val="1089991520"/>
      </c:barChart>
      <c:catAx>
        <c:axId val="1089991104"/>
        <c:scaling>
          <c:orientation val="maxMin"/>
        </c:scaling>
        <c:delete val="0"/>
        <c:axPos val="l"/>
        <c:numFmt formatCode="General" sourceLinked="1"/>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404040">
                    <a:tint val="75000"/>
                    <a:shade val="95000"/>
                    <a:satMod val="105000"/>
                  </a:srgbClr>
                </a:solidFill>
                <a:prstDash val="solid"/>
                <a:round/>
              </a14:hiddenLine>
            </a:ext>
          </a:extLst>
        </c:spPr>
        <c:txPr>
          <a:bodyPr/>
          <a:lstStyle/>
          <a:p>
            <a:pPr>
              <a:defRPr sz="1100">
                <a:solidFill>
                  <a:srgbClr val="002060"/>
                </a:solidFill>
                <a:latin typeface="+mj-lt"/>
                <a:ea typeface="Verdana"/>
                <a:cs typeface="Verdana"/>
              </a:defRPr>
            </a:pPr>
            <a:endParaRPr lang="fr-FR"/>
          </a:p>
        </c:txPr>
        <c:crossAx val="1089991520"/>
        <c:crosses val="autoZero"/>
        <c:auto val="1"/>
        <c:lblAlgn val="ctr"/>
        <c:lblOffset val="100"/>
        <c:noMultiLvlLbl val="0"/>
      </c:catAx>
      <c:valAx>
        <c:axId val="1089991520"/>
        <c:scaling>
          <c:orientation val="minMax"/>
          <c:max val="1"/>
          <c:min val="0"/>
        </c:scaling>
        <c:delete val="1"/>
        <c:axPos val="t"/>
        <c:numFmt formatCode="0%" sourceLinked="1"/>
        <c:majorTickMark val="out"/>
        <c:minorTickMark val="none"/>
        <c:tickLblPos val="nextTo"/>
        <c:crossAx val="108999110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8"/>
          <c:order val="0"/>
          <c:tx>
            <c:strRef>
              <c:f>Feuil1!$J$1</c:f>
              <c:strCache>
                <c:ptCount val="1"/>
                <c:pt idx="0">
                  <c:v>Vous ne consultez pas ce professionnel actuellement pour le suivi de votre LLC</c:v>
                </c:pt>
              </c:strCache>
            </c:strRef>
          </c:tx>
          <c:spPr>
            <a:solidFill>
              <a:schemeClr val="accent2"/>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93-DEE3-4FD8-8530-CED6E3FFC54C}"/>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94-DEE3-4FD8-8530-CED6E3FFC54C}"/>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95-DEE3-4FD8-8530-CED6E3FFC54C}"/>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96-DEE3-4FD8-8530-CED6E3FFC54C}"/>
                </c:ext>
              </c:extLst>
            </c:dLbl>
            <c:dLbl>
              <c:idx val="4"/>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97-DEE3-4FD8-8530-CED6E3FFC54C}"/>
                </c:ext>
              </c:extLst>
            </c:dLbl>
            <c:spPr>
              <a:noFill/>
              <a:ln>
                <a:noFill/>
              </a:ln>
              <a:effectLst/>
            </c:spPr>
            <c:txPr>
              <a:bodyPr wrap="square" lIns="38100" tIns="19050" rIns="38100" bIns="19050" anchor="ctr">
                <a:spAutoFit/>
              </a:bodyPr>
              <a:lstStyle/>
              <a:p>
                <a:pPr>
                  <a:defRPr>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Feuil1!$J$2:$J$6</c:f>
              <c:numCache>
                <c:formatCode>0%</c:formatCode>
                <c:ptCount val="5"/>
                <c:pt idx="0">
                  <c:v>0.05</c:v>
                </c:pt>
                <c:pt idx="1">
                  <c:v>0.38</c:v>
                </c:pt>
                <c:pt idx="2">
                  <c:v>0.47</c:v>
                </c:pt>
                <c:pt idx="3">
                  <c:v>0.57999999999999996</c:v>
                </c:pt>
                <c:pt idx="4">
                  <c:v>0.81</c:v>
                </c:pt>
              </c:numCache>
            </c:numRef>
          </c:val>
          <c:extLst>
            <c:ext xmlns:c16="http://schemas.microsoft.com/office/drawing/2014/chart" uri="{C3380CC4-5D6E-409C-BE32-E72D297353CC}">
              <c16:uniqueId val="{00000008-DEE3-4FD8-8530-CED6E3FFC54C}"/>
            </c:ext>
          </c:extLst>
        </c:ser>
        <c:ser>
          <c:idx val="7"/>
          <c:order val="1"/>
          <c:tx>
            <c:strRef>
              <c:f>Feuil1!$I$1</c:f>
              <c:strCache>
                <c:ptCount val="1"/>
                <c:pt idx="0">
                  <c:v>     Moins souvent</c:v>
                </c:pt>
              </c:strCache>
            </c:strRef>
          </c:tx>
          <c:spPr>
            <a:solidFill>
              <a:schemeClr val="accent2">
                <a:lumMod val="60000"/>
                <a:lumOff val="40000"/>
              </a:schemeClr>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82-DEE3-4FD8-8530-CED6E3FFC54C}"/>
                </c:ext>
              </c:extLst>
            </c:dLbl>
            <c:dLbl>
              <c:idx val="1"/>
              <c:delete val="1"/>
              <c:extLst>
                <c:ext xmlns:c15="http://schemas.microsoft.com/office/drawing/2012/chart" uri="{CE6537A1-D6FC-4f65-9D91-7224C49458BB}"/>
                <c:ext xmlns:c16="http://schemas.microsoft.com/office/drawing/2014/chart" uri="{C3380CC4-5D6E-409C-BE32-E72D297353CC}">
                  <c16:uniqueId val="{00000083-DEE3-4FD8-8530-CED6E3FFC54C}"/>
                </c:ext>
              </c:extLst>
            </c:dLbl>
            <c:dLbl>
              <c:idx val="2"/>
              <c:layout>
                <c:manualLayout>
                  <c:x val="8.3484059310493988E-3"/>
                  <c:y val="-3.7728370587795912E-3"/>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4-DEE3-4FD8-8530-CED6E3FFC54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85-DEE3-4FD8-8530-CED6E3FFC54C}"/>
                </c:ext>
              </c:extLst>
            </c:dLbl>
            <c:dLbl>
              <c:idx val="4"/>
              <c:layout>
                <c:manualLayout>
                  <c:x val="0"/>
                  <c:y val="5.9424114973351586E-7"/>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6-DEE3-4FD8-8530-CED6E3FFC5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Feuil1!$I$2:$I$6</c:f>
              <c:numCache>
                <c:formatCode>0%</c:formatCode>
                <c:ptCount val="5"/>
                <c:pt idx="0">
                  <c:v>0.03</c:v>
                </c:pt>
                <c:pt idx="1">
                  <c:v>0</c:v>
                </c:pt>
                <c:pt idx="2">
                  <c:v>0.01</c:v>
                </c:pt>
                <c:pt idx="3">
                  <c:v>0.02</c:v>
                </c:pt>
                <c:pt idx="4">
                  <c:v>0.03</c:v>
                </c:pt>
              </c:numCache>
            </c:numRef>
          </c:val>
          <c:extLst>
            <c:ext xmlns:c16="http://schemas.microsoft.com/office/drawing/2014/chart" uri="{C3380CC4-5D6E-409C-BE32-E72D297353CC}">
              <c16:uniqueId val="{00000007-DEE3-4FD8-8530-CED6E3FFC54C}"/>
            </c:ext>
          </c:extLst>
        </c:ser>
        <c:ser>
          <c:idx val="6"/>
          <c:order val="2"/>
          <c:tx>
            <c:strRef>
              <c:f>Feuil1!$H$1</c:f>
              <c:strCache>
                <c:ptCount val="1"/>
                <c:pt idx="0">
                  <c:v>     1 fois par an</c:v>
                </c:pt>
              </c:strCache>
            </c:strRef>
          </c:tx>
          <c:spPr>
            <a:solidFill>
              <a:schemeClr val="accent2">
                <a:lumMod val="20000"/>
                <a:lumOff val="80000"/>
              </a:schemeClr>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71-DEE3-4FD8-8530-CED6E3FFC54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72-DEE3-4FD8-8530-CED6E3FFC54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73-DEE3-4FD8-8530-CED6E3FFC54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74-DEE3-4FD8-8530-CED6E3FFC54C}"/>
                </c:ext>
              </c:extLst>
            </c:dLbl>
            <c:dLbl>
              <c:idx val="4"/>
              <c:layout>
                <c:manualLayout>
                  <c:x val="-1.391400988508284E-3"/>
                  <c:y val="2.9712057493593675E-7"/>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5-DEE3-4FD8-8530-CED6E3FFC5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Feuil1!$H$2:$H$6</c:f>
              <c:numCache>
                <c:formatCode>0%</c:formatCode>
                <c:ptCount val="5"/>
                <c:pt idx="0">
                  <c:v>0.05</c:v>
                </c:pt>
                <c:pt idx="1">
                  <c:v>0.02</c:v>
                </c:pt>
                <c:pt idx="2">
                  <c:v>0.02</c:v>
                </c:pt>
                <c:pt idx="3">
                  <c:v>0.01</c:v>
                </c:pt>
                <c:pt idx="4">
                  <c:v>0.02</c:v>
                </c:pt>
              </c:numCache>
            </c:numRef>
          </c:val>
          <c:extLst>
            <c:ext xmlns:c16="http://schemas.microsoft.com/office/drawing/2014/chart" uri="{C3380CC4-5D6E-409C-BE32-E72D297353CC}">
              <c16:uniqueId val="{00000006-DEE3-4FD8-8530-CED6E3FFC54C}"/>
            </c:ext>
          </c:extLst>
        </c:ser>
        <c:ser>
          <c:idx val="5"/>
          <c:order val="3"/>
          <c:tx>
            <c:strRef>
              <c:f>Feuil1!$G$1</c:f>
              <c:strCache>
                <c:ptCount val="1"/>
                <c:pt idx="0">
                  <c:v>          2 fois par an</c:v>
                </c:pt>
              </c:strCache>
            </c:strRef>
          </c:tx>
          <c:spPr>
            <a:solidFill>
              <a:schemeClr val="accent4">
                <a:lumMod val="20000"/>
                <a:lumOff val="80000"/>
              </a:schemeClr>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60-DEE3-4FD8-8530-CED6E3FFC54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61-DEE3-4FD8-8530-CED6E3FFC54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62-DEE3-4FD8-8530-CED6E3FFC54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63-DEE3-4FD8-8530-CED6E3FFC54C}"/>
                </c:ext>
              </c:extLst>
            </c:dLbl>
            <c:dLbl>
              <c:idx val="4"/>
              <c:layout>
                <c:manualLayout>
                  <c:x val="1.3914009885082331E-3"/>
                  <c:y val="2.9712057493593675E-7"/>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DEE3-4FD8-8530-CED6E3FFC5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Feuil1!$G$2:$G$6</c:f>
              <c:numCache>
                <c:formatCode>0%</c:formatCode>
                <c:ptCount val="5"/>
                <c:pt idx="0">
                  <c:v>0.19</c:v>
                </c:pt>
                <c:pt idx="1">
                  <c:v>0.09</c:v>
                </c:pt>
                <c:pt idx="2">
                  <c:v>0.12</c:v>
                </c:pt>
                <c:pt idx="3">
                  <c:v>0.05</c:v>
                </c:pt>
                <c:pt idx="4">
                  <c:v>0.03</c:v>
                </c:pt>
              </c:numCache>
            </c:numRef>
          </c:val>
          <c:extLst>
            <c:ext xmlns:c16="http://schemas.microsoft.com/office/drawing/2014/chart" uri="{C3380CC4-5D6E-409C-BE32-E72D297353CC}">
              <c16:uniqueId val="{00000005-DEE3-4FD8-8530-CED6E3FFC54C}"/>
            </c:ext>
          </c:extLst>
        </c:ser>
        <c:ser>
          <c:idx val="4"/>
          <c:order val="4"/>
          <c:tx>
            <c:strRef>
              <c:f>Feuil1!$F$1</c:f>
              <c:strCache>
                <c:ptCount val="1"/>
                <c:pt idx="0">
                  <c:v>          3 fois par an</c:v>
                </c:pt>
              </c:strCache>
            </c:strRef>
          </c:tx>
          <c:spPr>
            <a:solidFill>
              <a:schemeClr val="accent4">
                <a:lumMod val="40000"/>
                <a:lumOff val="60000"/>
              </a:schemeClr>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4F-DEE3-4FD8-8530-CED6E3FFC54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50-DEE3-4FD8-8530-CED6E3FFC54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51-DEE3-4FD8-8530-CED6E3FFC54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52-DEE3-4FD8-8530-CED6E3FFC54C}"/>
                </c:ext>
              </c:extLst>
            </c:dLbl>
            <c:dLbl>
              <c:idx val="4"/>
              <c:delete val="1"/>
              <c:extLst>
                <c:ext xmlns:c15="http://schemas.microsoft.com/office/drawing/2012/chart" uri="{CE6537A1-D6FC-4f65-9D91-7224C49458BB}"/>
                <c:ext xmlns:c16="http://schemas.microsoft.com/office/drawing/2014/chart" uri="{C3380CC4-5D6E-409C-BE32-E72D297353CC}">
                  <c16:uniqueId val="{00000053-DEE3-4FD8-8530-CED6E3FFC5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Feuil1!$F$2:$F$6</c:f>
              <c:numCache>
                <c:formatCode>0%</c:formatCode>
                <c:ptCount val="5"/>
                <c:pt idx="0">
                  <c:v>0.12</c:v>
                </c:pt>
                <c:pt idx="1">
                  <c:v>0.04</c:v>
                </c:pt>
                <c:pt idx="2">
                  <c:v>0.09</c:v>
                </c:pt>
                <c:pt idx="3">
                  <c:v>0.02</c:v>
                </c:pt>
                <c:pt idx="4">
                  <c:v>0</c:v>
                </c:pt>
              </c:numCache>
            </c:numRef>
          </c:val>
          <c:extLst>
            <c:ext xmlns:c16="http://schemas.microsoft.com/office/drawing/2014/chart" uri="{C3380CC4-5D6E-409C-BE32-E72D297353CC}">
              <c16:uniqueId val="{00000004-DEE3-4FD8-8530-CED6E3FFC54C}"/>
            </c:ext>
          </c:extLst>
        </c:ser>
        <c:ser>
          <c:idx val="3"/>
          <c:order val="5"/>
          <c:tx>
            <c:strRef>
              <c:f>Feuil1!$E$1</c:f>
              <c:strCache>
                <c:ptCount val="1"/>
                <c:pt idx="0">
                  <c:v>          4 fois par an</c:v>
                </c:pt>
              </c:strCache>
            </c:strRef>
          </c:tx>
          <c:spPr>
            <a:solidFill>
              <a:schemeClr val="accent4">
                <a:lumMod val="60000"/>
                <a:lumOff val="40000"/>
              </a:schemeClr>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3E-DEE3-4FD8-8530-CED6E3FFC54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3F-DEE3-4FD8-8530-CED6E3FFC54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40-DEE3-4FD8-8530-CED6E3FFC54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41-DEE3-4FD8-8530-CED6E3FFC54C}"/>
                </c:ext>
              </c:extLst>
            </c:dLbl>
            <c:dLbl>
              <c:idx val="4"/>
              <c:layout>
                <c:manualLayout>
                  <c:x val="-4.1742029655247497E-3"/>
                  <c:y val="2.9712057493593675E-7"/>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DEE3-4FD8-8530-CED6E3FFC5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Feuil1!$E$2:$E$6</c:f>
              <c:numCache>
                <c:formatCode>0%</c:formatCode>
                <c:ptCount val="5"/>
                <c:pt idx="0">
                  <c:v>0.28999999999999998</c:v>
                </c:pt>
                <c:pt idx="1">
                  <c:v>0.24</c:v>
                </c:pt>
                <c:pt idx="2">
                  <c:v>0.13</c:v>
                </c:pt>
                <c:pt idx="3">
                  <c:v>7.0000000000000007E-2</c:v>
                </c:pt>
                <c:pt idx="4">
                  <c:v>0.02</c:v>
                </c:pt>
              </c:numCache>
            </c:numRef>
          </c:val>
          <c:extLst>
            <c:ext xmlns:c16="http://schemas.microsoft.com/office/drawing/2014/chart" uri="{C3380CC4-5D6E-409C-BE32-E72D297353CC}">
              <c16:uniqueId val="{00000003-DEE3-4FD8-8530-CED6E3FFC54C}"/>
            </c:ext>
          </c:extLst>
        </c:ser>
        <c:ser>
          <c:idx val="2"/>
          <c:order val="6"/>
          <c:tx>
            <c:strRef>
              <c:f>Feuil1!$D$1</c:f>
              <c:strCache>
                <c:ptCount val="1"/>
                <c:pt idx="0">
                  <c:v>          Tous les 2 mois</c:v>
                </c:pt>
              </c:strCache>
            </c:strRef>
          </c:tx>
          <c:spPr>
            <a:solidFill>
              <a:schemeClr val="accent4"/>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2D-DEE3-4FD8-8530-CED6E3FFC54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2E-DEE3-4FD8-8530-CED6E3FFC54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2F-DEE3-4FD8-8530-CED6E3FFC54C}"/>
                </c:ext>
              </c:extLst>
            </c:dLbl>
            <c:dLbl>
              <c:idx val="3"/>
              <c:delete val="1"/>
              <c:extLst>
                <c:ext xmlns:c15="http://schemas.microsoft.com/office/drawing/2012/chart" uri="{CE6537A1-D6FC-4f65-9D91-7224C49458BB}"/>
                <c:ext xmlns:c16="http://schemas.microsoft.com/office/drawing/2014/chart" uri="{C3380CC4-5D6E-409C-BE32-E72D297353CC}">
                  <c16:uniqueId val="{00000030-DEE3-4FD8-8530-CED6E3FFC54C}"/>
                </c:ext>
              </c:extLst>
            </c:dLbl>
            <c:dLbl>
              <c:idx val="4"/>
              <c:layout>
                <c:manualLayout>
                  <c:x val="-6.9570049425411902E-3"/>
                  <c:y val="2.9712057493593675E-7"/>
                </c:manualLayout>
              </c:layout>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EE3-4FD8-8530-CED6E3FFC5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Feuil1!$D$2:$D$6</c:f>
              <c:numCache>
                <c:formatCode>0%</c:formatCode>
                <c:ptCount val="5"/>
                <c:pt idx="0">
                  <c:v>0.09</c:v>
                </c:pt>
                <c:pt idx="1">
                  <c:v>0.13</c:v>
                </c:pt>
                <c:pt idx="2">
                  <c:v>0.03</c:v>
                </c:pt>
                <c:pt idx="3">
                  <c:v>0</c:v>
                </c:pt>
                <c:pt idx="4">
                  <c:v>0.02</c:v>
                </c:pt>
              </c:numCache>
            </c:numRef>
          </c:val>
          <c:extLst>
            <c:ext xmlns:c16="http://schemas.microsoft.com/office/drawing/2014/chart" uri="{C3380CC4-5D6E-409C-BE32-E72D297353CC}">
              <c16:uniqueId val="{00000002-DEE3-4FD8-8530-CED6E3FFC54C}"/>
            </c:ext>
          </c:extLst>
        </c:ser>
        <c:ser>
          <c:idx val="1"/>
          <c:order val="7"/>
          <c:tx>
            <c:strRef>
              <c:f>Feuil1!$C$1</c:f>
              <c:strCache>
                <c:ptCount val="1"/>
                <c:pt idx="0">
                  <c:v>          Tous les mois</c:v>
                </c:pt>
              </c:strCache>
            </c:strRef>
          </c:tx>
          <c:spPr>
            <a:solidFill>
              <a:schemeClr val="accent4">
                <a:lumMod val="75000"/>
              </a:schemeClr>
            </a:solidFill>
          </c:spPr>
          <c:invertIfNegative val="0"/>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1C-DEE3-4FD8-8530-CED6E3FFC54C}"/>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1D-DEE3-4FD8-8530-CED6E3FFC54C}"/>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1E-DEE3-4FD8-8530-CED6E3FFC54C}"/>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1F-DEE3-4FD8-8530-CED6E3FFC54C}"/>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20-DEE3-4FD8-8530-CED6E3FFC5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Feuil1!$C$2:$C$6</c:f>
              <c:numCache>
                <c:formatCode>0%</c:formatCode>
                <c:ptCount val="5"/>
                <c:pt idx="0">
                  <c:v>0.1</c:v>
                </c:pt>
                <c:pt idx="1">
                  <c:v>7.0000000000000007E-2</c:v>
                </c:pt>
                <c:pt idx="2">
                  <c:v>0.08</c:v>
                </c:pt>
                <c:pt idx="3">
                  <c:v>0.14000000000000001</c:v>
                </c:pt>
                <c:pt idx="4">
                  <c:v>0.05</c:v>
                </c:pt>
              </c:numCache>
            </c:numRef>
          </c:val>
          <c:extLst>
            <c:ext xmlns:c16="http://schemas.microsoft.com/office/drawing/2014/chart" uri="{C3380CC4-5D6E-409C-BE32-E72D297353CC}">
              <c16:uniqueId val="{00000001-DEE3-4FD8-8530-CED6E3FFC54C}"/>
            </c:ext>
          </c:extLst>
        </c:ser>
        <c:ser>
          <c:idx val="0"/>
          <c:order val="8"/>
          <c:tx>
            <c:strRef>
              <c:f>Feuil1!$B$1:$J$1</c:f>
              <c:strCache>
                <c:ptCount val="1"/>
                <c:pt idx="0">
                  <c:v>          Plusieurs fois par mois           Tous les mois           Tous les 2 mois           4 fois par an           3 fois par an           2 fois par an      1 fois par an      Moins souvent Vous ne consultez pas ce professionnel actuellement pour le s</c:v>
                </c:pt>
              </c:strCache>
            </c:strRef>
          </c:tx>
          <c:spPr>
            <a:solidFill>
              <a:schemeClr val="accent4">
                <a:lumMod val="50000"/>
              </a:schemeClr>
            </a:solidFill>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0B-DEE3-4FD8-8530-CED6E3FFC54C}"/>
                </c:ext>
              </c:extLst>
            </c:dLbl>
            <c:dLbl>
              <c:idx val="1"/>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0C-DEE3-4FD8-8530-CED6E3FFC54C}"/>
                </c:ext>
              </c:extLst>
            </c:dLbl>
            <c:dLbl>
              <c:idx val="2"/>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0D-DEE3-4FD8-8530-CED6E3FFC54C}"/>
                </c:ext>
              </c:extLst>
            </c:dLbl>
            <c:dLbl>
              <c:idx val="3"/>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0E-DEE3-4FD8-8530-CED6E3FFC54C}"/>
                </c:ext>
              </c:extLst>
            </c:dLbl>
            <c:dLbl>
              <c:idx val="4"/>
              <c:spPr>
                <a:noFill/>
                <a:ln>
                  <a:noFill/>
                </a:ln>
                <a:effectLst/>
              </c:spPr>
              <c:txPr>
                <a:bodyPr wrap="square" lIns="38100" tIns="19050" rIns="38100" bIns="19050" anchor="ctr">
                  <a:spAutoFit/>
                </a:bodyPr>
                <a:lstStyle/>
                <a:p>
                  <a:pPr>
                    <a:defRPr sz="1200">
                      <a:solidFill>
                        <a:schemeClr val="bg1"/>
                      </a:solidFill>
                      <a:latin typeface="Tenorite"/>
                      <a:ea typeface="Tenorite"/>
                      <a:cs typeface="Tenorite"/>
                    </a:defRPr>
                  </a:pPr>
                  <a:endParaRPr lang="fr-FR"/>
                </a:p>
              </c:txPr>
              <c:showLegendKey val="0"/>
              <c:showVal val="1"/>
              <c:showCatName val="0"/>
              <c:showSerName val="0"/>
              <c:showPercent val="0"/>
              <c:showBubbleSize val="0"/>
              <c:extLst>
                <c:ext xmlns:c16="http://schemas.microsoft.com/office/drawing/2014/chart" uri="{C3380CC4-5D6E-409C-BE32-E72D297353CC}">
                  <c16:uniqueId val="{0000000F-DEE3-4FD8-8530-CED6E3FFC54C}"/>
                </c:ext>
              </c:extLst>
            </c:dLbl>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 hématologue</c:v>
                </c:pt>
                <c:pt idx="1">
                  <c:v>Un médecin généraliste</c:v>
                </c:pt>
                <c:pt idx="2">
                  <c:v>Un oncologue</c:v>
                </c:pt>
                <c:pt idx="3">
                  <c:v>Un infirmier hospitalier</c:v>
                </c:pt>
                <c:pt idx="4">
                  <c:v>Un psychologue</c:v>
                </c:pt>
              </c:strCache>
            </c:strRef>
          </c:cat>
          <c:val>
            <c:numRef>
              <c:f>Feuil1!$B$2:$B$6</c:f>
              <c:numCache>
                <c:formatCode>0%</c:formatCode>
                <c:ptCount val="5"/>
                <c:pt idx="0">
                  <c:v>7.0000000000000007E-2</c:v>
                </c:pt>
                <c:pt idx="1">
                  <c:v>0.02</c:v>
                </c:pt>
                <c:pt idx="2">
                  <c:v>0.04</c:v>
                </c:pt>
                <c:pt idx="3">
                  <c:v>0.1</c:v>
                </c:pt>
                <c:pt idx="4">
                  <c:v>0.02</c:v>
                </c:pt>
              </c:numCache>
            </c:numRef>
          </c:val>
          <c:extLst>
            <c:ext xmlns:c16="http://schemas.microsoft.com/office/drawing/2014/chart" uri="{C3380CC4-5D6E-409C-BE32-E72D297353CC}">
              <c16:uniqueId val="{00000000-DEE3-4FD8-8530-CED6E3FFC54C}"/>
            </c:ext>
          </c:extLst>
        </c:ser>
        <c:dLbls>
          <c:showLegendKey val="0"/>
          <c:showVal val="0"/>
          <c:showCatName val="0"/>
          <c:showSerName val="0"/>
          <c:showPercent val="0"/>
          <c:showBubbleSize val="0"/>
        </c:dLbls>
        <c:gapWidth val="19"/>
        <c:overlap val="100"/>
        <c:axId val="1067941440"/>
        <c:axId val="1067933760"/>
      </c:barChart>
      <c:catAx>
        <c:axId val="1067941440"/>
        <c:scaling>
          <c:orientation val="maxMin"/>
        </c:scaling>
        <c:delete val="0"/>
        <c:axPos val="l"/>
        <c:numFmt formatCode="General" sourceLinked="1"/>
        <c:majorTickMark val="out"/>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010444">
                    <a:tint val="75000"/>
                  </a:srgbClr>
                </a:solidFill>
                <a:prstDash val="solid"/>
                <a:round/>
              </a14:hiddenLine>
            </a:ext>
          </a:extLst>
        </c:spPr>
        <c:txPr>
          <a:bodyPr/>
          <a:lstStyle/>
          <a:p>
            <a:pPr>
              <a:defRPr sz="1100">
                <a:solidFill>
                  <a:srgbClr val="010444"/>
                </a:solidFill>
                <a:latin typeface="Tenorite"/>
                <a:ea typeface="Tenorite"/>
                <a:cs typeface="Tenorite"/>
              </a:defRPr>
            </a:pPr>
            <a:endParaRPr lang="fr-FR"/>
          </a:p>
        </c:txPr>
        <c:crossAx val="1067933760"/>
        <c:crosses val="autoZero"/>
        <c:auto val="1"/>
        <c:lblAlgn val="ctr"/>
        <c:lblOffset val="100"/>
        <c:noMultiLvlLbl val="0"/>
      </c:catAx>
      <c:valAx>
        <c:axId val="1067933760"/>
        <c:scaling>
          <c:orientation val="minMax"/>
          <c:max val="1"/>
          <c:min val="0"/>
        </c:scaling>
        <c:delete val="1"/>
        <c:axPos val="t"/>
        <c:numFmt formatCode="0%" sourceLinked="1"/>
        <c:majorTickMark val="out"/>
        <c:minorTickMark val="none"/>
        <c:tickLblPos val="nextTo"/>
        <c:crossAx val="106794144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Q18. Quel impact a eu la rechute de votre LLC sur votre activité professionnelle ?</c:v>
                </c:pt>
              </c:strCache>
            </c:strRef>
          </c:tx>
          <c:invertIfNegative val="0"/>
          <c:dPt>
            <c:idx val="0"/>
            <c:invertIfNegative val="0"/>
            <c:bubble3D val="0"/>
            <c:spPr>
              <a:solidFill>
                <a:srgbClr val="E28EA3"/>
              </a:solidFill>
            </c:spPr>
            <c:extLst>
              <c:ext xmlns:c16="http://schemas.microsoft.com/office/drawing/2014/chart" uri="{C3380CC4-5D6E-409C-BE32-E72D297353CC}">
                <c16:uniqueId val="{00000003-9537-468B-A56D-961AB6F4A596}"/>
              </c:ext>
            </c:extLst>
          </c:dPt>
          <c:dPt>
            <c:idx val="1"/>
            <c:invertIfNegative val="0"/>
            <c:bubble3D val="0"/>
            <c:spPr>
              <a:solidFill>
                <a:srgbClr val="E28EA3"/>
              </a:solidFill>
            </c:spPr>
            <c:extLst>
              <c:ext xmlns:c16="http://schemas.microsoft.com/office/drawing/2014/chart" uri="{C3380CC4-5D6E-409C-BE32-E72D297353CC}">
                <c16:uniqueId val="{00000004-9537-468B-A56D-961AB6F4A596}"/>
              </c:ext>
            </c:extLst>
          </c:dPt>
          <c:dPt>
            <c:idx val="2"/>
            <c:invertIfNegative val="0"/>
            <c:bubble3D val="0"/>
            <c:spPr>
              <a:solidFill>
                <a:srgbClr val="C61C47"/>
              </a:solidFill>
            </c:spPr>
            <c:extLst>
              <c:ext xmlns:c16="http://schemas.microsoft.com/office/drawing/2014/chart" uri="{C3380CC4-5D6E-409C-BE32-E72D297353CC}">
                <c16:uniqueId val="{00000005-9537-468B-A56D-961AB6F4A596}"/>
              </c:ext>
            </c:extLst>
          </c:dPt>
          <c:dPt>
            <c:idx val="3"/>
            <c:invertIfNegative val="0"/>
            <c:bubble3D val="0"/>
            <c:spPr>
              <a:solidFill>
                <a:srgbClr val="C61C47"/>
              </a:solidFill>
            </c:spPr>
            <c:extLst>
              <c:ext xmlns:c16="http://schemas.microsoft.com/office/drawing/2014/chart" uri="{C3380CC4-5D6E-409C-BE32-E72D297353CC}">
                <c16:uniqueId val="{00000006-9537-468B-A56D-961AB6F4A596}"/>
              </c:ext>
            </c:extLst>
          </c:dPt>
          <c:dPt>
            <c:idx val="4"/>
            <c:invertIfNegative val="0"/>
            <c:bubble3D val="0"/>
            <c:spPr>
              <a:solidFill>
                <a:schemeClr val="accent6">
                  <a:lumMod val="85000"/>
                </a:schemeClr>
              </a:solidFill>
            </c:spPr>
            <c:extLst>
              <c:ext xmlns:c16="http://schemas.microsoft.com/office/drawing/2014/chart" uri="{C3380CC4-5D6E-409C-BE32-E72D297353CC}">
                <c16:uniqueId val="{00000007-9537-468B-A56D-961AB6F4A596}"/>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37-468B-A56D-961AB6F4A596}"/>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37-468B-A56D-961AB6F4A596}"/>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37-468B-A56D-961AB6F4A596}"/>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37-468B-A56D-961AB6F4A596}"/>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37-468B-A56D-961AB6F4A5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          Vous avez dû de réduire votre rythme de travail après l’annonce de la rechute de votre maladie (adaptation des horaires, travail à temps partiel, télétravail mi-temps thérapeutique)</c:v>
                </c:pt>
                <c:pt idx="1">
                  <c:v>          Vous avez dû arrêter votre activité professionnelle à la suite de l’annonce de la rechute de votre maladie</c:v>
                </c:pt>
                <c:pt idx="2">
                  <c:v>     Vous avez maintenu votre activité professionnelle mais vous auriez souhaité la réduire ou l’arrêter temporairement ou non</c:v>
                </c:pt>
                <c:pt idx="3">
                  <c:v>Vous avez pu maintenir votre activité professionnelle comme avant</c:v>
                </c:pt>
                <c:pt idx="4">
                  <c:v>Vous ne travailliez pas lors de l’annonce de la rechute de votre maladie</c:v>
                </c:pt>
              </c:strCache>
            </c:strRef>
          </c:cat>
          <c:val>
            <c:numRef>
              <c:f>Feuil1!$B$2:$B$6</c:f>
              <c:numCache>
                <c:formatCode>0%</c:formatCode>
                <c:ptCount val="5"/>
                <c:pt idx="0">
                  <c:v>0.09</c:v>
                </c:pt>
                <c:pt idx="1">
                  <c:v>0.08</c:v>
                </c:pt>
                <c:pt idx="2">
                  <c:v>0.02</c:v>
                </c:pt>
                <c:pt idx="3">
                  <c:v>0.09</c:v>
                </c:pt>
                <c:pt idx="4">
                  <c:v>0.71</c:v>
                </c:pt>
              </c:numCache>
            </c:numRef>
          </c:val>
          <c:extLst>
            <c:ext xmlns:c16="http://schemas.microsoft.com/office/drawing/2014/chart" uri="{C3380CC4-5D6E-409C-BE32-E72D297353CC}">
              <c16:uniqueId val="{00000000-9537-468B-A56D-961AB6F4A596}"/>
            </c:ext>
          </c:extLst>
        </c:ser>
        <c:dLbls>
          <c:showLegendKey val="0"/>
          <c:showVal val="0"/>
          <c:showCatName val="0"/>
          <c:showSerName val="0"/>
          <c:showPercent val="0"/>
          <c:showBubbleSize val="0"/>
        </c:dLbls>
        <c:gapWidth val="150"/>
        <c:axId val="1662629792"/>
        <c:axId val="1662621152"/>
      </c:barChart>
      <c:catAx>
        <c:axId val="1662629792"/>
        <c:scaling>
          <c:orientation val="maxMin"/>
        </c:scaling>
        <c:delete val="1"/>
        <c:axPos val="l"/>
        <c:numFmt formatCode="General" sourceLinked="1"/>
        <c:majorTickMark val="out"/>
        <c:minorTickMark val="none"/>
        <c:tickLblPos val="nextTo"/>
        <c:crossAx val="1662621152"/>
        <c:crosses val="autoZero"/>
        <c:auto val="1"/>
        <c:lblAlgn val="ctr"/>
        <c:lblOffset val="100"/>
        <c:noMultiLvlLbl val="0"/>
      </c:catAx>
      <c:valAx>
        <c:axId val="1662621152"/>
        <c:scaling>
          <c:orientation val="minMax"/>
          <c:max val="1"/>
          <c:min val="0"/>
        </c:scaling>
        <c:delete val="1"/>
        <c:axPos val="t"/>
        <c:numFmt formatCode="0%" sourceLinked="1"/>
        <c:majorTickMark val="out"/>
        <c:minorTickMark val="none"/>
        <c:tickLblPos val="nextTo"/>
        <c:crossAx val="1662629792"/>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Q25. Quel traitement preniez-vous avant l’annonce de la rechute de votre LLC ?</c:v>
                </c:pt>
              </c:strCache>
            </c:strRef>
          </c:tx>
          <c:invertIfNegative val="0"/>
          <c:dPt>
            <c:idx val="0"/>
            <c:invertIfNegative val="0"/>
            <c:bubble3D val="0"/>
            <c:spPr>
              <a:solidFill>
                <a:srgbClr val="FF9191"/>
              </a:solidFill>
            </c:spPr>
            <c:extLst>
              <c:ext xmlns:c16="http://schemas.microsoft.com/office/drawing/2014/chart" uri="{C3380CC4-5D6E-409C-BE32-E72D297353CC}">
                <c16:uniqueId val="{00000001-B7EC-46A6-BD65-CD3B413D2792}"/>
              </c:ext>
            </c:extLst>
          </c:dPt>
          <c:dPt>
            <c:idx val="1"/>
            <c:invertIfNegative val="0"/>
            <c:bubble3D val="0"/>
            <c:spPr>
              <a:solidFill>
                <a:srgbClr val="FF9191"/>
              </a:solidFill>
            </c:spPr>
            <c:extLst>
              <c:ext xmlns:c16="http://schemas.microsoft.com/office/drawing/2014/chart" uri="{C3380CC4-5D6E-409C-BE32-E72D297353CC}">
                <c16:uniqueId val="{00000003-B7EC-46A6-BD65-CD3B413D2792}"/>
              </c:ext>
            </c:extLst>
          </c:dPt>
          <c:dPt>
            <c:idx val="2"/>
            <c:invertIfNegative val="0"/>
            <c:bubble3D val="0"/>
            <c:spPr>
              <a:solidFill>
                <a:srgbClr val="FF9191"/>
              </a:solidFill>
            </c:spPr>
            <c:extLst>
              <c:ext xmlns:c16="http://schemas.microsoft.com/office/drawing/2014/chart" uri="{C3380CC4-5D6E-409C-BE32-E72D297353CC}">
                <c16:uniqueId val="{00000005-B7EC-46A6-BD65-CD3B413D2792}"/>
              </c:ext>
            </c:extLst>
          </c:dPt>
          <c:dPt>
            <c:idx val="3"/>
            <c:invertIfNegative val="0"/>
            <c:bubble3D val="0"/>
            <c:spPr>
              <a:solidFill>
                <a:srgbClr val="FF9191"/>
              </a:solidFill>
            </c:spPr>
            <c:extLst>
              <c:ext xmlns:c16="http://schemas.microsoft.com/office/drawing/2014/chart" uri="{C3380CC4-5D6E-409C-BE32-E72D297353CC}">
                <c16:uniqueId val="{00000007-B7EC-46A6-BD65-CD3B413D2792}"/>
              </c:ext>
            </c:extLst>
          </c:dPt>
          <c:dPt>
            <c:idx val="4"/>
            <c:invertIfNegative val="0"/>
            <c:bubble3D val="0"/>
            <c:spPr>
              <a:solidFill>
                <a:srgbClr val="D9D9D9"/>
              </a:solidFill>
            </c:spPr>
            <c:extLst>
              <c:ext xmlns:c16="http://schemas.microsoft.com/office/drawing/2014/chart" uri="{C3380CC4-5D6E-409C-BE32-E72D297353CC}">
                <c16:uniqueId val="{00000009-B7EC-46A6-BD65-CD3B413D2792}"/>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EC-46A6-BD65-CD3B413D2792}"/>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EC-46A6-BD65-CD3B413D2792}"/>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EC-46A6-BD65-CD3B413D2792}"/>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EC-46A6-BD65-CD3B413D2792}"/>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EC-46A6-BD65-CD3B413D27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Chimiothérapie (bendamustine, Chlorambucil/Chloraminophene®, fludarabine, idelalisib/Zydelig®…)</c:v>
                </c:pt>
                <c:pt idx="1">
                  <c:v>Inhibiteur de BTK (ibrutinib/Imbruvica®, acalabrutinib/Calquence®, zanubrutinib/Brukinsa®)</c:v>
                </c:pt>
                <c:pt idx="2">
                  <c:v>Inhibiteur de BCL2 (vénétoclax/Venclyxto® …)</c:v>
                </c:pt>
                <c:pt idx="3">
                  <c:v>Anticorps anti-CD20 (obinutuzumab /Gazyvaro®, rituximab)</c:v>
                </c:pt>
                <c:pt idx="4">
                  <c:v>Autres</c:v>
                </c:pt>
              </c:strCache>
            </c:strRef>
          </c:cat>
          <c:val>
            <c:numRef>
              <c:f>Feuil1!$B$2:$B$6</c:f>
              <c:numCache>
                <c:formatCode>0%</c:formatCode>
                <c:ptCount val="5"/>
                <c:pt idx="0">
                  <c:v>0.28999999999999998</c:v>
                </c:pt>
                <c:pt idx="1">
                  <c:v>0.27</c:v>
                </c:pt>
                <c:pt idx="2">
                  <c:v>0.14000000000000001</c:v>
                </c:pt>
                <c:pt idx="3">
                  <c:v>0.13</c:v>
                </c:pt>
                <c:pt idx="4">
                  <c:v>0.34</c:v>
                </c:pt>
              </c:numCache>
            </c:numRef>
          </c:val>
          <c:extLst>
            <c:ext xmlns:c16="http://schemas.microsoft.com/office/drawing/2014/chart" uri="{C3380CC4-5D6E-409C-BE32-E72D297353CC}">
              <c16:uniqueId val="{0000000A-B7EC-46A6-BD65-CD3B413D2792}"/>
            </c:ext>
          </c:extLst>
        </c:ser>
        <c:dLbls>
          <c:showLegendKey val="0"/>
          <c:showVal val="0"/>
          <c:showCatName val="0"/>
          <c:showSerName val="0"/>
          <c:showPercent val="0"/>
          <c:showBubbleSize val="0"/>
        </c:dLbls>
        <c:gapWidth val="200"/>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Colonne3</c:v>
                </c:pt>
              </c:strCache>
            </c:strRef>
          </c:tx>
          <c:invertIfNegative val="0"/>
          <c:dPt>
            <c:idx val="0"/>
            <c:invertIfNegative val="0"/>
            <c:bubble3D val="0"/>
            <c:spPr>
              <a:solidFill>
                <a:srgbClr val="C61C47"/>
              </a:solidFill>
            </c:spPr>
            <c:extLst>
              <c:ext xmlns:c16="http://schemas.microsoft.com/office/drawing/2014/chart" uri="{C3380CC4-5D6E-409C-BE32-E72D297353CC}">
                <c16:uniqueId val="{00000001-EB9A-4D0C-ABE3-9A8A14944B15}"/>
              </c:ext>
            </c:extLst>
          </c:dPt>
          <c:dPt>
            <c:idx val="1"/>
            <c:invertIfNegative val="0"/>
            <c:bubble3D val="0"/>
            <c:spPr>
              <a:solidFill>
                <a:srgbClr val="C61C47"/>
              </a:solidFill>
            </c:spPr>
            <c:extLst>
              <c:ext xmlns:c16="http://schemas.microsoft.com/office/drawing/2014/chart" uri="{C3380CC4-5D6E-409C-BE32-E72D297353CC}">
                <c16:uniqueId val="{00000003-EB9A-4D0C-ABE3-9A8A14944B15}"/>
              </c:ext>
            </c:extLst>
          </c:dPt>
          <c:dPt>
            <c:idx val="2"/>
            <c:invertIfNegative val="0"/>
            <c:bubble3D val="0"/>
            <c:spPr>
              <a:solidFill>
                <a:srgbClr val="C61C47"/>
              </a:solidFill>
            </c:spPr>
            <c:extLst>
              <c:ext xmlns:c16="http://schemas.microsoft.com/office/drawing/2014/chart" uri="{C3380CC4-5D6E-409C-BE32-E72D297353CC}">
                <c16:uniqueId val="{00000005-EB9A-4D0C-ABE3-9A8A14944B15}"/>
              </c:ext>
            </c:extLst>
          </c:dPt>
          <c:dPt>
            <c:idx val="3"/>
            <c:invertIfNegative val="0"/>
            <c:bubble3D val="0"/>
            <c:spPr>
              <a:solidFill>
                <a:srgbClr val="C61C47"/>
              </a:solidFill>
            </c:spPr>
            <c:extLst>
              <c:ext xmlns:c16="http://schemas.microsoft.com/office/drawing/2014/chart" uri="{C3380CC4-5D6E-409C-BE32-E72D297353CC}">
                <c16:uniqueId val="{00000007-EB9A-4D0C-ABE3-9A8A14944B15}"/>
              </c:ext>
            </c:extLst>
          </c:dPt>
          <c:dPt>
            <c:idx val="4"/>
            <c:invertIfNegative val="0"/>
            <c:bubble3D val="0"/>
            <c:spPr>
              <a:solidFill>
                <a:srgbClr val="D9D9D9"/>
              </a:solidFill>
            </c:spPr>
            <c:extLst>
              <c:ext xmlns:c16="http://schemas.microsoft.com/office/drawing/2014/chart" uri="{C3380CC4-5D6E-409C-BE32-E72D297353CC}">
                <c16:uniqueId val="{00000009-EB9A-4D0C-ABE3-9A8A14944B15}"/>
              </c:ext>
            </c:extLst>
          </c:dPt>
          <c:dLbls>
            <c:dLbl>
              <c:idx val="0"/>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9A-4D0C-ABE3-9A8A14944B15}"/>
                </c:ext>
              </c:extLst>
            </c:dLbl>
            <c:dLbl>
              <c:idx val="1"/>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9A-4D0C-ABE3-9A8A14944B15}"/>
                </c:ext>
              </c:extLst>
            </c:dLbl>
            <c:dLbl>
              <c:idx val="2"/>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9A-4D0C-ABE3-9A8A14944B15}"/>
                </c:ext>
              </c:extLst>
            </c:dLbl>
            <c:dLbl>
              <c:idx val="3"/>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9A-4D0C-ABE3-9A8A14944B15}"/>
                </c:ext>
              </c:extLst>
            </c:dLbl>
            <c:dLbl>
              <c:idx val="4"/>
              <c:spPr>
                <a:noFill/>
                <a:ln>
                  <a:noFill/>
                </a:ln>
                <a:effectLst/>
              </c:spPr>
              <c:txPr>
                <a:bodyPr wrap="square" lIns="38100" tIns="19050" rIns="38100" bIns="19050" anchor="ctr">
                  <a:spAutoFit/>
                </a:bodyPr>
                <a:lstStyle/>
                <a:p>
                  <a:pPr>
                    <a:defRPr sz="1200">
                      <a:solidFill>
                        <a:srgbClr val="010444"/>
                      </a:solidFill>
                      <a:latin typeface="Tenorite"/>
                      <a:ea typeface="Tenorite"/>
                      <a:cs typeface="Tenorite"/>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9A-4D0C-ABE3-9A8A14944B1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Chimiothérapie (bendamustine, Chlorambucil/Chloraminophene®, fludarabine, idelalisib/Zydelig®…)</c:v>
                </c:pt>
                <c:pt idx="1">
                  <c:v>Inhibiteur de BTK (ibrutinib/Imbruvica®, acalabrutinib/Calquence®, zanubrutinib/Brukinsa®)</c:v>
                </c:pt>
                <c:pt idx="2">
                  <c:v>Inhibiteur de BCL2 (vénétoclax/Venclyxto® …)</c:v>
                </c:pt>
                <c:pt idx="3">
                  <c:v>Anticorps anti-CD20 (obinutuzumab /Gazyvaro®, rituximab)</c:v>
                </c:pt>
                <c:pt idx="4">
                  <c:v>Autres</c:v>
                </c:pt>
              </c:strCache>
            </c:strRef>
          </c:cat>
          <c:val>
            <c:numRef>
              <c:f>Feuil1!$B$2:$B$6</c:f>
              <c:numCache>
                <c:formatCode>0%</c:formatCode>
                <c:ptCount val="5"/>
                <c:pt idx="0">
                  <c:v>0.05</c:v>
                </c:pt>
                <c:pt idx="1">
                  <c:v>0.43</c:v>
                </c:pt>
                <c:pt idx="2">
                  <c:v>0.39</c:v>
                </c:pt>
                <c:pt idx="3">
                  <c:v>0.22</c:v>
                </c:pt>
                <c:pt idx="4">
                  <c:v>0.17</c:v>
                </c:pt>
              </c:numCache>
            </c:numRef>
          </c:val>
          <c:extLst>
            <c:ext xmlns:c16="http://schemas.microsoft.com/office/drawing/2014/chart" uri="{C3380CC4-5D6E-409C-BE32-E72D297353CC}">
              <c16:uniqueId val="{0000000A-EB9A-4D0C-ABE3-9A8A14944B15}"/>
            </c:ext>
          </c:extLst>
        </c:ser>
        <c:dLbls>
          <c:showLegendKey val="0"/>
          <c:showVal val="0"/>
          <c:showCatName val="0"/>
          <c:showSerName val="0"/>
          <c:showPercent val="0"/>
          <c:showBubbleSize val="0"/>
        </c:dLbls>
        <c:gapWidth val="200"/>
        <c:axId val="861417984"/>
        <c:axId val="861419904"/>
      </c:barChart>
      <c:catAx>
        <c:axId val="861417984"/>
        <c:scaling>
          <c:orientation val="maxMin"/>
        </c:scaling>
        <c:delete val="1"/>
        <c:axPos val="l"/>
        <c:numFmt formatCode="General" sourceLinked="1"/>
        <c:majorTickMark val="out"/>
        <c:minorTickMark val="none"/>
        <c:tickLblPos val="nextTo"/>
        <c:crossAx val="861419904"/>
        <c:crosses val="autoZero"/>
        <c:auto val="1"/>
        <c:lblAlgn val="ctr"/>
        <c:lblOffset val="100"/>
        <c:noMultiLvlLbl val="0"/>
      </c:catAx>
      <c:valAx>
        <c:axId val="861419904"/>
        <c:scaling>
          <c:orientation val="minMax"/>
          <c:max val="1"/>
          <c:min val="0"/>
        </c:scaling>
        <c:delete val="1"/>
        <c:axPos val="t"/>
        <c:numFmt formatCode="0%" sourceLinked="1"/>
        <c:majorTickMark val="out"/>
        <c:minorTickMark val="none"/>
        <c:tickLblPos val="nextTo"/>
        <c:crossAx val="86141798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Chimiothérapie (bendamustine, Chlorambucil/Chloraminophene®, fludarabine, idelalisib/Zydelig®…)</c:v>
                </c:pt>
                <c:pt idx="1">
                  <c:v>Inhibiteur de BTK (ibrutinib/Imbruvica®, acalabrutinib/Calquence®, zanubrutinib/Brukinsa®)</c:v>
                </c:pt>
                <c:pt idx="2">
                  <c:v>Inhibiteur de BCL2 (vénétoclax/Venclyxto® …)</c:v>
                </c:pt>
                <c:pt idx="3">
                  <c:v>Anticorps anti-CD20 (obinutuzumab /Gazyvaro®, rituximab)</c:v>
                </c:pt>
                <c:pt idx="4">
                  <c:v>Autres</c:v>
                </c:pt>
              </c:strCache>
            </c:strRef>
          </c:cat>
          <c:val>
            <c:numRef>
              <c:f>Feuil1!$B$2:$B$6</c:f>
              <c:numCache>
                <c:formatCode>0%</c:formatCode>
                <c:ptCount val="5"/>
                <c:pt idx="0">
                  <c:v>0.28571428571428598</c:v>
                </c:pt>
                <c:pt idx="1">
                  <c:v>0.26530612244898</c:v>
                </c:pt>
                <c:pt idx="2">
                  <c:v>0.14285714285714299</c:v>
                </c:pt>
                <c:pt idx="3">
                  <c:v>0.13265306122449</c:v>
                </c:pt>
                <c:pt idx="4">
                  <c:v>0.33673469387755101</c:v>
                </c:pt>
              </c:numCache>
            </c:numRef>
          </c:val>
          <c:extLst>
            <c:ext xmlns:c16="http://schemas.microsoft.com/office/drawing/2014/chart" uri="{C3380CC4-5D6E-409C-BE32-E72D297353CC}">
              <c16:uniqueId val="{00000000-AB13-44AF-A487-3F170C9BB02F}"/>
            </c:ext>
          </c:extLst>
        </c:ser>
        <c:dLbls>
          <c:showLegendKey val="0"/>
          <c:showVal val="0"/>
          <c:showCatName val="0"/>
          <c:showSerName val="0"/>
          <c:showPercent val="0"/>
          <c:showBubbleSize val="0"/>
        </c:dLbls>
        <c:gapWidth val="300"/>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B989-41CE-A747-AA3A1478A3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0.13541666666666666</c:v>
                </c:pt>
                <c:pt idx="1">
                  <c:v>0.10416666666666667</c:v>
                </c:pt>
                <c:pt idx="2">
                  <c:v>5.2083333333333336E-2</c:v>
                </c:pt>
                <c:pt idx="3">
                  <c:v>0</c:v>
                </c:pt>
                <c:pt idx="4">
                  <c:v>5.2083333333333336E-2</c:v>
                </c:pt>
              </c:numCache>
            </c:numRef>
          </c:val>
          <c:extLst>
            <c:ext xmlns:c16="http://schemas.microsoft.com/office/drawing/2014/chart" uri="{C3380CC4-5D6E-409C-BE32-E72D297353CC}">
              <c16:uniqueId val="{00000000-B989-41CE-A747-AA3A1478A327}"/>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9.375E-2</c:v>
                </c:pt>
                <c:pt idx="1">
                  <c:v>0.14583333333333334</c:v>
                </c:pt>
                <c:pt idx="2">
                  <c:v>8.3333333333333329E-2</c:v>
                </c:pt>
                <c:pt idx="3">
                  <c:v>2.0833333333333332E-2</c:v>
                </c:pt>
                <c:pt idx="4">
                  <c:v>2.0833333333333332E-2</c:v>
                </c:pt>
              </c:numCache>
            </c:numRef>
          </c:val>
          <c:extLst>
            <c:ext xmlns:c16="http://schemas.microsoft.com/office/drawing/2014/chart" uri="{C3380CC4-5D6E-409C-BE32-E72D297353CC}">
              <c16:uniqueId val="{00000000-4160-4604-BF2D-6F628CE626E5}"/>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674F-4047-96DB-21BDC04D90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8.3333333333333329E-2</c:v>
                </c:pt>
                <c:pt idx="1">
                  <c:v>6.25E-2</c:v>
                </c:pt>
                <c:pt idx="2">
                  <c:v>2.0833333333333332E-2</c:v>
                </c:pt>
                <c:pt idx="3">
                  <c:v>0</c:v>
                </c:pt>
                <c:pt idx="4">
                  <c:v>1.0416666666666666E-2</c:v>
                </c:pt>
              </c:numCache>
            </c:numRef>
          </c:val>
          <c:extLst>
            <c:ext xmlns:c16="http://schemas.microsoft.com/office/drawing/2014/chart" uri="{C3380CC4-5D6E-409C-BE32-E72D297353CC}">
              <c16:uniqueId val="{00000000-674F-4047-96DB-21BDC04D903A}"/>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98B7-4C13-80A0-6291065072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6.25E-2</c:v>
                </c:pt>
                <c:pt idx="1">
                  <c:v>5.2083333333333336E-2</c:v>
                </c:pt>
                <c:pt idx="2">
                  <c:v>5.2083333333333336E-2</c:v>
                </c:pt>
                <c:pt idx="3">
                  <c:v>0</c:v>
                </c:pt>
                <c:pt idx="4">
                  <c:v>1.0416666666666666E-2</c:v>
                </c:pt>
              </c:numCache>
            </c:numRef>
          </c:val>
          <c:extLst>
            <c:ext xmlns:c16="http://schemas.microsoft.com/office/drawing/2014/chart" uri="{C3380CC4-5D6E-409C-BE32-E72D297353CC}">
              <c16:uniqueId val="{00000000-98B7-4C13-80A0-629106507294}"/>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0.11458333333333333</c:v>
                </c:pt>
                <c:pt idx="1">
                  <c:v>9.375E-2</c:v>
                </c:pt>
                <c:pt idx="2">
                  <c:v>7.2916666666666671E-2</c:v>
                </c:pt>
                <c:pt idx="3">
                  <c:v>3.125E-2</c:v>
                </c:pt>
                <c:pt idx="4">
                  <c:v>9.375E-2</c:v>
                </c:pt>
              </c:numCache>
            </c:numRef>
          </c:val>
          <c:extLst>
            <c:ext xmlns:c16="http://schemas.microsoft.com/office/drawing/2014/chart" uri="{C3380CC4-5D6E-409C-BE32-E72D297353CC}">
              <c16:uniqueId val="{00000000-1ABD-4016-A23F-91AA2CE950B4}"/>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20553676088516"/>
          <c:y val="0.26648463605149675"/>
          <c:w val="0.30503892668429994"/>
          <c:h val="0.54687222030554539"/>
        </c:manualLayout>
      </c:layout>
      <c:doughnutChart>
        <c:varyColors val="1"/>
        <c:ser>
          <c:idx val="0"/>
          <c:order val="0"/>
          <c:tx>
            <c:strRef>
              <c:f>Feuil1!$B$1</c:f>
              <c:strCache>
                <c:ptCount val="1"/>
                <c:pt idx="0">
                  <c:v>Age</c:v>
                </c:pt>
              </c:strCache>
            </c:strRef>
          </c:tx>
          <c:spPr>
            <a:solidFill>
              <a:schemeClr val="tx1"/>
            </a:solidFill>
            <a:ln w="19050" cmpd="sng">
              <a:solidFill>
                <a:srgbClr val="FFFFFF"/>
              </a:solidFill>
            </a:ln>
          </c:spPr>
          <c:dPt>
            <c:idx val="0"/>
            <c:bubble3D val="0"/>
            <c:spPr>
              <a:solidFill>
                <a:srgbClr val="EFEFFF"/>
              </a:solidFill>
              <a:ln w="19050" cmpd="sng">
                <a:solidFill>
                  <a:srgbClr val="FFFFFF"/>
                </a:solidFill>
              </a:ln>
            </c:spPr>
            <c:extLst>
              <c:ext xmlns:c16="http://schemas.microsoft.com/office/drawing/2014/chart" uri="{C3380CC4-5D6E-409C-BE32-E72D297353CC}">
                <c16:uniqueId val="{00000001-6722-4382-B4D9-496FC1C3A369}"/>
              </c:ext>
            </c:extLst>
          </c:dPt>
          <c:dPt>
            <c:idx val="1"/>
            <c:bubble3D val="0"/>
            <c:spPr>
              <a:solidFill>
                <a:schemeClr val="tx1">
                  <a:lumMod val="10000"/>
                  <a:lumOff val="90000"/>
                </a:schemeClr>
              </a:solidFill>
              <a:ln w="19050" cmpd="sng">
                <a:solidFill>
                  <a:srgbClr val="FFFFFF"/>
                </a:solidFill>
              </a:ln>
            </c:spPr>
            <c:extLst>
              <c:ext xmlns:c16="http://schemas.microsoft.com/office/drawing/2014/chart" uri="{C3380CC4-5D6E-409C-BE32-E72D297353CC}">
                <c16:uniqueId val="{00000003-6722-4382-B4D9-496FC1C3A369}"/>
              </c:ext>
            </c:extLst>
          </c:dPt>
          <c:dPt>
            <c:idx val="2"/>
            <c:bubble3D val="0"/>
            <c:spPr>
              <a:solidFill>
                <a:schemeClr val="tx1">
                  <a:lumMod val="25000"/>
                  <a:lumOff val="75000"/>
                </a:schemeClr>
              </a:solidFill>
              <a:ln w="19050" cmpd="sng">
                <a:solidFill>
                  <a:srgbClr val="FFFFFF"/>
                </a:solidFill>
              </a:ln>
            </c:spPr>
            <c:extLst>
              <c:ext xmlns:c16="http://schemas.microsoft.com/office/drawing/2014/chart" uri="{C3380CC4-5D6E-409C-BE32-E72D297353CC}">
                <c16:uniqueId val="{00000005-6722-4382-B4D9-496FC1C3A369}"/>
              </c:ext>
            </c:extLst>
          </c:dPt>
          <c:dPt>
            <c:idx val="3"/>
            <c:bubble3D val="0"/>
            <c:spPr>
              <a:solidFill>
                <a:schemeClr val="tx1">
                  <a:lumMod val="50000"/>
                  <a:lumOff val="50000"/>
                </a:schemeClr>
              </a:solidFill>
              <a:ln w="19050" cmpd="sng">
                <a:solidFill>
                  <a:srgbClr val="FFFFFF"/>
                </a:solidFill>
              </a:ln>
            </c:spPr>
            <c:extLst>
              <c:ext xmlns:c16="http://schemas.microsoft.com/office/drawing/2014/chart" uri="{C3380CC4-5D6E-409C-BE32-E72D297353CC}">
                <c16:uniqueId val="{00000007-6722-4382-B4D9-496FC1C3A369}"/>
              </c:ext>
            </c:extLst>
          </c:dPt>
          <c:dPt>
            <c:idx val="4"/>
            <c:bubble3D val="0"/>
            <c:spPr>
              <a:solidFill>
                <a:schemeClr val="tx1">
                  <a:lumMod val="75000"/>
                  <a:lumOff val="25000"/>
                </a:schemeClr>
              </a:solidFill>
              <a:ln w="19050" cmpd="sng">
                <a:solidFill>
                  <a:srgbClr val="FFFFFF"/>
                </a:solidFill>
              </a:ln>
            </c:spPr>
            <c:extLst>
              <c:ext xmlns:c16="http://schemas.microsoft.com/office/drawing/2014/chart" uri="{C3380CC4-5D6E-409C-BE32-E72D297353CC}">
                <c16:uniqueId val="{00000009-6722-4382-B4D9-496FC1C3A369}"/>
              </c:ext>
            </c:extLst>
          </c:dPt>
          <c:dLbls>
            <c:dLbl>
              <c:idx val="0"/>
              <c:layout>
                <c:manualLayout>
                  <c:x val="8.928401190846931E-3"/>
                  <c:y val="-0.1330424343646775"/>
                </c:manualLayout>
              </c:layout>
              <c:tx>
                <c:rich>
                  <a:bodyPr wrap="square" lIns="38100" tIns="19050" rIns="38100" bIns="19050" anchor="ctr">
                    <a:noAutofit/>
                  </a:bodyPr>
                  <a:lstStyle/>
                  <a:p>
                    <a:pPr>
                      <a:defRPr sz="1000">
                        <a:solidFill>
                          <a:schemeClr val="tx1"/>
                        </a:solidFill>
                        <a:latin typeface="+mj-lt"/>
                        <a:ea typeface="Verdana"/>
                        <a:cs typeface="Verdana"/>
                      </a:defRPr>
                    </a:pPr>
                    <a:fld id="{B7CCD063-801F-4DE9-989C-9A423FABCC8D}" type="CATEGORYNAME">
                      <a:rPr lang="fr-FR" sz="1000">
                        <a:latin typeface="+mj-lt"/>
                      </a:rPr>
                      <a:pPr>
                        <a:defRPr sz="1000">
                          <a:solidFill>
                            <a:schemeClr val="tx1"/>
                          </a:solidFill>
                          <a:latin typeface="+mj-lt"/>
                          <a:ea typeface="Verdana"/>
                          <a:cs typeface="Verdana"/>
                        </a:defRPr>
                      </a:pPr>
                      <a:t>[NOM DE CATÉGORIE]</a:t>
                    </a:fld>
                    <a:r>
                      <a:rPr lang="fr-FR" sz="1000" baseline="0" dirty="0">
                        <a:latin typeface="+mj-lt"/>
                      </a:rPr>
                      <a:t>
</a:t>
                    </a:r>
                    <a:fld id="{D491885E-176C-4838-8BF1-3C4FE0F0C643}" type="VALUE">
                      <a:rPr lang="fr-FR" sz="1000" baseline="0">
                        <a:latin typeface="+mj-lt"/>
                      </a:rPr>
                      <a:pPr>
                        <a:defRPr sz="1000">
                          <a:solidFill>
                            <a:schemeClr val="tx1"/>
                          </a:solidFill>
                          <a:latin typeface="+mj-lt"/>
                          <a:ea typeface="Verdana"/>
                          <a:cs typeface="Verdana"/>
                        </a:defRPr>
                      </a:pPr>
                      <a:t>[VALEUR]</a:t>
                    </a:fld>
                    <a:endParaRPr lang="fr-FR" sz="1000" baseline="0" dirty="0">
                      <a:latin typeface="+mj-lt"/>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3156838426694728"/>
                      <c:h val="0.15687220685556227"/>
                    </c:manualLayout>
                  </c15:layout>
                  <c15:dlblFieldTable/>
                  <c15:showDataLabelsRange val="0"/>
                </c:ext>
                <c:ext xmlns:c16="http://schemas.microsoft.com/office/drawing/2014/chart" uri="{C3380CC4-5D6E-409C-BE32-E72D297353CC}">
                  <c16:uniqueId val="{00000001-6722-4382-B4D9-496FC1C3A369}"/>
                </c:ext>
              </c:extLst>
            </c:dLbl>
            <c:dLbl>
              <c:idx val="1"/>
              <c:layout>
                <c:manualLayout>
                  <c:x val="8.1798432178652458E-2"/>
                  <c:y val="-7.3273250962956185E-2"/>
                </c:manualLayout>
              </c:layout>
              <c:tx>
                <c:rich>
                  <a:bodyPr wrap="square" lIns="38100" tIns="19050" rIns="38100" bIns="19050" anchor="ctr">
                    <a:noAutofit/>
                  </a:bodyPr>
                  <a:lstStyle/>
                  <a:p>
                    <a:pPr>
                      <a:defRPr sz="1000">
                        <a:solidFill>
                          <a:schemeClr val="tx1"/>
                        </a:solidFill>
                        <a:latin typeface="+mj-lt"/>
                        <a:ea typeface="Verdana"/>
                        <a:cs typeface="Verdana"/>
                      </a:defRPr>
                    </a:pPr>
                    <a:fld id="{B27554B1-51BC-4FBC-8546-6EF3B1FE42F7}" type="CATEGORYNAME">
                      <a:rPr lang="fr-FR" sz="1000">
                        <a:latin typeface="+mj-lt"/>
                      </a:rPr>
                      <a:pPr>
                        <a:defRPr sz="1000">
                          <a:solidFill>
                            <a:schemeClr val="tx1"/>
                          </a:solidFill>
                          <a:latin typeface="+mj-lt"/>
                          <a:ea typeface="Verdana"/>
                          <a:cs typeface="Verdana"/>
                        </a:defRPr>
                      </a:pPr>
                      <a:t>[NOM DE CATÉGORIE]</a:t>
                    </a:fld>
                    <a:r>
                      <a:rPr lang="fr-FR" sz="1000" baseline="0" dirty="0">
                        <a:latin typeface="+mj-lt"/>
                      </a:rPr>
                      <a:t>
</a:t>
                    </a:r>
                    <a:fld id="{B1F307FC-C815-4D20-8CC2-D44BDFE60757}" type="VALUE">
                      <a:rPr lang="fr-FR" sz="1000" baseline="0">
                        <a:latin typeface="+mj-lt"/>
                      </a:rPr>
                      <a:pPr>
                        <a:defRPr sz="1000">
                          <a:solidFill>
                            <a:schemeClr val="tx1"/>
                          </a:solidFill>
                          <a:latin typeface="+mj-lt"/>
                          <a:ea typeface="Verdana"/>
                          <a:cs typeface="Verdana"/>
                        </a:defRPr>
                      </a:pPr>
                      <a:t>[VALEUR]</a:t>
                    </a:fld>
                    <a:endParaRPr lang="fr-FR" sz="1000" baseline="0" dirty="0">
                      <a:latin typeface="+mj-lt"/>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5221558723843535"/>
                      <c:h val="0.16179842783829193"/>
                    </c:manualLayout>
                  </c15:layout>
                  <c15:dlblFieldTable/>
                  <c15:showDataLabelsRange val="0"/>
                </c:ext>
                <c:ext xmlns:c16="http://schemas.microsoft.com/office/drawing/2014/chart" uri="{C3380CC4-5D6E-409C-BE32-E72D297353CC}">
                  <c16:uniqueId val="{00000003-6722-4382-B4D9-496FC1C3A369}"/>
                </c:ext>
              </c:extLst>
            </c:dLbl>
            <c:dLbl>
              <c:idx val="2"/>
              <c:layout>
                <c:manualLayout>
                  <c:x val="0.10747175642658759"/>
                  <c:y val="3.692004749059894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691801856725327"/>
                      <c:h val="0.28151466598765151"/>
                    </c:manualLayout>
                  </c15:layout>
                </c:ext>
                <c:ext xmlns:c16="http://schemas.microsoft.com/office/drawing/2014/chart" uri="{C3380CC4-5D6E-409C-BE32-E72D297353CC}">
                  <c16:uniqueId val="{00000005-6722-4382-B4D9-496FC1C3A369}"/>
                </c:ext>
              </c:extLst>
            </c:dLbl>
            <c:dLbl>
              <c:idx val="3"/>
              <c:layout>
                <c:manualLayout>
                  <c:x val="-9.3235683461336996E-2"/>
                  <c:y val="0.1008155481706689"/>
                </c:manualLayout>
              </c:layout>
              <c:tx>
                <c:rich>
                  <a:bodyPr wrap="square" lIns="38100" tIns="19050" rIns="38100" bIns="19050" anchor="ctr" anchorCtr="0">
                    <a:noAutofit/>
                  </a:bodyPr>
                  <a:lstStyle/>
                  <a:p>
                    <a:pPr algn="ctr" rtl="0">
                      <a:defRPr lang="en-US" sz="1000" b="0" i="0" u="none" strike="noStrike" kern="1200" baseline="0">
                        <a:solidFill>
                          <a:schemeClr val="tx1"/>
                        </a:solidFill>
                        <a:latin typeface="+mj-lt"/>
                        <a:ea typeface="Verdana"/>
                        <a:cs typeface="Verdana"/>
                      </a:defRPr>
                    </a:pPr>
                    <a:fld id="{BB09C17E-94EC-4F10-8D1E-E431E6841AD0}" type="CATEGORYNAME">
                      <a:rPr lang="fr-FR" sz="1000">
                        <a:latin typeface="+mj-lt"/>
                      </a:rPr>
                      <a:pPr algn="ctr" rtl="0">
                        <a:defRPr lang="en-US" sz="1000" b="0" i="0" u="none" strike="noStrike" kern="1200" baseline="0">
                          <a:solidFill>
                            <a:schemeClr val="tx1"/>
                          </a:solidFill>
                          <a:latin typeface="+mj-lt"/>
                          <a:ea typeface="Verdana"/>
                          <a:cs typeface="Verdana"/>
                        </a:defRPr>
                      </a:pPr>
                      <a:t>[NOM DE CATÉGORIE]</a:t>
                    </a:fld>
                    <a:r>
                      <a:rPr lang="fr-FR" sz="1000" baseline="0" dirty="0">
                        <a:latin typeface="+mj-lt"/>
                      </a:rPr>
                      <a:t>
</a:t>
                    </a:r>
                    <a:fld id="{CA64F0EB-FFAB-4E10-B659-B100B2A4FA6D}" type="VALUE">
                      <a:rPr lang="fr-FR" sz="1000" baseline="0">
                        <a:latin typeface="+mj-lt"/>
                      </a:rPr>
                      <a:pPr algn="ctr" rtl="0">
                        <a:defRPr lang="en-US" sz="1000" b="0" i="0" u="none" strike="noStrike" kern="1200" baseline="0">
                          <a:solidFill>
                            <a:schemeClr val="tx1"/>
                          </a:solidFill>
                          <a:latin typeface="+mj-lt"/>
                          <a:ea typeface="Verdana"/>
                          <a:cs typeface="Verdana"/>
                        </a:defRPr>
                      </a:pPr>
                      <a:t>[VALEUR]</a:t>
                    </a:fld>
                    <a:endParaRPr lang="fr-FR" sz="1000" baseline="0" dirty="0">
                      <a:latin typeface="+mj-lt"/>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33459448371933476"/>
                      <c:h val="0.22208739174644238"/>
                    </c:manualLayout>
                  </c15:layout>
                  <c15:dlblFieldTable/>
                  <c15:showDataLabelsRange val="0"/>
                </c:ext>
                <c:ext xmlns:c16="http://schemas.microsoft.com/office/drawing/2014/chart" uri="{C3380CC4-5D6E-409C-BE32-E72D297353CC}">
                  <c16:uniqueId val="{00000007-6722-4382-B4D9-496FC1C3A369}"/>
                </c:ext>
              </c:extLst>
            </c:dLbl>
            <c:dLbl>
              <c:idx val="4"/>
              <c:layout>
                <c:manualLayout>
                  <c:x val="-0.14504234103490807"/>
                  <c:y val="-1.7954523276254786E-2"/>
                </c:manualLayout>
              </c:layout>
              <c:spPr>
                <a:noFill/>
                <a:ln>
                  <a:noFill/>
                </a:ln>
                <a:effectLst/>
              </c:spPr>
              <c:txPr>
                <a:bodyPr wrap="square" lIns="38100" tIns="19050" rIns="38100" bIns="19050" anchor="ctr" anchorCtr="0">
                  <a:spAutoFit/>
                </a:bodyPr>
                <a:lstStyle/>
                <a:p>
                  <a:pPr algn="ctr" rtl="0">
                    <a:defRPr lang="en-US" sz="1000" b="0" i="0" u="none" strike="noStrike" kern="1200" baseline="0">
                      <a:solidFill>
                        <a:schemeClr val="tx1"/>
                      </a:solidFill>
                      <a:latin typeface="+mj-lt"/>
                      <a:ea typeface="Verdana"/>
                      <a:cs typeface="Verdana"/>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24763619244943486"/>
                      <c:h val="0.28151467008035108"/>
                    </c:manualLayout>
                  </c15:layout>
                </c:ext>
                <c:ext xmlns:c16="http://schemas.microsoft.com/office/drawing/2014/chart" uri="{C3380CC4-5D6E-409C-BE32-E72D297353CC}">
                  <c16:uniqueId val="{00000009-6722-4382-B4D9-496FC1C3A369}"/>
                </c:ext>
              </c:extLst>
            </c:dLbl>
            <c:dLbl>
              <c:idx val="5"/>
              <c:layout>
                <c:manualLayout>
                  <c:x val="-4.8816234958929582E-2"/>
                  <c:y val="-8.085938839423483E-2"/>
                </c:manualLayout>
              </c:layout>
              <c:spPr>
                <a:noFill/>
                <a:ln>
                  <a:noFill/>
                </a:ln>
                <a:effectLst/>
              </c:spPr>
              <c:txPr>
                <a:bodyPr wrap="square" lIns="38100" tIns="19050" rIns="38100" bIns="19050" anchor="ctr">
                  <a:noAutofit/>
                </a:bodyPr>
                <a:lstStyle/>
                <a:p>
                  <a:pPr>
                    <a:defRPr sz="1000">
                      <a:solidFill>
                        <a:schemeClr val="tx1"/>
                      </a:solidFill>
                      <a:latin typeface="+mj-lt"/>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2437520485272848"/>
                      <c:h val="0.15450160587946188"/>
                    </c:manualLayout>
                  </c15:layout>
                </c:ext>
                <c:ext xmlns:c16="http://schemas.microsoft.com/office/drawing/2014/chart" uri="{C3380CC4-5D6E-409C-BE32-E72D297353CC}">
                  <c16:uniqueId val="{0000000B-6722-4382-B4D9-496FC1C3A369}"/>
                </c:ext>
              </c:extLst>
            </c:dLbl>
            <c:spPr>
              <a:noFill/>
              <a:ln>
                <a:noFill/>
              </a:ln>
              <a:effectLst/>
            </c:spPr>
            <c:txPr>
              <a:bodyPr wrap="square" lIns="38100" tIns="19050" rIns="38100" bIns="19050" anchor="ctr">
                <a:spAutoFit/>
              </a:bodyPr>
              <a:lstStyle/>
              <a:p>
                <a:pPr>
                  <a:defRPr sz="1000">
                    <a:solidFill>
                      <a:schemeClr val="tx1"/>
                    </a:solidFill>
                    <a:latin typeface="+mj-lt"/>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Feuil1!$A$2:$A$7</c:f>
              <c:strCache>
                <c:ptCount val="6"/>
                <c:pt idx="0">
                  <c:v>Moins de 2 ans</c:v>
                </c:pt>
                <c:pt idx="1">
                  <c:v>2 à 4 ans</c:v>
                </c:pt>
                <c:pt idx="2">
                  <c:v>5 à 9 ans</c:v>
                </c:pt>
                <c:pt idx="3">
                  <c:v>10 à 14 ans</c:v>
                </c:pt>
                <c:pt idx="4">
                  <c:v>15 à 19 ans</c:v>
                </c:pt>
                <c:pt idx="5">
                  <c:v>20 ans et +</c:v>
                </c:pt>
              </c:strCache>
            </c:strRef>
          </c:cat>
          <c:val>
            <c:numRef>
              <c:f>Feuil1!$B$2:$B$7</c:f>
              <c:numCache>
                <c:formatCode>0%</c:formatCode>
                <c:ptCount val="6"/>
                <c:pt idx="0">
                  <c:v>2.04081632653061E-2</c:v>
                </c:pt>
                <c:pt idx="1">
                  <c:v>6.1224489795918401E-2</c:v>
                </c:pt>
                <c:pt idx="2">
                  <c:v>0.29591836734693899</c:v>
                </c:pt>
                <c:pt idx="3">
                  <c:v>0.30612244897959201</c:v>
                </c:pt>
                <c:pt idx="4">
                  <c:v>0.17346938775510201</c:v>
                </c:pt>
                <c:pt idx="5">
                  <c:v>0.14285714285714299</c:v>
                </c:pt>
              </c:numCache>
            </c:numRef>
          </c:val>
          <c:extLst>
            <c:ext xmlns:c16="http://schemas.microsoft.com/office/drawing/2014/chart" uri="{C3380CC4-5D6E-409C-BE32-E72D297353CC}">
              <c16:uniqueId val="{0000000A-6722-4382-B4D9-496FC1C3A369}"/>
            </c:ext>
          </c:extLst>
        </c:ser>
        <c:dLbls>
          <c:showLegendKey val="0"/>
          <c:showVal val="0"/>
          <c:showCatName val="0"/>
          <c:showSerName val="0"/>
          <c:showPercent val="0"/>
          <c:showBubbleSize val="0"/>
          <c:showLeaderLines val="0"/>
        </c:dLbls>
        <c:firstSliceAng val="0"/>
        <c:holeSize val="65"/>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0.33333333333333331</c:v>
                </c:pt>
                <c:pt idx="1">
                  <c:v>0.35714285714285715</c:v>
                </c:pt>
                <c:pt idx="2">
                  <c:v>0.625</c:v>
                </c:pt>
                <c:pt idx="3">
                  <c:v>0.5</c:v>
                </c:pt>
                <c:pt idx="4">
                  <c:v>0.5</c:v>
                </c:pt>
              </c:numCache>
            </c:numRef>
          </c:val>
          <c:extLst>
            <c:ext xmlns:c16="http://schemas.microsoft.com/office/drawing/2014/chart" uri="{C3380CC4-5D6E-409C-BE32-E72D297353CC}">
              <c16:uniqueId val="{00000000-9DE0-48F4-9234-706C32224555}"/>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0.33333333333333331</c:v>
                </c:pt>
                <c:pt idx="1">
                  <c:v>0.8</c:v>
                </c:pt>
                <c:pt idx="2">
                  <c:v>0.4</c:v>
                </c:pt>
              </c:numCache>
            </c:numRef>
          </c:val>
          <c:extLst>
            <c:ext xmlns:c16="http://schemas.microsoft.com/office/drawing/2014/chart" uri="{C3380CC4-5D6E-409C-BE32-E72D297353CC}">
              <c16:uniqueId val="{00000000-161A-4320-87E1-DA8765FC2037}"/>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4">
                <a:lumMod val="50000"/>
              </a:scheme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1878-446B-8FCA-24DE33C9C4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0.5</c:v>
                </c:pt>
                <c:pt idx="1">
                  <c:v>0.66666666666666663</c:v>
                </c:pt>
                <c:pt idx="2">
                  <c:v>0.5</c:v>
                </c:pt>
                <c:pt idx="4">
                  <c:v>1</c:v>
                </c:pt>
              </c:numCache>
            </c:numRef>
          </c:val>
          <c:extLst>
            <c:ext xmlns:c16="http://schemas.microsoft.com/office/drawing/2014/chart" uri="{C3380CC4-5D6E-409C-BE32-E72D297353CC}">
              <c16:uniqueId val="{00000000-FF1C-4B53-9265-62EE8772437A}"/>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0.27272727272727271</c:v>
                </c:pt>
                <c:pt idx="1">
                  <c:v>0.55555555555555558</c:v>
                </c:pt>
                <c:pt idx="2">
                  <c:v>0.5714285714285714</c:v>
                </c:pt>
                <c:pt idx="4">
                  <c:v>0.33333333333333331</c:v>
                </c:pt>
              </c:numCache>
            </c:numRef>
          </c:val>
          <c:extLst>
            <c:ext xmlns:c16="http://schemas.microsoft.com/office/drawing/2014/chart" uri="{C3380CC4-5D6E-409C-BE32-E72D297353CC}">
              <c16:uniqueId val="{00000000-20D5-485D-A412-23C73CF15155}"/>
            </c:ext>
          </c:extLst>
        </c:ser>
        <c:dLbls>
          <c:dLblPos val="outEnd"/>
          <c:showLegendKey val="0"/>
          <c:showVal val="1"/>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2A7A-4568-8AD7-A01C7F8D38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0.18181818181818182</c:v>
                </c:pt>
                <c:pt idx="1">
                  <c:v>0.66666666666666663</c:v>
                </c:pt>
                <c:pt idx="2">
                  <c:v>0.5714285714285714</c:v>
                </c:pt>
                <c:pt idx="3">
                  <c:v>1</c:v>
                </c:pt>
                <c:pt idx="4">
                  <c:v>0.66666666666666663</c:v>
                </c:pt>
              </c:numCache>
            </c:numRef>
          </c:val>
          <c:extLst>
            <c:ext xmlns:c16="http://schemas.microsoft.com/office/drawing/2014/chart" uri="{C3380CC4-5D6E-409C-BE32-E72D297353CC}">
              <c16:uniqueId val="{00000000-2A7A-4568-8AD7-A01C7F8D3812}"/>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1A57-4CE5-B260-5FDE87E8A1C5}"/>
                </c:ext>
              </c:extLst>
            </c:dLbl>
            <c:dLbl>
              <c:idx val="4"/>
              <c:delete val="1"/>
              <c:extLst>
                <c:ext xmlns:c15="http://schemas.microsoft.com/office/drawing/2012/chart" uri="{CE6537A1-D6FC-4f65-9D91-7224C49458BB}"/>
                <c:ext xmlns:c16="http://schemas.microsoft.com/office/drawing/2014/chart" uri="{C3380CC4-5D6E-409C-BE32-E72D297353CC}">
                  <c16:uniqueId val="{00000002-1A57-4CE5-B260-5FDE87E8A1C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0.16666666666666666</c:v>
                </c:pt>
                <c:pt idx="1">
                  <c:v>0.2</c:v>
                </c:pt>
                <c:pt idx="2">
                  <c:v>0.4</c:v>
                </c:pt>
                <c:pt idx="3">
                  <c:v>0</c:v>
                </c:pt>
                <c:pt idx="4">
                  <c:v>1</c:v>
                </c:pt>
              </c:numCache>
            </c:numRef>
          </c:val>
          <c:extLst>
            <c:ext xmlns:c16="http://schemas.microsoft.com/office/drawing/2014/chart" uri="{C3380CC4-5D6E-409C-BE32-E72D297353CC}">
              <c16:uniqueId val="{00000000-1A57-4CE5-B260-5FDE87E8A1C5}"/>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81C1-497D-9885-C9B3DE284C4E}"/>
                </c:ext>
              </c:extLst>
            </c:dLbl>
            <c:dLbl>
              <c:idx val="3"/>
              <c:delete val="1"/>
              <c:extLst>
                <c:ext xmlns:c15="http://schemas.microsoft.com/office/drawing/2012/chart" uri="{CE6537A1-D6FC-4f65-9D91-7224C49458BB}"/>
                <c:ext xmlns:c16="http://schemas.microsoft.com/office/drawing/2014/chart" uri="{C3380CC4-5D6E-409C-BE32-E72D297353CC}">
                  <c16:uniqueId val="{00000003-81C1-497D-9885-C9B3DE284C4E}"/>
                </c:ext>
              </c:extLst>
            </c:dLbl>
            <c:dLbl>
              <c:idx val="4"/>
              <c:delete val="1"/>
              <c:extLst>
                <c:ext xmlns:c15="http://schemas.microsoft.com/office/drawing/2012/chart" uri="{CE6537A1-D6FC-4f65-9D91-7224C49458BB}"/>
                <c:ext xmlns:c16="http://schemas.microsoft.com/office/drawing/2014/chart" uri="{C3380CC4-5D6E-409C-BE32-E72D297353CC}">
                  <c16:uniqueId val="{00000001-81C1-497D-9885-C9B3DE284C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0.125</c:v>
                </c:pt>
                <c:pt idx="1">
                  <c:v>0.5</c:v>
                </c:pt>
                <c:pt idx="2">
                  <c:v>1</c:v>
                </c:pt>
                <c:pt idx="3">
                  <c:v>0</c:v>
                </c:pt>
                <c:pt idx="4">
                  <c:v>1</c:v>
                </c:pt>
              </c:numCache>
            </c:numRef>
          </c:val>
          <c:extLst>
            <c:ext xmlns:c16="http://schemas.microsoft.com/office/drawing/2014/chart" uri="{C3380CC4-5D6E-409C-BE32-E72D297353CC}">
              <c16:uniqueId val="{00000000-81C1-497D-9885-C9B3DE284C4E}"/>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4">
                <a:lumMod val="5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569E-4AFF-A0FD-00241FDEE9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0.22222222222222221</c:v>
                </c:pt>
                <c:pt idx="1">
                  <c:v>0.2857142857142857</c:v>
                </c:pt>
                <c:pt idx="2">
                  <c:v>0.125</c:v>
                </c:pt>
              </c:numCache>
            </c:numRef>
          </c:val>
          <c:extLst>
            <c:ext xmlns:c16="http://schemas.microsoft.com/office/drawing/2014/chart" uri="{C3380CC4-5D6E-409C-BE32-E72D297353CC}">
              <c16:uniqueId val="{00000000-569E-4AFF-A0FD-00241FDEE916}"/>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0.38461538461538464</c:v>
                </c:pt>
                <c:pt idx="1">
                  <c:v>0.6</c:v>
                </c:pt>
                <c:pt idx="2">
                  <c:v>0.2</c:v>
                </c:pt>
                <c:pt idx="4">
                  <c:v>0.6</c:v>
                </c:pt>
              </c:numCache>
            </c:numRef>
          </c:val>
          <c:extLst>
            <c:ext xmlns:c16="http://schemas.microsoft.com/office/drawing/2014/chart" uri="{C3380CC4-5D6E-409C-BE32-E72D297353CC}">
              <c16:uniqueId val="{00000000-5F32-4BCC-B912-13904169D109}"/>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7DCC-4B58-954B-264F589628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c:v>
                </c:pt>
                <c:pt idx="1">
                  <c:v>Inhibiteur de BCL2</c:v>
                </c:pt>
                <c:pt idx="2">
                  <c:v>Anticorps anti-CD20 </c:v>
                </c:pt>
                <c:pt idx="3">
                  <c:v>Chimiothérapie</c:v>
                </c:pt>
                <c:pt idx="4">
                  <c:v>Autres</c:v>
                </c:pt>
              </c:strCache>
            </c:strRef>
          </c:cat>
          <c:val>
            <c:numRef>
              <c:f>Feuil1!$B$2:$B$6</c:f>
              <c:numCache>
                <c:formatCode>0%</c:formatCode>
                <c:ptCount val="5"/>
                <c:pt idx="0">
                  <c:v>0.23076923076923078</c:v>
                </c:pt>
                <c:pt idx="1">
                  <c:v>0.4</c:v>
                </c:pt>
                <c:pt idx="2">
                  <c:v>0.6</c:v>
                </c:pt>
                <c:pt idx="3">
                  <c:v>0</c:v>
                </c:pt>
                <c:pt idx="4">
                  <c:v>0.6</c:v>
                </c:pt>
              </c:numCache>
            </c:numRef>
          </c:val>
          <c:extLst>
            <c:ext xmlns:c16="http://schemas.microsoft.com/office/drawing/2014/chart" uri="{C3380CC4-5D6E-409C-BE32-E72D297353CC}">
              <c16:uniqueId val="{00000000-7DCC-4B58-954B-264F5896289D}"/>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20553676088516"/>
          <c:y val="0.16542808928669875"/>
          <c:w val="0.36945968043882205"/>
          <c:h val="0.66236541660817183"/>
        </c:manualLayout>
      </c:layout>
      <c:doughnutChart>
        <c:varyColors val="1"/>
        <c:ser>
          <c:idx val="0"/>
          <c:order val="0"/>
          <c:tx>
            <c:strRef>
              <c:f>Feuil1!$B$1</c:f>
              <c:strCache>
                <c:ptCount val="1"/>
                <c:pt idx="0">
                  <c:v>Age</c:v>
                </c:pt>
              </c:strCache>
            </c:strRef>
          </c:tx>
          <c:spPr>
            <a:ln w="19050" cmpd="sng">
              <a:solidFill>
                <a:srgbClr val="FFFFFF"/>
              </a:solidFill>
            </a:ln>
          </c:spPr>
          <c:dPt>
            <c:idx val="0"/>
            <c:bubble3D val="0"/>
            <c:spPr>
              <a:solidFill>
                <a:schemeClr val="tx2">
                  <a:lumMod val="10000"/>
                  <a:lumOff val="90000"/>
                </a:schemeClr>
              </a:solidFill>
              <a:ln w="19050" cmpd="sng">
                <a:solidFill>
                  <a:srgbClr val="FFFFFF"/>
                </a:solidFill>
              </a:ln>
            </c:spPr>
            <c:extLst>
              <c:ext xmlns:c16="http://schemas.microsoft.com/office/drawing/2014/chart" uri="{C3380CC4-5D6E-409C-BE32-E72D297353CC}">
                <c16:uniqueId val="{00000001-B798-4E53-BB07-D7DA9880FD77}"/>
              </c:ext>
            </c:extLst>
          </c:dPt>
          <c:dPt>
            <c:idx val="1"/>
            <c:bubble3D val="0"/>
            <c:spPr>
              <a:solidFill>
                <a:schemeClr val="tx1">
                  <a:lumMod val="25000"/>
                  <a:lumOff val="75000"/>
                </a:schemeClr>
              </a:solidFill>
              <a:ln w="19050" cmpd="sng">
                <a:solidFill>
                  <a:srgbClr val="FFFFFF"/>
                </a:solidFill>
              </a:ln>
            </c:spPr>
            <c:extLst>
              <c:ext xmlns:c16="http://schemas.microsoft.com/office/drawing/2014/chart" uri="{C3380CC4-5D6E-409C-BE32-E72D297353CC}">
                <c16:uniqueId val="{00000003-B798-4E53-BB07-D7DA9880FD77}"/>
              </c:ext>
            </c:extLst>
          </c:dPt>
          <c:dPt>
            <c:idx val="2"/>
            <c:bubble3D val="0"/>
            <c:spPr>
              <a:solidFill>
                <a:schemeClr val="tx2">
                  <a:lumMod val="50000"/>
                  <a:lumOff val="50000"/>
                </a:schemeClr>
              </a:solidFill>
              <a:ln w="19050" cmpd="sng">
                <a:solidFill>
                  <a:srgbClr val="FFFFFF"/>
                </a:solidFill>
              </a:ln>
            </c:spPr>
            <c:extLst>
              <c:ext xmlns:c16="http://schemas.microsoft.com/office/drawing/2014/chart" uri="{C3380CC4-5D6E-409C-BE32-E72D297353CC}">
                <c16:uniqueId val="{00000005-B798-4E53-BB07-D7DA9880FD77}"/>
              </c:ext>
            </c:extLst>
          </c:dPt>
          <c:dPt>
            <c:idx val="3"/>
            <c:bubble3D val="0"/>
            <c:spPr>
              <a:solidFill>
                <a:schemeClr val="tx1"/>
              </a:solidFill>
              <a:ln w="19050" cmpd="sng">
                <a:solidFill>
                  <a:srgbClr val="FFFFFF"/>
                </a:solidFill>
              </a:ln>
            </c:spPr>
            <c:extLst>
              <c:ext xmlns:c16="http://schemas.microsoft.com/office/drawing/2014/chart" uri="{C3380CC4-5D6E-409C-BE32-E72D297353CC}">
                <c16:uniqueId val="{00000007-B798-4E53-BB07-D7DA9880FD77}"/>
              </c:ext>
            </c:extLst>
          </c:dPt>
          <c:dLbls>
            <c:dLbl>
              <c:idx val="0"/>
              <c:layout>
                <c:manualLayout>
                  <c:x val="0.17345858604688313"/>
                  <c:y val="4.2070045032115796E-2"/>
                </c:manualLayout>
              </c:layout>
              <c:tx>
                <c:rich>
                  <a:bodyPr wrap="square" lIns="38100" tIns="19050" rIns="38100" bIns="19050" anchor="ctr">
                    <a:noAutofit/>
                  </a:bodyPr>
                  <a:lstStyle/>
                  <a:p>
                    <a:pPr>
                      <a:defRPr sz="1000">
                        <a:solidFill>
                          <a:schemeClr val="tx1"/>
                        </a:solidFill>
                        <a:latin typeface="+mj-lt"/>
                        <a:ea typeface="Verdana"/>
                        <a:cs typeface="Verdana"/>
                      </a:defRPr>
                    </a:pPr>
                    <a:fld id="{B7CCD063-801F-4DE9-989C-9A423FABCC8D}" type="CATEGORYNAME">
                      <a:rPr lang="en-US" sz="1000">
                        <a:latin typeface="+mj-lt"/>
                      </a:rPr>
                      <a:pPr>
                        <a:defRPr sz="1000">
                          <a:solidFill>
                            <a:schemeClr val="tx1"/>
                          </a:solidFill>
                          <a:latin typeface="+mj-lt"/>
                          <a:ea typeface="Verdana"/>
                          <a:cs typeface="Verdana"/>
                        </a:defRPr>
                      </a:pPr>
                      <a:t>[NOM DE CATÉGORIE]</a:t>
                    </a:fld>
                    <a:r>
                      <a:rPr lang="en-US" sz="1000" baseline="0" dirty="0">
                        <a:latin typeface="+mj-lt"/>
                      </a:rPr>
                      <a:t>
</a:t>
                    </a:r>
                    <a:fld id="{D491885E-176C-4838-8BF1-3C4FE0F0C643}" type="VALUE">
                      <a:rPr lang="en-US" sz="1000" baseline="0">
                        <a:latin typeface="+mj-lt"/>
                      </a:rPr>
                      <a:pPr>
                        <a:defRPr sz="1000">
                          <a:solidFill>
                            <a:schemeClr val="tx1"/>
                          </a:solidFill>
                          <a:latin typeface="+mj-lt"/>
                          <a:ea typeface="Verdana"/>
                          <a:cs typeface="Verdana"/>
                        </a:defRPr>
                      </a:pPr>
                      <a:t>[VALEUR]</a:t>
                    </a:fld>
                    <a:endParaRPr lang="en-US" sz="1000" baseline="0" dirty="0">
                      <a:latin typeface="+mj-lt"/>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31568388558595145"/>
                      <c:h val="0.21584268826328809"/>
                    </c:manualLayout>
                  </c15:layout>
                  <c15:dlblFieldTable/>
                  <c15:showDataLabelsRange val="0"/>
                </c:ext>
                <c:ext xmlns:c16="http://schemas.microsoft.com/office/drawing/2014/chart" uri="{C3380CC4-5D6E-409C-BE32-E72D297353CC}">
                  <c16:uniqueId val="{00000001-B798-4E53-BB07-D7DA9880FD77}"/>
                </c:ext>
              </c:extLst>
            </c:dLbl>
            <c:dLbl>
              <c:idx val="1"/>
              <c:layout>
                <c:manualLayout>
                  <c:x val="-0.10908189963867947"/>
                  <c:y val="0.14617477098870019"/>
                </c:manualLayout>
              </c:layout>
              <c:tx>
                <c:rich>
                  <a:bodyPr wrap="square" lIns="38100" tIns="19050" rIns="38100" bIns="19050" anchor="ctr">
                    <a:noAutofit/>
                  </a:bodyPr>
                  <a:lstStyle/>
                  <a:p>
                    <a:pPr>
                      <a:defRPr sz="1000">
                        <a:solidFill>
                          <a:schemeClr val="tx1"/>
                        </a:solidFill>
                        <a:latin typeface="+mj-lt"/>
                        <a:ea typeface="Verdana"/>
                        <a:cs typeface="Verdana"/>
                      </a:defRPr>
                    </a:pPr>
                    <a:fld id="{B27554B1-51BC-4FBC-8546-6EF3B1FE42F7}" type="CATEGORYNAME">
                      <a:rPr lang="fr-FR" sz="1000">
                        <a:latin typeface="+mj-lt"/>
                      </a:rPr>
                      <a:pPr>
                        <a:defRPr sz="1000">
                          <a:solidFill>
                            <a:schemeClr val="tx1"/>
                          </a:solidFill>
                          <a:latin typeface="+mj-lt"/>
                          <a:ea typeface="Verdana"/>
                          <a:cs typeface="Verdana"/>
                        </a:defRPr>
                      </a:pPr>
                      <a:t>[NOM DE CATÉGORIE]</a:t>
                    </a:fld>
                    <a:r>
                      <a:rPr lang="fr-FR" sz="1000" baseline="0" dirty="0">
                        <a:latin typeface="+mj-lt"/>
                      </a:rPr>
                      <a:t>
</a:t>
                    </a:r>
                    <a:fld id="{B1F307FC-C815-4D20-8CC2-D44BDFE60757}" type="VALUE">
                      <a:rPr lang="fr-FR" sz="1000" baseline="0">
                        <a:latin typeface="+mj-lt"/>
                      </a:rPr>
                      <a:pPr>
                        <a:defRPr sz="1000">
                          <a:solidFill>
                            <a:schemeClr val="tx1"/>
                          </a:solidFill>
                          <a:latin typeface="+mj-lt"/>
                          <a:ea typeface="Verdana"/>
                          <a:cs typeface="Verdana"/>
                        </a:defRPr>
                      </a:pPr>
                      <a:t>[VALEUR]</a:t>
                    </a:fld>
                    <a:endParaRPr lang="fr-FR" sz="1000" baseline="0" dirty="0">
                      <a:latin typeface="+mj-lt"/>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34446176491941222"/>
                      <c:h val="0.21209200124359798"/>
                    </c:manualLayout>
                  </c15:layout>
                  <c15:dlblFieldTable/>
                  <c15:showDataLabelsRange val="0"/>
                </c:ext>
                <c:ext xmlns:c16="http://schemas.microsoft.com/office/drawing/2014/chart" uri="{C3380CC4-5D6E-409C-BE32-E72D297353CC}">
                  <c16:uniqueId val="{00000003-B798-4E53-BB07-D7DA9880FD77}"/>
                </c:ext>
              </c:extLst>
            </c:dLbl>
            <c:dLbl>
              <c:idx val="2"/>
              <c:layout>
                <c:manualLayout>
                  <c:x val="-0.19124911270873735"/>
                  <c:y val="-2.887301488964207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0925988099280244"/>
                      <c:h val="0.28151466598765151"/>
                    </c:manualLayout>
                  </c15:layout>
                </c:ext>
                <c:ext xmlns:c16="http://schemas.microsoft.com/office/drawing/2014/chart" uri="{C3380CC4-5D6E-409C-BE32-E72D297353CC}">
                  <c16:uniqueId val="{00000005-B798-4E53-BB07-D7DA9880FD77}"/>
                </c:ext>
              </c:extLst>
            </c:dLbl>
            <c:dLbl>
              <c:idx val="3"/>
              <c:layout>
                <c:manualLayout>
                  <c:x val="-3.9154629781980768E-2"/>
                  <c:y val="-0.21280871837222801"/>
                </c:manualLayout>
              </c:layout>
              <c:tx>
                <c:rich>
                  <a:bodyPr wrap="square" lIns="38100" tIns="19050" rIns="38100" bIns="19050" anchor="ctr" anchorCtr="0">
                    <a:noAutofit/>
                  </a:bodyPr>
                  <a:lstStyle/>
                  <a:p>
                    <a:pPr algn="ctr" rtl="0">
                      <a:defRPr lang="en-US" sz="1000" b="0" i="0" u="none" strike="noStrike" kern="1200" baseline="0">
                        <a:solidFill>
                          <a:schemeClr val="tx1"/>
                        </a:solidFill>
                        <a:latin typeface="+mj-lt"/>
                        <a:ea typeface="Verdana"/>
                        <a:cs typeface="Verdana"/>
                      </a:defRPr>
                    </a:pPr>
                    <a:fld id="{BB09C17E-94EC-4F10-8D1E-E431E6841AD0}" type="CATEGORYNAME">
                      <a:rPr lang="fr-FR" sz="1000">
                        <a:latin typeface="+mj-lt"/>
                      </a:rPr>
                      <a:pPr algn="ctr" rtl="0">
                        <a:defRPr lang="en-US" sz="1000" b="0" i="0" u="none" strike="noStrike" kern="1200" baseline="0">
                          <a:solidFill>
                            <a:schemeClr val="tx1"/>
                          </a:solidFill>
                          <a:latin typeface="+mj-lt"/>
                          <a:ea typeface="Verdana"/>
                          <a:cs typeface="Verdana"/>
                        </a:defRPr>
                      </a:pPr>
                      <a:t>[NOM DE CATÉGORIE]</a:t>
                    </a:fld>
                    <a:r>
                      <a:rPr lang="fr-FR" sz="1000" baseline="0" dirty="0">
                        <a:latin typeface="+mj-lt"/>
                      </a:rPr>
                      <a:t>
</a:t>
                    </a:r>
                    <a:fld id="{CA64F0EB-FFAB-4E10-B659-B100B2A4FA6D}" type="VALUE">
                      <a:rPr lang="fr-FR" sz="1000" baseline="0">
                        <a:latin typeface="+mj-lt"/>
                      </a:rPr>
                      <a:pPr algn="ctr" rtl="0">
                        <a:defRPr lang="en-US" sz="1000" b="0" i="0" u="none" strike="noStrike" kern="1200" baseline="0">
                          <a:solidFill>
                            <a:schemeClr val="tx1"/>
                          </a:solidFill>
                          <a:latin typeface="+mj-lt"/>
                          <a:ea typeface="Verdana"/>
                          <a:cs typeface="Verdana"/>
                        </a:defRPr>
                      </a:pPr>
                      <a:t>[VALEUR]</a:t>
                    </a:fld>
                    <a:endParaRPr lang="fr-FR" sz="1000" baseline="0" dirty="0">
                      <a:latin typeface="+mj-lt"/>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33459448371933476"/>
                      <c:h val="0.22208739174644238"/>
                    </c:manualLayout>
                  </c15:layout>
                  <c15:dlblFieldTable/>
                  <c15:showDataLabelsRange val="0"/>
                </c:ext>
                <c:ext xmlns:c16="http://schemas.microsoft.com/office/drawing/2014/chart" uri="{C3380CC4-5D6E-409C-BE32-E72D297353CC}">
                  <c16:uniqueId val="{00000007-B798-4E53-BB07-D7DA9880FD77}"/>
                </c:ext>
              </c:extLst>
            </c:dLbl>
            <c:spPr>
              <a:noFill/>
              <a:ln>
                <a:noFill/>
              </a:ln>
              <a:effectLst/>
            </c:spPr>
            <c:txPr>
              <a:bodyPr wrap="square" lIns="38100" tIns="19050" rIns="38100" bIns="19050" anchor="ctr">
                <a:spAutoFit/>
              </a:bodyPr>
              <a:lstStyle/>
              <a:p>
                <a:pPr>
                  <a:defRPr sz="1000">
                    <a:solidFill>
                      <a:schemeClr val="tx1"/>
                    </a:solidFill>
                    <a:latin typeface="+mj-lt"/>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Feuil1!$A$2:$A$5</c:f>
              <c:strCache>
                <c:ptCount val="4"/>
                <c:pt idx="0">
                  <c:v>Moins d'un an</c:v>
                </c:pt>
                <c:pt idx="1">
                  <c:v>Entre 1 et 2 ans</c:v>
                </c:pt>
                <c:pt idx="2">
                  <c:v>Entre 3 et 5 ans</c:v>
                </c:pt>
                <c:pt idx="3">
                  <c:v>Plus de 5 ans</c:v>
                </c:pt>
              </c:strCache>
            </c:strRef>
          </c:cat>
          <c:val>
            <c:numRef>
              <c:f>Feuil1!$B$2:$B$5</c:f>
              <c:numCache>
                <c:formatCode>0%</c:formatCode>
                <c:ptCount val="4"/>
                <c:pt idx="0">
                  <c:v>0.402061855670103</c:v>
                </c:pt>
                <c:pt idx="1">
                  <c:v>0.32989690721649501</c:v>
                </c:pt>
                <c:pt idx="2">
                  <c:v>0.17525773195876301</c:v>
                </c:pt>
                <c:pt idx="3">
                  <c:v>9.2783505154639206E-2</c:v>
                </c:pt>
              </c:numCache>
            </c:numRef>
          </c:val>
          <c:extLst>
            <c:ext xmlns:c16="http://schemas.microsoft.com/office/drawing/2014/chart" uri="{C3380CC4-5D6E-409C-BE32-E72D297353CC}">
              <c16:uniqueId val="{0000000A-B798-4E53-BB07-D7DA9880FD77}"/>
            </c:ext>
          </c:extLst>
        </c:ser>
        <c:dLbls>
          <c:showLegendKey val="0"/>
          <c:showVal val="0"/>
          <c:showCatName val="0"/>
          <c:showSerName val="0"/>
          <c:showPercent val="0"/>
          <c:showBubbleSize val="0"/>
          <c:showLeaderLines val="0"/>
        </c:dLbls>
        <c:firstSliceAng val="0"/>
        <c:holeSize val="65"/>
      </c:doughnut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fr-FR"/>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Inhibiteur de BTK (ibrutinib/Imbruvica®, acalabrutinib/Calquence®, zanubrutinib/Brukinsa®)</c:v>
                </c:pt>
                <c:pt idx="1">
                  <c:v>Inhibiteur de BCL2 (vénétoclax/Venclyxto® …)</c:v>
                </c:pt>
                <c:pt idx="2">
                  <c:v>Anticorps anti-CD20 (obinutuzumab /Gazyvaro®, rituximab)</c:v>
                </c:pt>
                <c:pt idx="3">
                  <c:v>Chimiothérapie (bendamustine, Chlorambucil/Chloraminophene®, fludarabine, idelalisib/Zydelig®…)</c:v>
                </c:pt>
                <c:pt idx="4">
                  <c:v>Autres</c:v>
                </c:pt>
              </c:strCache>
            </c:strRef>
          </c:cat>
          <c:val>
            <c:numRef>
              <c:f>Feuil1!$B$2:$B$6</c:f>
              <c:numCache>
                <c:formatCode>0%</c:formatCode>
                <c:ptCount val="5"/>
                <c:pt idx="0">
                  <c:v>0.43157894736842101</c:v>
                </c:pt>
                <c:pt idx="1">
                  <c:v>0.38947368421052603</c:v>
                </c:pt>
                <c:pt idx="2">
                  <c:v>0.221052631578947</c:v>
                </c:pt>
                <c:pt idx="3">
                  <c:v>5.2631578947368397E-2</c:v>
                </c:pt>
                <c:pt idx="4">
                  <c:v>0.14736842105263201</c:v>
                </c:pt>
              </c:numCache>
            </c:numRef>
          </c:val>
          <c:extLst>
            <c:ext xmlns:c16="http://schemas.microsoft.com/office/drawing/2014/chart" uri="{C3380CC4-5D6E-409C-BE32-E72D297353CC}">
              <c16:uniqueId val="{00000000-AB13-44AF-A487-3F170C9BB02F}"/>
            </c:ext>
          </c:extLst>
        </c:ser>
        <c:dLbls>
          <c:showLegendKey val="0"/>
          <c:showVal val="0"/>
          <c:showCatName val="0"/>
          <c:showSerName val="0"/>
          <c:showPercent val="0"/>
          <c:showBubbleSize val="0"/>
        </c:dLbls>
        <c:gapWidth val="300"/>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B989-41CE-A747-AA3A1478A3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Q25_Chimiothérapie</c:v>
                </c:pt>
                <c:pt idx="1">
                  <c:v>Q25_Inhibiteur de BTK (ibrutinib/Imbruvica®, acalabrutinib/Calquence®, zanubrutinib/Brukinsa®)</c:v>
                </c:pt>
                <c:pt idx="2">
                  <c:v>Q25_Inhibiteur de BCL2 (vénétoclax/Venclyxto® …)</c:v>
                </c:pt>
                <c:pt idx="3">
                  <c:v>Q25_Anticorps anti-CD20 </c:v>
                </c:pt>
                <c:pt idx="4">
                  <c:v>Q25_Autre</c:v>
                </c:pt>
              </c:strCache>
            </c:strRef>
          </c:cat>
          <c:val>
            <c:numRef>
              <c:f>Feuil1!$B$2:$B$6</c:f>
              <c:numCache>
                <c:formatCode>0%</c:formatCode>
                <c:ptCount val="5"/>
                <c:pt idx="0">
                  <c:v>0.14000000000000001</c:v>
                </c:pt>
                <c:pt idx="1">
                  <c:v>0.09</c:v>
                </c:pt>
                <c:pt idx="2">
                  <c:v>0.08</c:v>
                </c:pt>
                <c:pt idx="3">
                  <c:v>0.06</c:v>
                </c:pt>
                <c:pt idx="4">
                  <c:v>0.11</c:v>
                </c:pt>
              </c:numCache>
            </c:numRef>
          </c:val>
          <c:extLst>
            <c:ext xmlns:c16="http://schemas.microsoft.com/office/drawing/2014/chart" uri="{C3380CC4-5D6E-409C-BE32-E72D297353CC}">
              <c16:uniqueId val="{00000000-B989-41CE-A747-AA3A1478A327}"/>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Q25_Chimiothérapie</c:v>
                </c:pt>
                <c:pt idx="1">
                  <c:v>Q25_Inhibiteur de BTK (ibrutinib/Imbruvica®, acalabrutinib/Calquence®, zanubrutinib/Brukinsa®)</c:v>
                </c:pt>
                <c:pt idx="2">
                  <c:v>Q25_Inhibiteur de BCL2 (vénétoclax/Venclyxto® …)</c:v>
                </c:pt>
                <c:pt idx="3">
                  <c:v>Q25_Anticorps anti-CD20 </c:v>
                </c:pt>
                <c:pt idx="4">
                  <c:v>Q25_Autre</c:v>
                </c:pt>
              </c:strCache>
            </c:strRef>
          </c:cat>
          <c:val>
            <c:numRef>
              <c:f>Feuil1!$B$2:$B$6</c:f>
              <c:numCache>
                <c:formatCode>0%</c:formatCode>
                <c:ptCount val="5"/>
                <c:pt idx="0">
                  <c:v>0.1</c:v>
                </c:pt>
                <c:pt idx="1">
                  <c:v>0.15</c:v>
                </c:pt>
                <c:pt idx="2">
                  <c:v>0.05</c:v>
                </c:pt>
                <c:pt idx="3">
                  <c:v>0.05</c:v>
                </c:pt>
                <c:pt idx="4">
                  <c:v>0.09</c:v>
                </c:pt>
              </c:numCache>
            </c:numRef>
          </c:val>
          <c:extLst>
            <c:ext xmlns:c16="http://schemas.microsoft.com/office/drawing/2014/chart" uri="{C3380CC4-5D6E-409C-BE32-E72D297353CC}">
              <c16:uniqueId val="{00000000-4160-4604-BF2D-6F628CE626E5}"/>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674F-4047-96DB-21BDC04D90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Q25_Chimiothérapie</c:v>
                </c:pt>
                <c:pt idx="1">
                  <c:v>Q25_Inhibiteur de BTK (ibrutinib/Imbruvica®, acalabrutinib/Calquence®, zanubrutinib/Brukinsa®)</c:v>
                </c:pt>
                <c:pt idx="2">
                  <c:v>Q25_Inhibiteur de BCL2 (vénétoclax/Venclyxto® …)</c:v>
                </c:pt>
                <c:pt idx="3">
                  <c:v>Q25_Anticorps anti-CD20 </c:v>
                </c:pt>
                <c:pt idx="4">
                  <c:v>Q25_Autre</c:v>
                </c:pt>
              </c:strCache>
            </c:strRef>
          </c:cat>
          <c:val>
            <c:numRef>
              <c:f>Feuil1!$B$2:$B$6</c:f>
              <c:numCache>
                <c:formatCode>0%</c:formatCode>
                <c:ptCount val="5"/>
                <c:pt idx="0">
                  <c:v>0.05</c:v>
                </c:pt>
                <c:pt idx="1">
                  <c:v>0.08</c:v>
                </c:pt>
                <c:pt idx="2">
                  <c:v>0.01</c:v>
                </c:pt>
                <c:pt idx="3">
                  <c:v>0.05</c:v>
                </c:pt>
                <c:pt idx="4">
                  <c:v>7.0000000000000007E-2</c:v>
                </c:pt>
              </c:numCache>
            </c:numRef>
          </c:val>
          <c:extLst>
            <c:ext xmlns:c16="http://schemas.microsoft.com/office/drawing/2014/chart" uri="{C3380CC4-5D6E-409C-BE32-E72D297353CC}">
              <c16:uniqueId val="{00000000-674F-4047-96DB-21BDC04D903A}"/>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98B7-4C13-80A0-6291065072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Q25_Chimiothérapie</c:v>
                </c:pt>
                <c:pt idx="1">
                  <c:v>Q25_Inhibiteur de BTK (ibrutinib/Imbruvica®, acalabrutinib/Calquence®, zanubrutinib/Brukinsa®)</c:v>
                </c:pt>
                <c:pt idx="2">
                  <c:v>Q25_Inhibiteur de BCL2 (vénétoclax/Venclyxto® …)</c:v>
                </c:pt>
                <c:pt idx="3">
                  <c:v>Q25_Anticorps anti-CD20 </c:v>
                </c:pt>
                <c:pt idx="4">
                  <c:v>Q25_Autre</c:v>
                </c:pt>
              </c:strCache>
            </c:strRef>
          </c:cat>
          <c:val>
            <c:numRef>
              <c:f>Feuil1!$B$2:$B$6</c:f>
              <c:numCache>
                <c:formatCode>0%</c:formatCode>
                <c:ptCount val="5"/>
                <c:pt idx="1">
                  <c:v>0.02</c:v>
                </c:pt>
                <c:pt idx="4">
                  <c:v>0.03</c:v>
                </c:pt>
              </c:numCache>
            </c:numRef>
          </c:val>
          <c:extLst>
            <c:ext xmlns:c16="http://schemas.microsoft.com/office/drawing/2014/chart" uri="{C3380CC4-5D6E-409C-BE32-E72D297353CC}">
              <c16:uniqueId val="{00000000-98B7-4C13-80A0-629106507294}"/>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Q25_Chimiothérapie</c:v>
                </c:pt>
                <c:pt idx="1">
                  <c:v>Q25_Inhibiteur de BTK (ibrutinib/Imbruvica®, acalabrutinib/Calquence®, zanubrutinib/Brukinsa®)</c:v>
                </c:pt>
                <c:pt idx="2">
                  <c:v>Q25_Inhibiteur de BCL2 (vénétoclax/Venclyxto® …)</c:v>
                </c:pt>
                <c:pt idx="3">
                  <c:v>Q25_Anticorps anti-CD20 </c:v>
                </c:pt>
                <c:pt idx="4">
                  <c:v>Q25_Autre</c:v>
                </c:pt>
              </c:strCache>
            </c:strRef>
          </c:cat>
          <c:val>
            <c:numRef>
              <c:f>Feuil1!$B$2:$B$6</c:f>
              <c:numCache>
                <c:formatCode>0%</c:formatCode>
                <c:ptCount val="5"/>
                <c:pt idx="0">
                  <c:v>0.05</c:v>
                </c:pt>
                <c:pt idx="1">
                  <c:v>0.02</c:v>
                </c:pt>
                <c:pt idx="2">
                  <c:v>0.01</c:v>
                </c:pt>
                <c:pt idx="3">
                  <c:v>0.01</c:v>
                </c:pt>
                <c:pt idx="4">
                  <c:v>0.09</c:v>
                </c:pt>
              </c:numCache>
            </c:numRef>
          </c:val>
          <c:extLst>
            <c:ext xmlns:c16="http://schemas.microsoft.com/office/drawing/2014/chart" uri="{C3380CC4-5D6E-409C-BE32-E72D297353CC}">
              <c16:uniqueId val="{00000000-1ABD-4016-A23F-91AA2CE950B4}"/>
            </c:ext>
          </c:extLst>
        </c:ser>
        <c:dLbls>
          <c:showLegendKey val="0"/>
          <c:showVal val="0"/>
          <c:showCatName val="0"/>
          <c:showSerName val="0"/>
          <c:showPercent val="0"/>
          <c:showBubbleSize val="0"/>
        </c:dLbls>
        <c:gapWidth val="182"/>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4">
                <a:lumMod val="5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AC98-46A6-BC88-A3CD077D69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Q28_Inhibiteur de BTK (ibrutinib/Imbruvica®, acalabrutinib/Calquence®, zanubrutinib/Brukinsa®)</c:v>
                </c:pt>
                <c:pt idx="1">
                  <c:v>Q28_Inhibiteur de BCL2 (vénétoclax/Venclyxto® …)</c:v>
                </c:pt>
                <c:pt idx="2">
                  <c:v>Q28_Anticorps anti-CD20 (obinutuzumab /Gazyvaro®, rituximab)</c:v>
                </c:pt>
                <c:pt idx="3">
                  <c:v>Q28_Chimiothérapie (bendamustine, Chlorambucil/Chloraminophene®, fludarabine, idelalisib/Zydelig®…)</c:v>
                </c:pt>
                <c:pt idx="4">
                  <c:v>Q28_Autres</c:v>
                </c:pt>
              </c:strCache>
            </c:strRef>
          </c:cat>
          <c:val>
            <c:numRef>
              <c:f>Feuil1!$B$2:$B$6</c:f>
              <c:numCache>
                <c:formatCode>0%</c:formatCode>
                <c:ptCount val="5"/>
                <c:pt idx="0">
                  <c:v>0.34</c:v>
                </c:pt>
                <c:pt idx="1">
                  <c:v>0.49</c:v>
                </c:pt>
                <c:pt idx="2">
                  <c:v>0.28999999999999998</c:v>
                </c:pt>
                <c:pt idx="3">
                  <c:v>0</c:v>
                </c:pt>
                <c:pt idx="4">
                  <c:v>0.43</c:v>
                </c:pt>
              </c:numCache>
            </c:numRef>
          </c:val>
          <c:extLst>
            <c:ext xmlns:c16="http://schemas.microsoft.com/office/drawing/2014/chart" uri="{C3380CC4-5D6E-409C-BE32-E72D297353CC}">
              <c16:uniqueId val="{00000000-AC98-46A6-BC88-A3CD077D6911}"/>
            </c:ext>
          </c:extLst>
        </c:ser>
        <c:dLbls>
          <c:showLegendKey val="0"/>
          <c:showVal val="0"/>
          <c:showCatName val="0"/>
          <c:showSerName val="0"/>
          <c:showPercent val="0"/>
          <c:showBubbleSize val="0"/>
        </c:dLbls>
        <c:gapWidth val="300"/>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Q28_Inhibiteur de BTK (ibrutinib/Imbruvica®, acalabrutinib/Calquence®, zanubrutinib/Brukinsa®)</c:v>
                </c:pt>
                <c:pt idx="1">
                  <c:v>Q28_Inhibiteur de BCL2 (vénétoclax/Venclyxto® …)</c:v>
                </c:pt>
                <c:pt idx="2">
                  <c:v>Q28_Anticorps anti-CD20 (obinutuzumab /Gazyvaro®, rituximab)</c:v>
                </c:pt>
                <c:pt idx="3">
                  <c:v>Q28_Chimiothérapie (bendamustine, Chlorambucil/Chloraminophene®, fludarabine, idelalisib/Zydelig®…)</c:v>
                </c:pt>
                <c:pt idx="4">
                  <c:v>Q28_Autres</c:v>
                </c:pt>
              </c:strCache>
            </c:strRef>
          </c:cat>
          <c:val>
            <c:numRef>
              <c:f>Feuil1!$B$2:$B$6</c:f>
              <c:numCache>
                <c:formatCode>0%</c:formatCode>
                <c:ptCount val="5"/>
                <c:pt idx="0">
                  <c:v>0.22</c:v>
                </c:pt>
                <c:pt idx="1">
                  <c:v>0.46</c:v>
                </c:pt>
                <c:pt idx="2">
                  <c:v>0.56999999999999995</c:v>
                </c:pt>
                <c:pt idx="3">
                  <c:v>0.8</c:v>
                </c:pt>
                <c:pt idx="4">
                  <c:v>0.64</c:v>
                </c:pt>
              </c:numCache>
            </c:numRef>
          </c:val>
          <c:extLst>
            <c:ext xmlns:c16="http://schemas.microsoft.com/office/drawing/2014/chart" uri="{C3380CC4-5D6E-409C-BE32-E72D297353CC}">
              <c16:uniqueId val="{00000000-B309-451C-B2CD-5EC9E0A00875}"/>
            </c:ext>
          </c:extLst>
        </c:ser>
        <c:dLbls>
          <c:showLegendKey val="0"/>
          <c:showVal val="0"/>
          <c:showCatName val="0"/>
          <c:showSerName val="0"/>
          <c:showPercent val="0"/>
          <c:showBubbleSize val="0"/>
        </c:dLbls>
        <c:gapWidth val="300"/>
        <c:axId val="971184287"/>
        <c:axId val="971207999"/>
      </c:barChart>
      <c:catAx>
        <c:axId val="971184287"/>
        <c:scaling>
          <c:orientation val="maxMin"/>
        </c:scaling>
        <c:delete val="1"/>
        <c:axPos val="l"/>
        <c:numFmt formatCode="General" sourceLinked="1"/>
        <c:majorTickMark val="none"/>
        <c:minorTickMark val="none"/>
        <c:tickLblPos val="nextTo"/>
        <c:crossAx val="971207999"/>
        <c:crosses val="autoZero"/>
        <c:auto val="1"/>
        <c:lblAlgn val="ctr"/>
        <c:lblOffset val="100"/>
        <c:noMultiLvlLbl val="0"/>
      </c:catAx>
      <c:valAx>
        <c:axId val="971207999"/>
        <c:scaling>
          <c:orientation val="minMax"/>
          <c:max val="1.1500000000000001"/>
          <c:min val="0"/>
        </c:scaling>
        <c:delete val="1"/>
        <c:axPos val="t"/>
        <c:numFmt formatCode="0%" sourceLinked="1"/>
        <c:majorTickMark val="out"/>
        <c:minorTickMark val="none"/>
        <c:tickLblPos val="nextTo"/>
        <c:crossAx val="97118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C7274-2C59-4685-A887-2AAA1F9DA1F1}" type="datetimeFigureOut">
              <a:rPr lang="fr-FR" smtClean="0"/>
              <a:t>28/03/2025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D4DB4-2523-495B-AEF1-EA4D778C7F9B}" type="slidenum">
              <a:rPr lang="fr-FR" smtClean="0"/>
              <a:t>‹N°›</a:t>
            </a:fld>
            <a:endParaRPr lang="fr-FR"/>
          </a:p>
        </p:txBody>
      </p:sp>
    </p:spTree>
    <p:extLst>
      <p:ext uri="{BB962C8B-B14F-4D97-AF65-F5344CB8AC3E}">
        <p14:creationId xmlns:p14="http://schemas.microsoft.com/office/powerpoint/2010/main" val="112701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92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FB5BBD8-B235-4B6C-8A11-2B193697DD17}" type="slidenum">
              <a:rPr lang="en-US" smtClean="0"/>
              <a:t>4</a:t>
            </a:fld>
            <a:endParaRPr lang="en-US" dirty="0"/>
          </a:p>
        </p:txBody>
      </p:sp>
    </p:spTree>
    <p:extLst>
      <p:ext uri="{BB962C8B-B14F-4D97-AF65-F5344CB8AC3E}">
        <p14:creationId xmlns:p14="http://schemas.microsoft.com/office/powerpoint/2010/main" val="206688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 arrêtés à partir de la Q40</a:t>
            </a:r>
          </a:p>
        </p:txBody>
      </p:sp>
      <p:sp>
        <p:nvSpPr>
          <p:cNvPr id="4" name="Espace réservé du numéro de diapositive 3"/>
          <p:cNvSpPr>
            <a:spLocks noGrp="1"/>
          </p:cNvSpPr>
          <p:nvPr>
            <p:ph type="sldNum" sz="quarter" idx="5"/>
          </p:nvPr>
        </p:nvSpPr>
        <p:spPr/>
        <p:txBody>
          <a:bodyPr/>
          <a:lstStyle/>
          <a:p>
            <a:fld id="{113D4DB4-2523-495B-AEF1-EA4D778C7F9B}" type="slidenum">
              <a:rPr lang="fr-FR" smtClean="0"/>
              <a:t>5</a:t>
            </a:fld>
            <a:endParaRPr lang="fr-FR"/>
          </a:p>
        </p:txBody>
      </p:sp>
    </p:spTree>
    <p:extLst>
      <p:ext uri="{BB962C8B-B14F-4D97-AF65-F5344CB8AC3E}">
        <p14:creationId xmlns:p14="http://schemas.microsoft.com/office/powerpoint/2010/main" val="172828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CE6207D-DC41-4D78-962F-1D5F898FC95B}" type="slidenum">
              <a:rPr lang="fr-FR" smtClean="0"/>
              <a:t>7</a:t>
            </a:fld>
            <a:endParaRPr lang="fr-FR"/>
          </a:p>
        </p:txBody>
      </p:sp>
    </p:spTree>
    <p:extLst>
      <p:ext uri="{BB962C8B-B14F-4D97-AF65-F5344CB8AC3E}">
        <p14:creationId xmlns:p14="http://schemas.microsoft.com/office/powerpoint/2010/main" val="342496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6 personnes en sont à leur deuxième rechute et 5 d’entre elles sont sous leur second </a:t>
            </a:r>
            <a:r>
              <a:rPr lang="fr-FR" dirty="0" err="1"/>
              <a:t>ttt</a:t>
            </a:r>
            <a:r>
              <a:rPr lang="fr-FR" dirty="0"/>
              <a:t> et une en attente de son traitement</a:t>
            </a:r>
          </a:p>
        </p:txBody>
      </p:sp>
      <p:sp>
        <p:nvSpPr>
          <p:cNvPr id="4" name="Espace réservé du numéro de diapositive 3"/>
          <p:cNvSpPr>
            <a:spLocks noGrp="1"/>
          </p:cNvSpPr>
          <p:nvPr>
            <p:ph type="sldNum" sz="quarter" idx="5"/>
          </p:nvPr>
        </p:nvSpPr>
        <p:spPr/>
        <p:txBody>
          <a:bodyPr/>
          <a:lstStyle/>
          <a:p>
            <a:fld id="{7CE6207D-DC41-4D78-962F-1D5F898FC95B}" type="slidenum">
              <a:rPr lang="fr-FR" smtClean="0"/>
              <a:t>8</a:t>
            </a:fld>
            <a:endParaRPr lang="fr-FR"/>
          </a:p>
        </p:txBody>
      </p:sp>
    </p:spTree>
    <p:extLst>
      <p:ext uri="{BB962C8B-B14F-4D97-AF65-F5344CB8AC3E}">
        <p14:creationId xmlns:p14="http://schemas.microsoft.com/office/powerpoint/2010/main" val="129311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6,6 étude santé de la femme mais auprès de la GP</a:t>
            </a:r>
          </a:p>
        </p:txBody>
      </p:sp>
      <p:sp>
        <p:nvSpPr>
          <p:cNvPr id="4" name="Espace réservé du numéro de diapositive 3"/>
          <p:cNvSpPr>
            <a:spLocks noGrp="1"/>
          </p:cNvSpPr>
          <p:nvPr>
            <p:ph type="sldNum" sz="quarter" idx="5"/>
          </p:nvPr>
        </p:nvSpPr>
        <p:spPr/>
        <p:txBody>
          <a:bodyPr/>
          <a:lstStyle/>
          <a:p>
            <a:fld id="{113D4DB4-2523-495B-AEF1-EA4D778C7F9B}" type="slidenum">
              <a:rPr lang="fr-FR" smtClean="0"/>
              <a:t>10</a:t>
            </a:fld>
            <a:endParaRPr lang="fr-FR"/>
          </a:p>
        </p:txBody>
      </p:sp>
    </p:spTree>
    <p:extLst>
      <p:ext uri="{BB962C8B-B14F-4D97-AF65-F5344CB8AC3E}">
        <p14:creationId xmlns:p14="http://schemas.microsoft.com/office/powerpoint/2010/main" val="419067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Parmi les 7 personnes ayant dit trop tôt :</a:t>
            </a:r>
          </a:p>
          <a:p>
            <a:r>
              <a:rPr lang="fr-FR" dirty="0"/>
              <a:t>1 a eu l’annonce au </a:t>
            </a:r>
            <a:r>
              <a:rPr lang="fr-FR" dirty="0" err="1"/>
              <a:t>diag</a:t>
            </a:r>
            <a:endParaRPr lang="fr-FR" dirty="0"/>
          </a:p>
          <a:p>
            <a:r>
              <a:rPr lang="fr-FR" dirty="0"/>
              <a:t>3 au moment du 1</a:t>
            </a:r>
            <a:r>
              <a:rPr lang="fr-FR" baseline="30000" dirty="0"/>
              <a:t>er</a:t>
            </a:r>
            <a:r>
              <a:rPr lang="fr-FR" dirty="0"/>
              <a:t> traitement</a:t>
            </a:r>
          </a:p>
          <a:p>
            <a:r>
              <a:rPr lang="fr-FR" dirty="0"/>
              <a:t>3 pendant la phase de surveillance</a:t>
            </a:r>
          </a:p>
        </p:txBody>
      </p:sp>
      <p:sp>
        <p:nvSpPr>
          <p:cNvPr id="4" name="Espace réservé du numéro de diapositive 3"/>
          <p:cNvSpPr>
            <a:spLocks noGrp="1"/>
          </p:cNvSpPr>
          <p:nvPr>
            <p:ph type="sldNum" sz="quarter" idx="5"/>
          </p:nvPr>
        </p:nvSpPr>
        <p:spPr/>
        <p:txBody>
          <a:bodyPr/>
          <a:lstStyle/>
          <a:p>
            <a:fld id="{113D4DB4-2523-495B-AEF1-EA4D778C7F9B}" type="slidenum">
              <a:rPr lang="fr-FR" smtClean="0"/>
              <a:t>14</a:t>
            </a:fld>
            <a:endParaRPr lang="fr-FR"/>
          </a:p>
        </p:txBody>
      </p:sp>
    </p:spTree>
    <p:extLst>
      <p:ext uri="{BB962C8B-B14F-4D97-AF65-F5344CB8AC3E}">
        <p14:creationId xmlns:p14="http://schemas.microsoft.com/office/powerpoint/2010/main" val="2171074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hapter 1">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07499B-DF8E-64B6-E34B-C8AF3A3B2176}"/>
              </a:ext>
            </a:extLst>
          </p:cNvPr>
          <p:cNvSpPr/>
          <p:nvPr/>
        </p:nvSpPr>
        <p:spPr>
          <a:xfrm>
            <a:off x="0" y="0"/>
            <a:ext cx="17232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Graphic 16">
            <a:extLst>
              <a:ext uri="{FF2B5EF4-FFF2-40B4-BE49-F238E27FC236}">
                <a16:creationId xmlns:a16="http://schemas.microsoft.com/office/drawing/2014/main" id="{8DAF3687-2D04-70FB-BA48-87F65A0C9D2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820" r="30729"/>
          <a:stretch>
            <a:fillRect/>
          </a:stretch>
        </p:blipFill>
        <p:spPr>
          <a:xfrm flipV="1">
            <a:off x="1545688" y="4924546"/>
            <a:ext cx="10646313" cy="1933455"/>
          </a:xfrm>
          <a:custGeom>
            <a:avLst/>
            <a:gdLst>
              <a:gd name="connsiteX0" fmla="*/ 0 w 10646313"/>
              <a:gd name="connsiteY0" fmla="*/ 1933455 h 1933455"/>
              <a:gd name="connsiteX1" fmla="*/ 10646313 w 10646313"/>
              <a:gd name="connsiteY1" fmla="*/ 1933455 h 1933455"/>
              <a:gd name="connsiteX2" fmla="*/ 10646313 w 10646313"/>
              <a:gd name="connsiteY2" fmla="*/ 0 h 1933455"/>
              <a:gd name="connsiteX3" fmla="*/ 0 w 10646313"/>
              <a:gd name="connsiteY3" fmla="*/ 0 h 1933455"/>
            </a:gdLst>
            <a:ahLst/>
            <a:cxnLst>
              <a:cxn ang="0">
                <a:pos x="connsiteX0" y="connsiteY0"/>
              </a:cxn>
              <a:cxn ang="0">
                <a:pos x="connsiteX1" y="connsiteY1"/>
              </a:cxn>
              <a:cxn ang="0">
                <a:pos x="connsiteX2" y="connsiteY2"/>
              </a:cxn>
              <a:cxn ang="0">
                <a:pos x="connsiteX3" y="connsiteY3"/>
              </a:cxn>
            </a:cxnLst>
            <a:rect l="l" t="t" r="r" b="b"/>
            <a:pathLst>
              <a:path w="10646313" h="1933455">
                <a:moveTo>
                  <a:pt x="0" y="1933455"/>
                </a:moveTo>
                <a:lnTo>
                  <a:pt x="10646313" y="1933455"/>
                </a:lnTo>
                <a:lnTo>
                  <a:pt x="10646313" y="0"/>
                </a:lnTo>
                <a:lnTo>
                  <a:pt x="0" y="0"/>
                </a:lnTo>
                <a:close/>
              </a:path>
            </a:pathLst>
          </a:custGeom>
        </p:spPr>
      </p:pic>
      <p:pic>
        <p:nvPicPr>
          <p:cNvPr id="17" name="Graphic 16">
            <a:extLst>
              <a:ext uri="{FF2B5EF4-FFF2-40B4-BE49-F238E27FC236}">
                <a16:creationId xmlns:a16="http://schemas.microsoft.com/office/drawing/2014/main" id="{3EEF09A8-611B-B0F7-760D-FF290AA744F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820" r="30729"/>
          <a:stretch>
            <a:fillRect/>
          </a:stretch>
        </p:blipFill>
        <p:spPr>
          <a:xfrm flipV="1">
            <a:off x="1545688" y="4924546"/>
            <a:ext cx="10646313" cy="1933455"/>
          </a:xfrm>
          <a:custGeom>
            <a:avLst/>
            <a:gdLst>
              <a:gd name="connsiteX0" fmla="*/ 0 w 10646313"/>
              <a:gd name="connsiteY0" fmla="*/ 1933455 h 1933455"/>
              <a:gd name="connsiteX1" fmla="*/ 10646313 w 10646313"/>
              <a:gd name="connsiteY1" fmla="*/ 1933455 h 1933455"/>
              <a:gd name="connsiteX2" fmla="*/ 10646313 w 10646313"/>
              <a:gd name="connsiteY2" fmla="*/ 0 h 1933455"/>
              <a:gd name="connsiteX3" fmla="*/ 0 w 10646313"/>
              <a:gd name="connsiteY3" fmla="*/ 0 h 1933455"/>
            </a:gdLst>
            <a:ahLst/>
            <a:cxnLst>
              <a:cxn ang="0">
                <a:pos x="connsiteX0" y="connsiteY0"/>
              </a:cxn>
              <a:cxn ang="0">
                <a:pos x="connsiteX1" y="connsiteY1"/>
              </a:cxn>
              <a:cxn ang="0">
                <a:pos x="connsiteX2" y="connsiteY2"/>
              </a:cxn>
              <a:cxn ang="0">
                <a:pos x="connsiteX3" y="connsiteY3"/>
              </a:cxn>
            </a:cxnLst>
            <a:rect l="l" t="t" r="r" b="b"/>
            <a:pathLst>
              <a:path w="10646313" h="1933455">
                <a:moveTo>
                  <a:pt x="0" y="1933455"/>
                </a:moveTo>
                <a:lnTo>
                  <a:pt x="10646313" y="1933455"/>
                </a:lnTo>
                <a:lnTo>
                  <a:pt x="10646313" y="0"/>
                </a:lnTo>
                <a:lnTo>
                  <a:pt x="0" y="0"/>
                </a:lnTo>
                <a:close/>
              </a:path>
            </a:pathLst>
          </a:custGeom>
        </p:spPr>
      </p:pic>
      <p:sp>
        <p:nvSpPr>
          <p:cNvPr id="9" name="Title 1">
            <a:extLst>
              <a:ext uri="{FF2B5EF4-FFF2-40B4-BE49-F238E27FC236}">
                <a16:creationId xmlns:a16="http://schemas.microsoft.com/office/drawing/2014/main" id="{B3DCE6D8-742A-6400-444B-9FA5AEDD7B97}"/>
              </a:ext>
            </a:extLst>
          </p:cNvPr>
          <p:cNvSpPr>
            <a:spLocks noGrp="1"/>
          </p:cNvSpPr>
          <p:nvPr>
            <p:ph type="title" hasCustomPrompt="1"/>
          </p:nvPr>
        </p:nvSpPr>
        <p:spPr>
          <a:xfrm>
            <a:off x="5503636" y="3252594"/>
            <a:ext cx="5070634" cy="1281376"/>
          </a:xfrm>
          <a:prstGeom prst="rect">
            <a:avLst/>
          </a:prstGeom>
        </p:spPr>
        <p:txBody>
          <a:bodyPr anchor="t" anchorCtr="0">
            <a:spAutoFit/>
          </a:bodyPr>
          <a:lstStyle>
            <a:lvl1pPr>
              <a:lnSpc>
                <a:spcPct val="70000"/>
              </a:lnSpc>
              <a:defRPr sz="5400" b="1" cap="all" baseline="0">
                <a:solidFill>
                  <a:schemeClr val="tx2"/>
                </a:solidFill>
                <a:latin typeface="Tenorite" panose="00000500000000000000" pitchFamily="2" charset="0"/>
              </a:defRPr>
            </a:lvl1pPr>
          </a:lstStyle>
          <a:p>
            <a:r>
              <a:rPr lang="en-US" dirty="0"/>
              <a:t>Click to edit Chapter title</a:t>
            </a:r>
            <a:endParaRPr lang="fr-FR" dirty="0"/>
          </a:p>
        </p:txBody>
      </p:sp>
      <p:sp>
        <p:nvSpPr>
          <p:cNvPr id="10" name="Text Placeholder 9">
            <a:extLst>
              <a:ext uri="{FF2B5EF4-FFF2-40B4-BE49-F238E27FC236}">
                <a16:creationId xmlns:a16="http://schemas.microsoft.com/office/drawing/2014/main" id="{46ADD2EE-5445-379F-A7E3-04CF5BFD46C7}"/>
              </a:ext>
            </a:extLst>
          </p:cNvPr>
          <p:cNvSpPr>
            <a:spLocks noGrp="1"/>
          </p:cNvSpPr>
          <p:nvPr>
            <p:ph type="body" sz="quarter" idx="13" hasCustomPrompt="1"/>
          </p:nvPr>
        </p:nvSpPr>
        <p:spPr>
          <a:xfrm>
            <a:off x="5503204" y="4584981"/>
            <a:ext cx="5070634" cy="348557"/>
          </a:xfrm>
          <a:prstGeom prst="rect">
            <a:avLst/>
          </a:prstGeom>
        </p:spPr>
        <p:txBody>
          <a:bodyPr anchor="t">
            <a:spAutoFit/>
          </a:bodyPr>
          <a:lstStyle>
            <a:lvl1pPr marL="0" indent="0">
              <a:buNone/>
              <a:defRPr sz="18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dirty="0"/>
              <a:t>Click to edit subtitle</a:t>
            </a:r>
            <a:endParaRPr lang="fr-FR" dirty="0"/>
          </a:p>
        </p:txBody>
      </p:sp>
      <p:sp>
        <p:nvSpPr>
          <p:cNvPr id="14" name="Picture Placeholder 13">
            <a:extLst>
              <a:ext uri="{FF2B5EF4-FFF2-40B4-BE49-F238E27FC236}">
                <a16:creationId xmlns:a16="http://schemas.microsoft.com/office/drawing/2014/main" id="{F1292E64-B591-7643-23E0-0C65705ABA46}"/>
              </a:ext>
            </a:extLst>
          </p:cNvPr>
          <p:cNvSpPr>
            <a:spLocks noGrp="1"/>
          </p:cNvSpPr>
          <p:nvPr>
            <p:ph type="pic" sz="quarter" idx="14" hasCustomPrompt="1"/>
          </p:nvPr>
        </p:nvSpPr>
        <p:spPr>
          <a:xfrm>
            <a:off x="0" y="606425"/>
            <a:ext cx="4602163" cy="6251575"/>
          </a:xfrm>
          <a:custGeom>
            <a:avLst/>
            <a:gdLst>
              <a:gd name="connsiteX0" fmla="*/ 0 w 4602163"/>
              <a:gd name="connsiteY0" fmla="*/ 0 h 6251575"/>
              <a:gd name="connsiteX1" fmla="*/ 3771855 w 4602163"/>
              <a:gd name="connsiteY1" fmla="*/ 0 h 6251575"/>
              <a:gd name="connsiteX2" fmla="*/ 3934582 w 4602163"/>
              <a:gd name="connsiteY2" fmla="*/ 16404 h 6251575"/>
              <a:gd name="connsiteX3" fmla="*/ 4598163 w 4602163"/>
              <a:gd name="connsiteY3" fmla="*/ 750364 h 6251575"/>
              <a:gd name="connsiteX4" fmla="*/ 4602163 w 4602163"/>
              <a:gd name="connsiteY4" fmla="*/ 829591 h 6251575"/>
              <a:gd name="connsiteX5" fmla="*/ 4602163 w 4602163"/>
              <a:gd name="connsiteY5" fmla="*/ 6251575 h 6251575"/>
              <a:gd name="connsiteX6" fmla="*/ 0 w 4602163"/>
              <a:gd name="connsiteY6" fmla="*/ 6251575 h 62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2163" h="6251575">
                <a:moveTo>
                  <a:pt x="0" y="0"/>
                </a:moveTo>
                <a:lnTo>
                  <a:pt x="3771855" y="0"/>
                </a:lnTo>
                <a:lnTo>
                  <a:pt x="3934582" y="16404"/>
                </a:lnTo>
                <a:cubicBezTo>
                  <a:pt x="4288525" y="88832"/>
                  <a:pt x="4561038" y="384804"/>
                  <a:pt x="4598163" y="750364"/>
                </a:cubicBezTo>
                <a:lnTo>
                  <a:pt x="4602163" y="829591"/>
                </a:lnTo>
                <a:lnTo>
                  <a:pt x="4602163" y="6251575"/>
                </a:lnTo>
                <a:lnTo>
                  <a:pt x="0" y="6251575"/>
                </a:lnTo>
                <a:close/>
              </a:path>
            </a:pathLst>
          </a:custGeom>
        </p:spPr>
        <p:txBody>
          <a:bodyPr wrap="square" anchor="ctr" anchorCtr="0">
            <a:noAutofit/>
          </a:bodyPr>
          <a:lstStyle>
            <a:lvl1pPr marL="0" indent="0" algn="ctr">
              <a:buNone/>
              <a:defRPr>
                <a:solidFill>
                  <a:schemeClr val="tx2"/>
                </a:solidFill>
              </a:defRPr>
            </a:lvl1pPr>
          </a:lstStyle>
          <a:p>
            <a:r>
              <a:rPr lang="fr-FR" dirty="0"/>
              <a:t>Click to add a picture</a:t>
            </a:r>
          </a:p>
        </p:txBody>
      </p:sp>
      <p:sp>
        <p:nvSpPr>
          <p:cNvPr id="18" name="Graphic 18">
            <a:extLst>
              <a:ext uri="{FF2B5EF4-FFF2-40B4-BE49-F238E27FC236}">
                <a16:creationId xmlns:a16="http://schemas.microsoft.com/office/drawing/2014/main" id="{7B529EDD-B138-11CF-750F-8D1945D5398D}"/>
              </a:ext>
            </a:extLst>
          </p:cNvPr>
          <p:cNvSpPr/>
          <p:nvPr/>
        </p:nvSpPr>
        <p:spPr>
          <a:xfrm>
            <a:off x="5623742" y="2329969"/>
            <a:ext cx="687781" cy="586724"/>
          </a:xfrm>
          <a:custGeom>
            <a:avLst/>
            <a:gdLst>
              <a:gd name="connsiteX0" fmla="*/ 394543 w 687781"/>
              <a:gd name="connsiteY0" fmla="*/ 66153 h 586724"/>
              <a:gd name="connsiteX1" fmla="*/ 300 w 687781"/>
              <a:gd name="connsiteY1" fmla="*/ 329816 h 586724"/>
              <a:gd name="connsiteX2" fmla="*/ 380293 w 687781"/>
              <a:gd name="connsiteY2" fmla="*/ 586713 h 586724"/>
              <a:gd name="connsiteX3" fmla="*/ 687759 w 687781"/>
              <a:gd name="connsiteY3" fmla="*/ 293510 h 586724"/>
              <a:gd name="connsiteX4" fmla="*/ 307432 w 687781"/>
              <a:gd name="connsiteY4" fmla="*/ 293 h 58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81" h="586724">
                <a:moveTo>
                  <a:pt x="394543" y="66153"/>
                </a:moveTo>
                <a:cubicBezTo>
                  <a:pt x="220308" y="30033"/>
                  <a:pt x="-9452" y="135780"/>
                  <a:pt x="300" y="329816"/>
                </a:cubicBezTo>
                <a:cubicBezTo>
                  <a:pt x="10065" y="523852"/>
                  <a:pt x="234125" y="587692"/>
                  <a:pt x="380293" y="586713"/>
                </a:cubicBezTo>
                <a:cubicBezTo>
                  <a:pt x="587352" y="585326"/>
                  <a:pt x="687759" y="440111"/>
                  <a:pt x="687759" y="293510"/>
                </a:cubicBezTo>
                <a:cubicBezTo>
                  <a:pt x="689890" y="91655"/>
                  <a:pt x="545407" y="-6088"/>
                  <a:pt x="307432" y="293"/>
                </a:cubicBezTo>
              </a:path>
            </a:pathLst>
          </a:custGeom>
          <a:noFill/>
          <a:ln w="28575" cap="flat">
            <a:solidFill>
              <a:schemeClr val="tx2"/>
            </a:solidFill>
            <a:prstDash val="solid"/>
            <a:miter/>
          </a:ln>
        </p:spPr>
        <p:txBody>
          <a:bodyPr rtlCol="0" anchor="ctr"/>
          <a:lstStyle/>
          <a:p>
            <a:endParaRPr lang="fr-FR" dirty="0"/>
          </a:p>
        </p:txBody>
      </p:sp>
      <p:sp>
        <p:nvSpPr>
          <p:cNvPr id="29" name="Text Placeholder 9">
            <a:extLst>
              <a:ext uri="{FF2B5EF4-FFF2-40B4-BE49-F238E27FC236}">
                <a16:creationId xmlns:a16="http://schemas.microsoft.com/office/drawing/2014/main" id="{D88E0C1C-6C76-7C7A-4DE8-0C4AE4026E9D}"/>
              </a:ext>
            </a:extLst>
          </p:cNvPr>
          <p:cNvSpPr>
            <a:spLocks noGrp="1"/>
          </p:cNvSpPr>
          <p:nvPr>
            <p:ph type="body" sz="quarter" idx="15" hasCustomPrompt="1"/>
          </p:nvPr>
        </p:nvSpPr>
        <p:spPr>
          <a:xfrm>
            <a:off x="5623742" y="2449052"/>
            <a:ext cx="687781" cy="433965"/>
          </a:xfrm>
          <a:prstGeom prst="rect">
            <a:avLst/>
          </a:prstGeom>
        </p:spPr>
        <p:txBody>
          <a:bodyPr wrap="square" anchor="ctr">
            <a:spAutoFit/>
          </a:bodyPr>
          <a:lstStyle>
            <a:lvl1pPr marL="0" indent="0" algn="ctr">
              <a:buNone/>
              <a:defRPr sz="24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dirty="0"/>
              <a:t>01</a:t>
            </a:r>
            <a:endParaRPr lang="fr-FR" dirty="0"/>
          </a:p>
        </p:txBody>
      </p:sp>
      <p:sp>
        <p:nvSpPr>
          <p:cNvPr id="5" name="Graphic 18">
            <a:extLst>
              <a:ext uri="{FF2B5EF4-FFF2-40B4-BE49-F238E27FC236}">
                <a16:creationId xmlns:a16="http://schemas.microsoft.com/office/drawing/2014/main" id="{916EAEC0-D6D0-08A3-BAEB-FB9535BBCC20}"/>
              </a:ext>
            </a:extLst>
          </p:cNvPr>
          <p:cNvSpPr/>
          <p:nvPr/>
        </p:nvSpPr>
        <p:spPr>
          <a:xfrm>
            <a:off x="5623742" y="2329969"/>
            <a:ext cx="687781" cy="586724"/>
          </a:xfrm>
          <a:custGeom>
            <a:avLst/>
            <a:gdLst>
              <a:gd name="connsiteX0" fmla="*/ 394543 w 687781"/>
              <a:gd name="connsiteY0" fmla="*/ 66153 h 586724"/>
              <a:gd name="connsiteX1" fmla="*/ 300 w 687781"/>
              <a:gd name="connsiteY1" fmla="*/ 329816 h 586724"/>
              <a:gd name="connsiteX2" fmla="*/ 380293 w 687781"/>
              <a:gd name="connsiteY2" fmla="*/ 586713 h 586724"/>
              <a:gd name="connsiteX3" fmla="*/ 687759 w 687781"/>
              <a:gd name="connsiteY3" fmla="*/ 293510 h 586724"/>
              <a:gd name="connsiteX4" fmla="*/ 307432 w 687781"/>
              <a:gd name="connsiteY4" fmla="*/ 293 h 58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81" h="586724">
                <a:moveTo>
                  <a:pt x="394543" y="66153"/>
                </a:moveTo>
                <a:cubicBezTo>
                  <a:pt x="220308" y="30033"/>
                  <a:pt x="-9452" y="135780"/>
                  <a:pt x="300" y="329816"/>
                </a:cubicBezTo>
                <a:cubicBezTo>
                  <a:pt x="10065" y="523852"/>
                  <a:pt x="234125" y="587692"/>
                  <a:pt x="380293" y="586713"/>
                </a:cubicBezTo>
                <a:cubicBezTo>
                  <a:pt x="587352" y="585326"/>
                  <a:pt x="687759" y="440111"/>
                  <a:pt x="687759" y="293510"/>
                </a:cubicBezTo>
                <a:cubicBezTo>
                  <a:pt x="689890" y="91655"/>
                  <a:pt x="545407" y="-6088"/>
                  <a:pt x="307432" y="293"/>
                </a:cubicBezTo>
              </a:path>
            </a:pathLst>
          </a:custGeom>
          <a:noFill/>
          <a:ln w="28575" cap="flat">
            <a:solidFill>
              <a:schemeClr val="tx2"/>
            </a:solidFill>
            <a:prstDash val="solid"/>
            <a:miter/>
          </a:ln>
        </p:spPr>
        <p:txBody>
          <a:bodyPr rtlCol="0" anchor="ctr"/>
          <a:lstStyle/>
          <a:p>
            <a:endParaRPr lang="fr-FR" dirty="0"/>
          </a:p>
        </p:txBody>
      </p:sp>
      <p:grpSp>
        <p:nvGrpSpPr>
          <p:cNvPr id="2" name="Graphique 5">
            <a:extLst>
              <a:ext uri="{FF2B5EF4-FFF2-40B4-BE49-F238E27FC236}">
                <a16:creationId xmlns:a16="http://schemas.microsoft.com/office/drawing/2014/main" id="{13C2F402-AE9F-E2EC-9381-FDD852E9492D}"/>
              </a:ext>
            </a:extLst>
          </p:cNvPr>
          <p:cNvGrpSpPr/>
          <p:nvPr/>
        </p:nvGrpSpPr>
        <p:grpSpPr>
          <a:xfrm rot="13887199">
            <a:off x="4175639" y="611257"/>
            <a:ext cx="543939" cy="179814"/>
            <a:chOff x="2991306" y="6087104"/>
            <a:chExt cx="360877" cy="119298"/>
          </a:xfrm>
          <a:noFill/>
        </p:grpSpPr>
        <p:sp>
          <p:nvSpPr>
            <p:cNvPr id="3" name="Forme libre : forme 2">
              <a:extLst>
                <a:ext uri="{FF2B5EF4-FFF2-40B4-BE49-F238E27FC236}">
                  <a16:creationId xmlns:a16="http://schemas.microsoft.com/office/drawing/2014/main" id="{71B22256-C146-680D-14AC-B261F079974B}"/>
                </a:ext>
              </a:extLst>
            </p:cNvPr>
            <p:cNvSpPr/>
            <p:nvPr/>
          </p:nvSpPr>
          <p:spPr>
            <a:xfrm>
              <a:off x="2991306" y="6087104"/>
              <a:ext cx="288706" cy="72861"/>
            </a:xfrm>
            <a:custGeom>
              <a:avLst/>
              <a:gdLst>
                <a:gd name="connsiteX0" fmla="*/ 288706 w 288706"/>
                <a:gd name="connsiteY0" fmla="*/ 0 h 72861"/>
                <a:gd name="connsiteX1" fmla="*/ 0 w 288706"/>
                <a:gd name="connsiteY1" fmla="*/ 44354 h 72861"/>
              </a:gdLst>
              <a:ahLst/>
              <a:cxnLst>
                <a:cxn ang="0">
                  <a:pos x="connsiteX0" y="connsiteY0"/>
                </a:cxn>
                <a:cxn ang="0">
                  <a:pos x="connsiteX1" y="connsiteY1"/>
                </a:cxn>
              </a:cxnLst>
              <a:rect l="l" t="t" r="r" b="b"/>
              <a:pathLst>
                <a:path w="288706" h="72861">
                  <a:moveTo>
                    <a:pt x="288706" y="0"/>
                  </a:moveTo>
                  <a:cubicBezTo>
                    <a:pt x="224341" y="75815"/>
                    <a:pt x="95079" y="95671"/>
                    <a:pt x="0" y="44354"/>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Dreaming Outloud Pro"/>
                <a:ea typeface="+mn-ea"/>
                <a:cs typeface="+mn-cs"/>
              </a:endParaRPr>
            </a:p>
          </p:txBody>
        </p:sp>
        <p:sp>
          <p:nvSpPr>
            <p:cNvPr id="6" name="Forme libre : forme 5">
              <a:extLst>
                <a:ext uri="{FF2B5EF4-FFF2-40B4-BE49-F238E27FC236}">
                  <a16:creationId xmlns:a16="http://schemas.microsoft.com/office/drawing/2014/main" id="{6C2AD2EE-A825-555A-90C1-73C26FA7B9E4}"/>
                </a:ext>
              </a:extLst>
            </p:cNvPr>
            <p:cNvSpPr/>
            <p:nvPr/>
          </p:nvSpPr>
          <p:spPr>
            <a:xfrm rot="271380">
              <a:off x="3239663" y="6100123"/>
              <a:ext cx="112520" cy="106279"/>
            </a:xfrm>
            <a:custGeom>
              <a:avLst/>
              <a:gdLst>
                <a:gd name="connsiteX0" fmla="*/ 112520 w 112520"/>
                <a:gd name="connsiteY0" fmla="*/ 0 h 106279"/>
                <a:gd name="connsiteX1" fmla="*/ 0 w 112520"/>
                <a:gd name="connsiteY1" fmla="*/ 106280 h 106279"/>
              </a:gdLst>
              <a:ahLst/>
              <a:cxnLst>
                <a:cxn ang="0">
                  <a:pos x="connsiteX0" y="connsiteY0"/>
                </a:cxn>
                <a:cxn ang="0">
                  <a:pos x="connsiteX1" y="connsiteY1"/>
                </a:cxn>
              </a:cxnLst>
              <a:rect l="l" t="t" r="r" b="b"/>
              <a:pathLst>
                <a:path w="112520" h="106279">
                  <a:moveTo>
                    <a:pt x="112520" y="0"/>
                  </a:moveTo>
                  <a:cubicBezTo>
                    <a:pt x="87797" y="45088"/>
                    <a:pt x="48049" y="81214"/>
                    <a:pt x="0" y="106280"/>
                  </a:cubicBezTo>
                </a:path>
              </a:pathLst>
            </a:custGeom>
            <a:noFill/>
            <a:ln w="14196"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Dreaming Outloud Pro"/>
                <a:ea typeface="+mn-ea"/>
                <a:cs typeface="+mn-cs"/>
              </a:endParaRPr>
            </a:p>
          </p:txBody>
        </p:sp>
      </p:grpSp>
    </p:spTree>
    <p:extLst>
      <p:ext uri="{BB962C8B-B14F-4D97-AF65-F5344CB8AC3E}">
        <p14:creationId xmlns:p14="http://schemas.microsoft.com/office/powerpoint/2010/main" val="24122701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1 line">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2FF33E7-5A37-C6FD-DF13-460EE9FC592E}"/>
              </a:ext>
            </a:extLst>
          </p:cNvPr>
          <p:cNvSpPr>
            <a:spLocks noGrp="1"/>
          </p:cNvSpPr>
          <p:nvPr>
            <p:ph type="title" hasCustomPrompt="1"/>
          </p:nvPr>
        </p:nvSpPr>
        <p:spPr>
          <a:xfrm>
            <a:off x="432479" y="189100"/>
            <a:ext cx="11341599" cy="369332"/>
          </a:xfrm>
          <a:prstGeom prst="rect">
            <a:avLst/>
          </a:prstGeom>
        </p:spPr>
        <p:txBody>
          <a:bodyPr wrap="square" anchor="t" anchorCtr="0">
            <a:spAutoFit/>
          </a:bodyPr>
          <a:lstStyle>
            <a:lvl1pPr algn="l">
              <a:defRPr sz="2000" b="1" cap="none" baseline="0">
                <a:solidFill>
                  <a:schemeClr val="tx1"/>
                </a:solidFill>
                <a:latin typeface="Tenorite" panose="00000500000000000000" pitchFamily="2" charset="0"/>
              </a:defRPr>
            </a:lvl1pPr>
          </a:lstStyle>
          <a:p>
            <a:r>
              <a:rPr lang="en-US" dirty="0"/>
              <a:t>Click to edit title</a:t>
            </a:r>
            <a:endParaRPr lang="fr-FR" dirty="0"/>
          </a:p>
        </p:txBody>
      </p:sp>
      <p:sp>
        <p:nvSpPr>
          <p:cNvPr id="2" name="Text Placeholder 9">
            <a:extLst>
              <a:ext uri="{FF2B5EF4-FFF2-40B4-BE49-F238E27FC236}">
                <a16:creationId xmlns:a16="http://schemas.microsoft.com/office/drawing/2014/main" id="{6A8B7D34-0BC6-64B5-7AB7-6A3B070D1513}"/>
              </a:ext>
            </a:extLst>
          </p:cNvPr>
          <p:cNvSpPr>
            <a:spLocks noGrp="1"/>
          </p:cNvSpPr>
          <p:nvPr>
            <p:ph type="body" sz="quarter" idx="13" hasCustomPrompt="1"/>
          </p:nvPr>
        </p:nvSpPr>
        <p:spPr>
          <a:xfrm>
            <a:off x="432479" y="678359"/>
            <a:ext cx="11341599" cy="307777"/>
          </a:xfrm>
          <a:prstGeom prst="rect">
            <a:avLst/>
          </a:prstGeom>
        </p:spPr>
        <p:txBody>
          <a:bodyPr vert="horz" wrap="square" lIns="91440" tIns="45720" rIns="91440" bIns="45720" rtlCol="0" anchor="t">
            <a:spAutoFit/>
          </a:bodyPr>
          <a:lstStyle>
            <a:lvl1pPr marL="0" indent="0">
              <a:buNone/>
              <a:defRPr lang="fr-FR" sz="1400">
                <a:solidFill>
                  <a:schemeClr val="accent2"/>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dirty="0"/>
              <a:t>Click to edit subtitle</a:t>
            </a:r>
            <a:endParaRPr lang="fr-FR" dirty="0"/>
          </a:p>
        </p:txBody>
      </p:sp>
    </p:spTree>
    <p:extLst>
      <p:ext uri="{BB962C8B-B14F-4D97-AF65-F5344CB8AC3E}">
        <p14:creationId xmlns:p14="http://schemas.microsoft.com/office/powerpoint/2010/main" val="124576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mp; subtitle">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2FF33E7-5A37-C6FD-DF13-460EE9FC592E}"/>
              </a:ext>
            </a:extLst>
          </p:cNvPr>
          <p:cNvSpPr>
            <a:spLocks noGrp="1"/>
          </p:cNvSpPr>
          <p:nvPr>
            <p:ph type="title" hasCustomPrompt="1"/>
          </p:nvPr>
        </p:nvSpPr>
        <p:spPr>
          <a:xfrm>
            <a:off x="435609" y="189099"/>
            <a:ext cx="11319615" cy="648000"/>
          </a:xfrm>
          <a:prstGeom prst="rect">
            <a:avLst/>
          </a:prstGeom>
        </p:spPr>
        <p:txBody>
          <a:bodyPr wrap="square" anchor="ctr" anchorCtr="0">
            <a:spAutoFit/>
          </a:bodyPr>
          <a:lstStyle>
            <a:lvl1pPr algn="l">
              <a:defRPr sz="1800" b="1" cap="none" baseline="0">
                <a:solidFill>
                  <a:schemeClr val="tx1"/>
                </a:solidFill>
                <a:latin typeface="Tenorite" panose="00000500000000000000" pitchFamily="2" charset="0"/>
              </a:defRPr>
            </a:lvl1pPr>
          </a:lstStyle>
          <a:p>
            <a:r>
              <a:rPr lang="en-US" dirty="0"/>
              <a:t>Click to edit title :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posuere</a:t>
            </a:r>
            <a:r>
              <a:rPr lang="en-US" dirty="0"/>
              <a:t> </a:t>
            </a:r>
            <a:r>
              <a:rPr lang="en-US" dirty="0" err="1"/>
              <a:t>eu</a:t>
            </a:r>
            <a:r>
              <a:rPr lang="en-US" dirty="0"/>
              <a:t> libero ac </a:t>
            </a:r>
            <a:r>
              <a:rPr lang="en-US" dirty="0" err="1"/>
              <a:t>sagittis</a:t>
            </a:r>
            <a:r>
              <a:rPr lang="en-US" dirty="0"/>
              <a:t>. </a:t>
            </a:r>
            <a:r>
              <a:rPr lang="en-US" dirty="0" err="1"/>
              <a:t>Curabitur</a:t>
            </a:r>
            <a:r>
              <a:rPr lang="en-US" dirty="0"/>
              <a:t> id ligula </a:t>
            </a:r>
            <a:r>
              <a:rPr lang="en-US" dirty="0" err="1"/>
              <a:t>eu</a:t>
            </a:r>
            <a:r>
              <a:rPr lang="en-US" dirty="0"/>
              <a:t> </a:t>
            </a:r>
            <a:r>
              <a:rPr lang="en-US" dirty="0" err="1"/>
              <a:t>arcu</a:t>
            </a:r>
            <a:endParaRPr lang="fr-FR" dirty="0"/>
          </a:p>
        </p:txBody>
      </p:sp>
      <p:sp>
        <p:nvSpPr>
          <p:cNvPr id="7" name="Text Placeholder 9">
            <a:extLst>
              <a:ext uri="{FF2B5EF4-FFF2-40B4-BE49-F238E27FC236}">
                <a16:creationId xmlns:a16="http://schemas.microsoft.com/office/drawing/2014/main" id="{F3590B27-AD07-D992-3823-626532DEF16F}"/>
              </a:ext>
            </a:extLst>
          </p:cNvPr>
          <p:cNvSpPr>
            <a:spLocks noGrp="1"/>
          </p:cNvSpPr>
          <p:nvPr>
            <p:ph type="body" sz="quarter" idx="13" hasCustomPrompt="1"/>
          </p:nvPr>
        </p:nvSpPr>
        <p:spPr>
          <a:xfrm>
            <a:off x="435609" y="900000"/>
            <a:ext cx="11319615" cy="307777"/>
          </a:xfrm>
          <a:prstGeom prst="rect">
            <a:avLst/>
          </a:prstGeom>
        </p:spPr>
        <p:txBody>
          <a:bodyPr vert="horz" wrap="square" lIns="91440" tIns="45720" rIns="91440" bIns="45720" rtlCol="0" anchor="t">
            <a:spAutoFit/>
          </a:bodyPr>
          <a:lstStyle>
            <a:lvl1pPr marL="0" indent="0">
              <a:buNone/>
              <a:defRPr lang="fr-FR" sz="1400">
                <a:solidFill>
                  <a:schemeClr val="accent2"/>
                </a:solidFill>
                <a:latin typeface="Dreaming Outloud Pro" panose="03050502040302030504" pitchFamily="66" charset="0"/>
                <a:cs typeface="Dreaming Outloud Pro" panose="03050502040302030504" pitchFamily="66" charset="0"/>
              </a:defRPr>
            </a:lvl1pPr>
          </a:lstStyle>
          <a:p>
            <a:pPr marL="228600" lvl="0" indent="-228600">
              <a:lnSpc>
                <a:spcPct val="100000"/>
              </a:lnSpc>
            </a:pPr>
            <a:r>
              <a:rPr lang="en-US" dirty="0"/>
              <a:t>Click to edit subtitle</a:t>
            </a:r>
            <a:endParaRPr lang="fr-FR" dirty="0"/>
          </a:p>
        </p:txBody>
      </p:sp>
    </p:spTree>
    <p:extLst>
      <p:ext uri="{BB962C8B-B14F-4D97-AF65-F5344CB8AC3E}">
        <p14:creationId xmlns:p14="http://schemas.microsoft.com/office/powerpoint/2010/main" val="122873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over 1 - whit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B807F7D-1945-39C0-8836-318D8BD2C994}"/>
              </a:ext>
            </a:extLst>
          </p:cNvPr>
          <p:cNvSpPr>
            <a:spLocks noGrp="1"/>
          </p:cNvSpPr>
          <p:nvPr>
            <p:ph type="title" hasCustomPrompt="1"/>
          </p:nvPr>
        </p:nvSpPr>
        <p:spPr>
          <a:xfrm>
            <a:off x="810883" y="2197572"/>
            <a:ext cx="4927241" cy="1421928"/>
          </a:xfrm>
          <a:prstGeom prst="rect">
            <a:avLst/>
          </a:prstGeom>
        </p:spPr>
        <p:txBody>
          <a:bodyPr wrap="square" anchor="b" anchorCtr="0">
            <a:spAutoFit/>
          </a:bodyPr>
          <a:lstStyle>
            <a:lvl1pPr>
              <a:defRPr sz="4800" b="1">
                <a:solidFill>
                  <a:srgbClr val="010444"/>
                </a:solidFill>
              </a:defRPr>
            </a:lvl1pPr>
          </a:lstStyle>
          <a:p>
            <a:r>
              <a:rPr lang="en-US" dirty="0"/>
              <a:t>Click to edit Master title style</a:t>
            </a:r>
            <a:endParaRPr lang="fr-FR" dirty="0"/>
          </a:p>
        </p:txBody>
      </p:sp>
      <p:sp>
        <p:nvSpPr>
          <p:cNvPr id="15" name="Text Placeholder 9">
            <a:extLst>
              <a:ext uri="{FF2B5EF4-FFF2-40B4-BE49-F238E27FC236}">
                <a16:creationId xmlns:a16="http://schemas.microsoft.com/office/drawing/2014/main" id="{AA6FA423-33BB-01D6-5BC5-6D40EDD2B0B5}"/>
              </a:ext>
            </a:extLst>
          </p:cNvPr>
          <p:cNvSpPr>
            <a:spLocks noGrp="1"/>
          </p:cNvSpPr>
          <p:nvPr>
            <p:ph type="body" sz="quarter" idx="13" hasCustomPrompt="1"/>
          </p:nvPr>
        </p:nvSpPr>
        <p:spPr>
          <a:xfrm>
            <a:off x="811206" y="3733800"/>
            <a:ext cx="4926918" cy="348557"/>
          </a:xfrm>
          <a:prstGeom prst="rect">
            <a:avLst/>
          </a:prstGeom>
        </p:spPr>
        <p:txBody>
          <a:bodyPr wrap="square" anchor="t">
            <a:spAutoFit/>
          </a:bodyPr>
          <a:lstStyle>
            <a:lvl1pPr marL="0" indent="0">
              <a:buNone/>
              <a:defRPr sz="1800">
                <a:solidFill>
                  <a:schemeClr val="accent2"/>
                </a:solidFill>
                <a:latin typeface="Dreaming Outloud Pro" panose="03050502040302030504" pitchFamily="66" charset="0"/>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dirty="0"/>
              <a:t>Click to edit subtitle</a:t>
            </a:r>
            <a:endParaRPr lang="fr-FR" dirty="0"/>
          </a:p>
        </p:txBody>
      </p:sp>
      <p:sp>
        <p:nvSpPr>
          <p:cNvPr id="8" name="Picture Placeholder 8">
            <a:extLst>
              <a:ext uri="{FF2B5EF4-FFF2-40B4-BE49-F238E27FC236}">
                <a16:creationId xmlns:a16="http://schemas.microsoft.com/office/drawing/2014/main" id="{79299117-72FC-224F-4457-9B33ED317ED6}"/>
              </a:ext>
            </a:extLst>
          </p:cNvPr>
          <p:cNvSpPr>
            <a:spLocks noGrp="1"/>
          </p:cNvSpPr>
          <p:nvPr>
            <p:ph type="pic" sz="quarter" idx="14" hasCustomPrompt="1"/>
          </p:nvPr>
        </p:nvSpPr>
        <p:spPr>
          <a:xfrm>
            <a:off x="6559106" y="-459987"/>
            <a:ext cx="6892234" cy="8395068"/>
          </a:xfrm>
          <a:custGeom>
            <a:avLst/>
            <a:gdLst>
              <a:gd name="connsiteX0" fmla="*/ 2695669 w 6892234"/>
              <a:gd name="connsiteY0" fmla="*/ 3562039 h 8395068"/>
              <a:gd name="connsiteX1" fmla="*/ 3684262 w 6892234"/>
              <a:gd name="connsiteY1" fmla="*/ 3963204 h 8395068"/>
              <a:gd name="connsiteX2" fmla="*/ 5557667 w 6892234"/>
              <a:gd name="connsiteY2" fmla="*/ 5640265 h 8395068"/>
              <a:gd name="connsiteX3" fmla="*/ 5680937 w 6892234"/>
              <a:gd name="connsiteY3" fmla="*/ 7869352 h 8395068"/>
              <a:gd name="connsiteX4" fmla="*/ 3451851 w 6892234"/>
              <a:gd name="connsiteY4" fmla="*/ 7992622 h 8395068"/>
              <a:gd name="connsiteX5" fmla="*/ 1578446 w 6892234"/>
              <a:gd name="connsiteY5" fmla="*/ 6315561 h 8395068"/>
              <a:gd name="connsiteX6" fmla="*/ 1455175 w 6892234"/>
              <a:gd name="connsiteY6" fmla="*/ 4086475 h 8395068"/>
              <a:gd name="connsiteX7" fmla="*/ 2695669 w 6892234"/>
              <a:gd name="connsiteY7" fmla="*/ 3562039 h 8395068"/>
              <a:gd name="connsiteX8" fmla="*/ 5111529 w 6892234"/>
              <a:gd name="connsiteY8" fmla="*/ 3499572 h 8395068"/>
              <a:gd name="connsiteX9" fmla="*/ 5111529 w 6892234"/>
              <a:gd name="connsiteY9" fmla="*/ 3499572 h 8395068"/>
              <a:gd name="connsiteX10" fmla="*/ 5111528 w 6892234"/>
              <a:gd name="connsiteY10" fmla="*/ 3499573 h 8395068"/>
              <a:gd name="connsiteX11" fmla="*/ 5655467 w 6892234"/>
              <a:gd name="connsiteY11" fmla="*/ 3238198 h 8395068"/>
              <a:gd name="connsiteX12" fmla="*/ 6224909 w 6892234"/>
              <a:gd name="connsiteY12" fmla="*/ 3438002 h 8395068"/>
              <a:gd name="connsiteX13" fmla="*/ 6629650 w 6892234"/>
              <a:gd name="connsiteY13" fmla="*/ 3800323 h 8395068"/>
              <a:gd name="connsiteX14" fmla="*/ 6691221 w 6892234"/>
              <a:gd name="connsiteY14" fmla="*/ 4913704 h 8395068"/>
              <a:gd name="connsiteX15" fmla="*/ 6691220 w 6892234"/>
              <a:gd name="connsiteY15" fmla="*/ 4913703 h 8395068"/>
              <a:gd name="connsiteX16" fmla="*/ 5577840 w 6892234"/>
              <a:gd name="connsiteY16" fmla="*/ 4975274 h 8395068"/>
              <a:gd name="connsiteX17" fmla="*/ 5173100 w 6892234"/>
              <a:gd name="connsiteY17" fmla="*/ 4612952 h 8395068"/>
              <a:gd name="connsiteX18" fmla="*/ 5017476 w 6892234"/>
              <a:gd name="connsiteY18" fmla="*/ 3628653 h 8395068"/>
              <a:gd name="connsiteX19" fmla="*/ 5111529 w 6892234"/>
              <a:gd name="connsiteY19" fmla="*/ 3499572 h 8395068"/>
              <a:gd name="connsiteX20" fmla="*/ 5229452 w 6892234"/>
              <a:gd name="connsiteY20" fmla="*/ 3391860 h 8395068"/>
              <a:gd name="connsiteX21" fmla="*/ 5655467 w 6892234"/>
              <a:gd name="connsiteY21" fmla="*/ 3238198 h 8395068"/>
              <a:gd name="connsiteX22" fmla="*/ 4777668 w 6892234"/>
              <a:gd name="connsiteY22" fmla="*/ 3147879 h 8395068"/>
              <a:gd name="connsiteX23" fmla="*/ 4777667 w 6892234"/>
              <a:gd name="connsiteY23" fmla="*/ 3147880 h 8395068"/>
              <a:gd name="connsiteX24" fmla="*/ 4777668 w 6892234"/>
              <a:gd name="connsiteY24" fmla="*/ 3147879 h 8395068"/>
              <a:gd name="connsiteX25" fmla="*/ 654395 w 6892234"/>
              <a:gd name="connsiteY25" fmla="*/ 2558463 h 8395068"/>
              <a:gd name="connsiteX26" fmla="*/ 1154615 w 6892234"/>
              <a:gd name="connsiteY26" fmla="*/ 2733978 h 8395068"/>
              <a:gd name="connsiteX27" fmla="*/ 1155508 w 6892234"/>
              <a:gd name="connsiteY27" fmla="*/ 2734777 h 8395068"/>
              <a:gd name="connsiteX28" fmla="*/ 1209595 w 6892234"/>
              <a:gd name="connsiteY28" fmla="*/ 3712814 h 8395068"/>
              <a:gd name="connsiteX29" fmla="*/ 1209594 w 6892234"/>
              <a:gd name="connsiteY29" fmla="*/ 3712813 h 8395068"/>
              <a:gd name="connsiteX30" fmla="*/ 231557 w 6892234"/>
              <a:gd name="connsiteY30" fmla="*/ 3766900 h 8395068"/>
              <a:gd name="connsiteX31" fmla="*/ 230665 w 6892234"/>
              <a:gd name="connsiteY31" fmla="*/ 3766100 h 8395068"/>
              <a:gd name="connsiteX32" fmla="*/ 93959 w 6892234"/>
              <a:gd name="connsiteY32" fmla="*/ 2901454 h 8395068"/>
              <a:gd name="connsiteX33" fmla="*/ 176578 w 6892234"/>
              <a:gd name="connsiteY33" fmla="*/ 2788064 h 8395068"/>
              <a:gd name="connsiteX34" fmla="*/ 280167 w 6892234"/>
              <a:gd name="connsiteY34" fmla="*/ 2693445 h 8395068"/>
              <a:gd name="connsiteX35" fmla="*/ 654395 w 6892234"/>
              <a:gd name="connsiteY35" fmla="*/ 2558463 h 8395068"/>
              <a:gd name="connsiteX36" fmla="*/ 2600268 w 6892234"/>
              <a:gd name="connsiteY36" fmla="*/ 939 h 8395068"/>
              <a:gd name="connsiteX37" fmla="*/ 3324513 w 6892234"/>
              <a:gd name="connsiteY37" fmla="*/ 294834 h 8395068"/>
              <a:gd name="connsiteX38" fmla="*/ 4687360 w 6892234"/>
              <a:gd name="connsiteY38" fmla="*/ 1514846 h 8395068"/>
              <a:gd name="connsiteX39" fmla="*/ 4852086 w 6892234"/>
              <a:gd name="connsiteY39" fmla="*/ 3055797 h 8395068"/>
              <a:gd name="connsiteX40" fmla="*/ 4777668 w 6892234"/>
              <a:gd name="connsiteY40" fmla="*/ 3147879 h 8395068"/>
              <a:gd name="connsiteX41" fmla="*/ 4694352 w 6892234"/>
              <a:gd name="connsiteY41" fmla="*/ 3231998 h 8395068"/>
              <a:gd name="connsiteX42" fmla="*/ 3144632 w 6892234"/>
              <a:gd name="connsiteY42" fmla="*/ 3238188 h 8395068"/>
              <a:gd name="connsiteX43" fmla="*/ 1781787 w 6892234"/>
              <a:gd name="connsiteY43" fmla="*/ 2018176 h 8395068"/>
              <a:gd name="connsiteX44" fmla="*/ 1691479 w 6892234"/>
              <a:gd name="connsiteY44" fmla="*/ 385141 h 8395068"/>
              <a:gd name="connsiteX45" fmla="*/ 1691478 w 6892234"/>
              <a:gd name="connsiteY45" fmla="*/ 385142 h 8395068"/>
              <a:gd name="connsiteX46" fmla="*/ 2600268 w 6892234"/>
              <a:gd name="connsiteY46" fmla="*/ 939 h 8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92234" h="8395068">
                <a:moveTo>
                  <a:pt x="2695669" y="3562039"/>
                </a:moveTo>
                <a:cubicBezTo>
                  <a:pt x="3049186" y="3576255"/>
                  <a:pt x="3400067" y="3708796"/>
                  <a:pt x="3684262" y="3963204"/>
                </a:cubicBezTo>
                <a:lnTo>
                  <a:pt x="5557667" y="5640265"/>
                </a:lnTo>
                <a:cubicBezTo>
                  <a:pt x="6207251" y="6221771"/>
                  <a:pt x="6262441" y="7219767"/>
                  <a:pt x="5680937" y="7869352"/>
                </a:cubicBezTo>
                <a:cubicBezTo>
                  <a:pt x="5099433" y="8518936"/>
                  <a:pt x="4101437" y="8574126"/>
                  <a:pt x="3451851" y="7992622"/>
                </a:cubicBezTo>
                <a:lnTo>
                  <a:pt x="1578446" y="6315561"/>
                </a:lnTo>
                <a:cubicBezTo>
                  <a:pt x="928861" y="5734055"/>
                  <a:pt x="873671" y="4736059"/>
                  <a:pt x="1455175" y="4086475"/>
                </a:cubicBezTo>
                <a:cubicBezTo>
                  <a:pt x="1782271" y="3721084"/>
                  <a:pt x="2241149" y="3543762"/>
                  <a:pt x="2695669" y="3562039"/>
                </a:cubicBezTo>
                <a:close/>
                <a:moveTo>
                  <a:pt x="5111529" y="3499572"/>
                </a:moveTo>
                <a:lnTo>
                  <a:pt x="5111529" y="3499572"/>
                </a:lnTo>
                <a:lnTo>
                  <a:pt x="5111528" y="3499573"/>
                </a:lnTo>
                <a:close/>
                <a:moveTo>
                  <a:pt x="5655467" y="3238198"/>
                </a:moveTo>
                <a:cubicBezTo>
                  <a:pt x="5856949" y="3227056"/>
                  <a:pt x="6062682" y="3292777"/>
                  <a:pt x="6224909" y="3438002"/>
                </a:cubicBezTo>
                <a:lnTo>
                  <a:pt x="6629650" y="3800323"/>
                </a:lnTo>
                <a:cubicBezTo>
                  <a:pt x="6954104" y="4090773"/>
                  <a:pt x="6981671" y="4589250"/>
                  <a:pt x="6691221" y="4913704"/>
                </a:cubicBezTo>
                <a:lnTo>
                  <a:pt x="6691220" y="4913703"/>
                </a:lnTo>
                <a:cubicBezTo>
                  <a:pt x="6400772" y="5238157"/>
                  <a:pt x="5902294" y="5265724"/>
                  <a:pt x="5577840" y="4975274"/>
                </a:cubicBezTo>
                <a:lnTo>
                  <a:pt x="5173100" y="4612952"/>
                </a:lnTo>
                <a:cubicBezTo>
                  <a:pt x="4889203" y="4358809"/>
                  <a:pt x="4832610" y="3945395"/>
                  <a:pt x="5017476" y="3628653"/>
                </a:cubicBezTo>
                <a:lnTo>
                  <a:pt x="5111529" y="3499572"/>
                </a:lnTo>
                <a:lnTo>
                  <a:pt x="5229452" y="3391860"/>
                </a:lnTo>
                <a:cubicBezTo>
                  <a:pt x="5355635" y="3298147"/>
                  <a:pt x="5504356" y="3246555"/>
                  <a:pt x="5655467" y="3238198"/>
                </a:cubicBezTo>
                <a:close/>
                <a:moveTo>
                  <a:pt x="4777668" y="3147879"/>
                </a:moveTo>
                <a:lnTo>
                  <a:pt x="4777667" y="3147880"/>
                </a:lnTo>
                <a:lnTo>
                  <a:pt x="4777668" y="3147879"/>
                </a:lnTo>
                <a:close/>
                <a:moveTo>
                  <a:pt x="654395" y="2558463"/>
                </a:moveTo>
                <a:cubicBezTo>
                  <a:pt x="831385" y="2548674"/>
                  <a:pt x="1012109" y="2606407"/>
                  <a:pt x="1154615" y="2733978"/>
                </a:cubicBezTo>
                <a:lnTo>
                  <a:pt x="1155508" y="2734777"/>
                </a:lnTo>
                <a:cubicBezTo>
                  <a:pt x="1440522" y="2989920"/>
                  <a:pt x="1464737" y="3427801"/>
                  <a:pt x="1209595" y="3712814"/>
                </a:cubicBezTo>
                <a:lnTo>
                  <a:pt x="1209594" y="3712813"/>
                </a:lnTo>
                <a:cubicBezTo>
                  <a:pt x="954452" y="3997827"/>
                  <a:pt x="516570" y="4022042"/>
                  <a:pt x="231557" y="3766900"/>
                </a:cubicBezTo>
                <a:lnTo>
                  <a:pt x="230665" y="3766100"/>
                </a:lnTo>
                <a:cubicBezTo>
                  <a:pt x="-18721" y="3542850"/>
                  <a:pt x="-68435" y="3179691"/>
                  <a:pt x="93959" y="2901454"/>
                </a:cubicBezTo>
                <a:lnTo>
                  <a:pt x="176578" y="2788064"/>
                </a:lnTo>
                <a:lnTo>
                  <a:pt x="280167" y="2693445"/>
                </a:lnTo>
                <a:cubicBezTo>
                  <a:pt x="391011" y="2611124"/>
                  <a:pt x="521653" y="2565804"/>
                  <a:pt x="654395" y="2558463"/>
                </a:cubicBezTo>
                <a:close/>
                <a:moveTo>
                  <a:pt x="2600268" y="939"/>
                </a:moveTo>
                <a:cubicBezTo>
                  <a:pt x="2859254" y="11353"/>
                  <a:pt x="3116311" y="108453"/>
                  <a:pt x="3324513" y="294834"/>
                </a:cubicBezTo>
                <a:lnTo>
                  <a:pt x="4687360" y="1514846"/>
                </a:lnTo>
                <a:cubicBezTo>
                  <a:pt x="5133505" y="1914233"/>
                  <a:pt x="5196924" y="2581792"/>
                  <a:pt x="4852086" y="3055797"/>
                </a:cubicBezTo>
                <a:lnTo>
                  <a:pt x="4777668" y="3147879"/>
                </a:lnTo>
                <a:lnTo>
                  <a:pt x="4694352" y="3231998"/>
                </a:lnTo>
                <a:cubicBezTo>
                  <a:pt x="4261260" y="3627000"/>
                  <a:pt x="3590778" y="3637574"/>
                  <a:pt x="3144632" y="3238188"/>
                </a:cubicBezTo>
                <a:lnTo>
                  <a:pt x="1781787" y="2018176"/>
                </a:lnTo>
                <a:cubicBezTo>
                  <a:pt x="1305899" y="1592164"/>
                  <a:pt x="1265467" y="861029"/>
                  <a:pt x="1691479" y="385141"/>
                </a:cubicBezTo>
                <a:lnTo>
                  <a:pt x="1691478" y="385142"/>
                </a:lnTo>
                <a:cubicBezTo>
                  <a:pt x="1931110" y="117455"/>
                  <a:pt x="2267285" y="-12451"/>
                  <a:pt x="2600268" y="939"/>
                </a:cubicBezTo>
                <a:close/>
              </a:path>
            </a:pathLst>
          </a:custGeom>
          <a:solidFill>
            <a:schemeClr val="accent2"/>
          </a:solidFill>
          <a:ln>
            <a:noFill/>
          </a:ln>
        </p:spPr>
        <p:txBody>
          <a:bodyPr wrap="square" anchor="ctr" anchorCtr="0">
            <a:noAutofit/>
          </a:bodyPr>
          <a:lstStyle>
            <a:lvl1pPr marL="0" indent="0" algn="ctr">
              <a:buNone/>
              <a:defRPr>
                <a:solidFill>
                  <a:schemeClr val="tx1"/>
                </a:solidFill>
              </a:defRPr>
            </a:lvl1pPr>
          </a:lstStyle>
          <a:p>
            <a:r>
              <a:rPr lang="en-US" dirty="0" err="1"/>
              <a:t>Clic</a:t>
            </a:r>
            <a:r>
              <a:rPr lang="en-US" dirty="0"/>
              <a:t> to Add a picture</a:t>
            </a:r>
            <a:endParaRPr lang="fr-FR" dirty="0"/>
          </a:p>
        </p:txBody>
      </p:sp>
    </p:spTree>
    <p:extLst>
      <p:ext uri="{BB962C8B-B14F-4D97-AF65-F5344CB8AC3E}">
        <p14:creationId xmlns:p14="http://schemas.microsoft.com/office/powerpoint/2010/main" val="342948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TITRE QUESTION">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2888" y="218575"/>
            <a:ext cx="10440000" cy="671807"/>
          </a:xfrm>
          <a:prstGeom prst="rect">
            <a:avLst/>
          </a:prstGeom>
        </p:spPr>
        <p:txBody>
          <a:bodyPr anchor="ctr" anchorCtr="0">
            <a:normAutofit/>
          </a:bodyPr>
          <a:lstStyle>
            <a:lvl1pPr algn="l">
              <a:lnSpc>
                <a:spcPct val="100000"/>
              </a:lnSpc>
              <a:defRPr lang="en-US" sz="2000" b="0" i="0" kern="1200" dirty="0" smtClean="0">
                <a:gradFill flip="none" rotWithShape="1">
                  <a:gsLst>
                    <a:gs pos="0">
                      <a:srgbClr val="EB311B"/>
                    </a:gs>
                    <a:gs pos="100000">
                      <a:srgbClr val="FF6600"/>
                    </a:gs>
                  </a:gsLst>
                  <a:lin ang="0" scaled="1"/>
                  <a:tileRect/>
                </a:gradFill>
                <a:latin typeface="Verdana"/>
                <a:ea typeface="Roboto Condensed bold" panose="02000000000000000000" pitchFamily="2" charset="0"/>
                <a:cs typeface="Verdana"/>
              </a:defRPr>
            </a:lvl1pPr>
          </a:lstStyle>
          <a:p>
            <a:r>
              <a:rPr lang="en-US" dirty="0" err="1"/>
              <a:t>Titre</a:t>
            </a:r>
            <a:endParaRPr lang="en-US" dirty="0"/>
          </a:p>
        </p:txBody>
      </p:sp>
      <p:sp>
        <p:nvSpPr>
          <p:cNvPr id="7" name="Espace réservé du texte 27"/>
          <p:cNvSpPr>
            <a:spLocks noGrp="1"/>
          </p:cNvSpPr>
          <p:nvPr>
            <p:ph type="body" sz="quarter" idx="20" hasCustomPrompt="1"/>
          </p:nvPr>
        </p:nvSpPr>
        <p:spPr>
          <a:xfrm>
            <a:off x="425450" y="1168843"/>
            <a:ext cx="10440000" cy="253916"/>
          </a:xfrm>
          <a:prstGeom prst="rect">
            <a:avLst/>
          </a:prstGeom>
          <a:solidFill>
            <a:schemeClr val="bg1">
              <a:lumMod val="95000"/>
            </a:schemeClr>
          </a:solidFill>
          <a:ln>
            <a:noFill/>
          </a:ln>
          <a:effectLst>
            <a:outerShdw blurRad="50800" dist="25400" dir="3000000" algn="ctr" rotWithShape="0">
              <a:srgbClr val="000000">
                <a:alpha val="40000"/>
              </a:srgbClr>
            </a:outerShdw>
          </a:effectLst>
        </p:spPr>
        <p:txBody>
          <a:bodyPr anchor="ctr" anchorCtr="0">
            <a:spAutoFit/>
          </a:bodyPr>
          <a:lstStyle>
            <a:lvl1pPr marL="0" indent="0" algn="just">
              <a:lnSpc>
                <a:spcPct val="100000"/>
              </a:lnSpc>
              <a:spcBef>
                <a:spcPts val="0"/>
              </a:spcBef>
              <a:buClr>
                <a:schemeClr val="accent2"/>
              </a:buClr>
              <a:buFont typeface="Arial" panose="020B0604020202020204" pitchFamily="34" charset="0"/>
              <a:buNone/>
              <a:defRPr sz="1050" b="1">
                <a:solidFill>
                  <a:schemeClr val="tx1"/>
                </a:solidFill>
                <a:latin typeface="Verdana"/>
                <a:cs typeface="Verdana"/>
              </a:defRPr>
            </a:lvl1pPr>
          </a:lstStyle>
          <a:p>
            <a:pPr lvl="0"/>
            <a:endParaRPr lang="fr-FR" dirty="0"/>
          </a:p>
        </p:txBody>
      </p:sp>
    </p:spTree>
    <p:extLst>
      <p:ext uri="{BB962C8B-B14F-4D97-AF65-F5344CB8AC3E}">
        <p14:creationId xmlns:p14="http://schemas.microsoft.com/office/powerpoint/2010/main" val="1888017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Contact">
    <p:bg>
      <p:bgPr>
        <a:solidFill>
          <a:schemeClr val="tx2"/>
        </a:solidFill>
        <a:effectLst/>
      </p:bgPr>
    </p:bg>
    <p:spTree>
      <p:nvGrpSpPr>
        <p:cNvPr id="1" name=""/>
        <p:cNvGrpSpPr/>
        <p:nvPr/>
      </p:nvGrpSpPr>
      <p:grpSpPr>
        <a:xfrm>
          <a:off x="0" y="0"/>
          <a:ext cx="0" cy="0"/>
          <a:chOff x="0" y="0"/>
          <a:chExt cx="0" cy="0"/>
        </a:xfrm>
      </p:grpSpPr>
      <p:sp>
        <p:nvSpPr>
          <p:cNvPr id="6" name="Graphic 34">
            <a:extLst>
              <a:ext uri="{FF2B5EF4-FFF2-40B4-BE49-F238E27FC236}">
                <a16:creationId xmlns:a16="http://schemas.microsoft.com/office/drawing/2014/main" id="{B761D8D0-1BF2-81BD-91C0-CD600320BA9A}"/>
              </a:ext>
            </a:extLst>
          </p:cNvPr>
          <p:cNvSpPr/>
          <p:nvPr/>
        </p:nvSpPr>
        <p:spPr>
          <a:xfrm>
            <a:off x="6079033" y="-843281"/>
            <a:ext cx="6495756" cy="8544560"/>
          </a:xfrm>
          <a:custGeom>
            <a:avLst/>
            <a:gdLst>
              <a:gd name="connsiteX0" fmla="*/ 1435040 w 6495756"/>
              <a:gd name="connsiteY0" fmla="*/ 0 h 6858000"/>
              <a:gd name="connsiteX1" fmla="*/ 539442 w 6495756"/>
              <a:gd name="connsiteY1" fmla="*/ 1738172 h 6858000"/>
              <a:gd name="connsiteX2" fmla="*/ 0 w 6495756"/>
              <a:gd name="connsiteY2" fmla="*/ 3429000 h 6858000"/>
              <a:gd name="connsiteX3" fmla="*/ 567848 w 6495756"/>
              <a:gd name="connsiteY3" fmla="*/ 5119829 h 6858000"/>
              <a:gd name="connsiteX4" fmla="*/ 1548664 w 6495756"/>
              <a:gd name="connsiteY4" fmla="*/ 6858000 h 6858000"/>
              <a:gd name="connsiteX5" fmla="*/ 6495757 w 6495756"/>
              <a:gd name="connsiteY5" fmla="*/ 6858000 h 6858000"/>
              <a:gd name="connsiteX6" fmla="*/ 6495757 w 6495756"/>
              <a:gd name="connsiteY6" fmla="*/ 0 h 6858000"/>
              <a:gd name="connsiteX7" fmla="*/ 1435040 w 649575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5756" h="6858000">
                <a:moveTo>
                  <a:pt x="1435040" y="0"/>
                </a:moveTo>
                <a:cubicBezTo>
                  <a:pt x="1435040" y="0"/>
                  <a:pt x="1164034" y="860632"/>
                  <a:pt x="539442" y="1738172"/>
                </a:cubicBezTo>
                <a:cubicBezTo>
                  <a:pt x="539442" y="1738172"/>
                  <a:pt x="0" y="2388667"/>
                  <a:pt x="0" y="3429000"/>
                </a:cubicBezTo>
                <a:cubicBezTo>
                  <a:pt x="0" y="4562735"/>
                  <a:pt x="567848" y="5119829"/>
                  <a:pt x="567848" y="5119829"/>
                </a:cubicBezTo>
                <a:cubicBezTo>
                  <a:pt x="567848" y="5119829"/>
                  <a:pt x="1460876" y="6250452"/>
                  <a:pt x="1548664" y="6858000"/>
                </a:cubicBezTo>
                <a:lnTo>
                  <a:pt x="6495757" y="6858000"/>
                </a:lnTo>
                <a:lnTo>
                  <a:pt x="6495757" y="0"/>
                </a:lnTo>
                <a:lnTo>
                  <a:pt x="1435040" y="0"/>
                </a:lnTo>
                <a:close/>
              </a:path>
            </a:pathLst>
          </a:custGeom>
          <a:solidFill>
            <a:schemeClr val="bg1"/>
          </a:solidFill>
          <a:ln w="234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pic>
        <p:nvPicPr>
          <p:cNvPr id="7" name="Graphic 6">
            <a:extLst>
              <a:ext uri="{FF2B5EF4-FFF2-40B4-BE49-F238E27FC236}">
                <a16:creationId xmlns:a16="http://schemas.microsoft.com/office/drawing/2014/main" id="{C4DBF870-F1A2-7BCF-6530-F35BA6B5C0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22814" y="-1867976"/>
            <a:ext cx="3615703" cy="9628687"/>
          </a:xfrm>
          <a:prstGeom prst="rect">
            <a:avLst/>
          </a:prstGeom>
        </p:spPr>
      </p:pic>
      <p:sp>
        <p:nvSpPr>
          <p:cNvPr id="2" name="TextBox 7">
            <a:extLst>
              <a:ext uri="{FF2B5EF4-FFF2-40B4-BE49-F238E27FC236}">
                <a16:creationId xmlns:a16="http://schemas.microsoft.com/office/drawing/2014/main" id="{2A38C8AC-8886-2D2E-4442-BF3F183CFA03}"/>
              </a:ext>
            </a:extLst>
          </p:cNvPr>
          <p:cNvSpPr txBox="1"/>
          <p:nvPr/>
        </p:nvSpPr>
        <p:spPr>
          <a:xfrm>
            <a:off x="567616" y="4269869"/>
            <a:ext cx="4145076" cy="1403512"/>
          </a:xfrm>
          <a:prstGeom prst="rect">
            <a:avLst/>
          </a:prstGeom>
          <a:solidFill>
            <a:schemeClr val="tx1"/>
          </a:solidFill>
        </p:spPr>
        <p:txBody>
          <a:bodyPr wrap="square" tIns="108000" rtlCol="0">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dirty="0">
                <a:ln>
                  <a:noFill/>
                </a:ln>
                <a:solidFill>
                  <a:schemeClr val="bg1"/>
                </a:solidFill>
                <a:effectLst/>
                <a:uLnTx/>
                <a:uFillTx/>
                <a:latin typeface="+mj-lt"/>
                <a:ea typeface="+mn-ea"/>
                <a:cs typeface="Ramona" pitchFamily="2" charset="0"/>
              </a:rPr>
              <a:t>Let’s work </a:t>
            </a:r>
          </a:p>
          <a:p>
            <a:pPr marL="979488" marR="0" lvl="0" indent="0" algn="ctr" defTabSz="914400" rtl="0" eaLnBrk="1" fontAlgn="auto" latinLnBrk="0" hangingPunct="1">
              <a:lnSpc>
                <a:spcPts val="4800"/>
              </a:lnSpc>
              <a:spcBef>
                <a:spcPts val="0"/>
              </a:spcBef>
              <a:spcAft>
                <a:spcPts val="0"/>
              </a:spcAft>
              <a:buClrTx/>
              <a:buSzTx/>
              <a:buFontTx/>
              <a:buNone/>
              <a:tabLst/>
              <a:defRPr/>
            </a:pPr>
            <a:r>
              <a:rPr kumimoji="0" lang="da-DK" sz="4400" b="1" i="0" u="none" strike="noStrike" kern="1200" cap="none" spc="0" normalizeH="0" baseline="0" noProof="0" dirty="0">
                <a:ln>
                  <a:noFill/>
                </a:ln>
                <a:solidFill>
                  <a:schemeClr val="bg1"/>
                </a:solidFill>
                <a:effectLst/>
                <a:uLnTx/>
                <a:uFillTx/>
                <a:latin typeface="+mj-lt"/>
                <a:ea typeface="+mn-ea"/>
                <a:cs typeface="Ramona" pitchFamily="2" charset="0"/>
              </a:rPr>
              <a:t>together</a:t>
            </a:r>
            <a:endParaRPr kumimoji="0" lang="fr-FR" sz="4400" b="1" i="0" u="none" strike="noStrike" kern="1200" cap="none" spc="0" normalizeH="0" baseline="0" noProof="0" dirty="0">
              <a:ln>
                <a:noFill/>
              </a:ln>
              <a:solidFill>
                <a:schemeClr val="bg1"/>
              </a:solidFill>
              <a:effectLst/>
              <a:uLnTx/>
              <a:uFillTx/>
              <a:latin typeface="+mj-lt"/>
              <a:ea typeface="+mn-ea"/>
              <a:cs typeface="Ramona" pitchFamily="2" charset="0"/>
            </a:endParaRPr>
          </a:p>
        </p:txBody>
      </p:sp>
      <p:sp>
        <p:nvSpPr>
          <p:cNvPr id="3" name="Forme libre : forme 33">
            <a:extLst>
              <a:ext uri="{FF2B5EF4-FFF2-40B4-BE49-F238E27FC236}">
                <a16:creationId xmlns:a16="http://schemas.microsoft.com/office/drawing/2014/main" id="{80D4F1B8-F0E0-FB7B-316C-D6C915B1FC36}"/>
              </a:ext>
            </a:extLst>
          </p:cNvPr>
          <p:cNvSpPr/>
          <p:nvPr/>
        </p:nvSpPr>
        <p:spPr>
          <a:xfrm>
            <a:off x="1157872" y="5170282"/>
            <a:ext cx="630999" cy="279397"/>
          </a:xfrm>
          <a:custGeom>
            <a:avLst/>
            <a:gdLst>
              <a:gd name="connsiteX0" fmla="*/ 38043 w 310291"/>
              <a:gd name="connsiteY0" fmla="*/ 49032 h 88815"/>
              <a:gd name="connsiteX1" fmla="*/ 0 w 310291"/>
              <a:gd name="connsiteY1" fmla="*/ 49032 h 88815"/>
              <a:gd name="connsiteX2" fmla="*/ 214798 w 310291"/>
              <a:gd name="connsiteY2" fmla="*/ 45633 h 88815"/>
              <a:gd name="connsiteX3" fmla="*/ 77046 w 310291"/>
              <a:gd name="connsiteY3" fmla="*/ 45633 h 88815"/>
              <a:gd name="connsiteX4" fmla="*/ 276925 w 310291"/>
              <a:gd name="connsiteY4" fmla="*/ 88816 h 88815"/>
              <a:gd name="connsiteX5" fmla="*/ 158994 w 310291"/>
              <a:gd name="connsiteY5" fmla="*/ 88816 h 88815"/>
              <a:gd name="connsiteX6" fmla="*/ 169840 w 310291"/>
              <a:gd name="connsiteY6" fmla="*/ 0 h 88815"/>
              <a:gd name="connsiteX7" fmla="*/ 310291 w 310291"/>
              <a:gd name="connsiteY7" fmla="*/ 0 h 8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291" h="88815">
                <a:moveTo>
                  <a:pt x="38043" y="49032"/>
                </a:moveTo>
                <a:lnTo>
                  <a:pt x="0" y="49032"/>
                </a:lnTo>
                <a:moveTo>
                  <a:pt x="214798" y="45633"/>
                </a:moveTo>
                <a:lnTo>
                  <a:pt x="77046" y="45633"/>
                </a:lnTo>
                <a:moveTo>
                  <a:pt x="276925" y="88816"/>
                </a:moveTo>
                <a:lnTo>
                  <a:pt x="158994" y="88816"/>
                </a:lnTo>
                <a:moveTo>
                  <a:pt x="169840" y="0"/>
                </a:moveTo>
                <a:lnTo>
                  <a:pt x="310291" y="0"/>
                </a:lnTo>
              </a:path>
            </a:pathLst>
          </a:custGeom>
          <a:noFill/>
          <a:ln w="14196" cap="flat">
            <a:solidFill>
              <a:schemeClr val="accent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Dreaming Outloud Pro"/>
              <a:ea typeface="+mn-ea"/>
              <a:cs typeface="+mn-cs"/>
            </a:endParaRPr>
          </a:p>
        </p:txBody>
      </p:sp>
      <p:sp>
        <p:nvSpPr>
          <p:cNvPr id="5" name="Picture Placeholder 8">
            <a:extLst>
              <a:ext uri="{FF2B5EF4-FFF2-40B4-BE49-F238E27FC236}">
                <a16:creationId xmlns:a16="http://schemas.microsoft.com/office/drawing/2014/main" id="{57BAADAB-204F-23E9-72ED-0204578DA340}"/>
              </a:ext>
            </a:extLst>
          </p:cNvPr>
          <p:cNvSpPr>
            <a:spLocks noGrp="1"/>
          </p:cNvSpPr>
          <p:nvPr>
            <p:ph type="pic" sz="quarter" idx="14" hasCustomPrompt="1"/>
          </p:nvPr>
        </p:nvSpPr>
        <p:spPr>
          <a:xfrm>
            <a:off x="6559106" y="-459987"/>
            <a:ext cx="6892234" cy="8395068"/>
          </a:xfrm>
          <a:custGeom>
            <a:avLst/>
            <a:gdLst>
              <a:gd name="connsiteX0" fmla="*/ 2695669 w 6892234"/>
              <a:gd name="connsiteY0" fmla="*/ 3562039 h 8395068"/>
              <a:gd name="connsiteX1" fmla="*/ 3684262 w 6892234"/>
              <a:gd name="connsiteY1" fmla="*/ 3963204 h 8395068"/>
              <a:gd name="connsiteX2" fmla="*/ 5557667 w 6892234"/>
              <a:gd name="connsiteY2" fmla="*/ 5640265 h 8395068"/>
              <a:gd name="connsiteX3" fmla="*/ 5680937 w 6892234"/>
              <a:gd name="connsiteY3" fmla="*/ 7869352 h 8395068"/>
              <a:gd name="connsiteX4" fmla="*/ 3451851 w 6892234"/>
              <a:gd name="connsiteY4" fmla="*/ 7992622 h 8395068"/>
              <a:gd name="connsiteX5" fmla="*/ 1578446 w 6892234"/>
              <a:gd name="connsiteY5" fmla="*/ 6315561 h 8395068"/>
              <a:gd name="connsiteX6" fmla="*/ 1455175 w 6892234"/>
              <a:gd name="connsiteY6" fmla="*/ 4086475 h 8395068"/>
              <a:gd name="connsiteX7" fmla="*/ 2695669 w 6892234"/>
              <a:gd name="connsiteY7" fmla="*/ 3562039 h 8395068"/>
              <a:gd name="connsiteX8" fmla="*/ 5111529 w 6892234"/>
              <a:gd name="connsiteY8" fmla="*/ 3499572 h 8395068"/>
              <a:gd name="connsiteX9" fmla="*/ 5111529 w 6892234"/>
              <a:gd name="connsiteY9" fmla="*/ 3499572 h 8395068"/>
              <a:gd name="connsiteX10" fmla="*/ 5111528 w 6892234"/>
              <a:gd name="connsiteY10" fmla="*/ 3499573 h 8395068"/>
              <a:gd name="connsiteX11" fmla="*/ 5655467 w 6892234"/>
              <a:gd name="connsiteY11" fmla="*/ 3238198 h 8395068"/>
              <a:gd name="connsiteX12" fmla="*/ 6224909 w 6892234"/>
              <a:gd name="connsiteY12" fmla="*/ 3438002 h 8395068"/>
              <a:gd name="connsiteX13" fmla="*/ 6629650 w 6892234"/>
              <a:gd name="connsiteY13" fmla="*/ 3800323 h 8395068"/>
              <a:gd name="connsiteX14" fmla="*/ 6691221 w 6892234"/>
              <a:gd name="connsiteY14" fmla="*/ 4913704 h 8395068"/>
              <a:gd name="connsiteX15" fmla="*/ 6691220 w 6892234"/>
              <a:gd name="connsiteY15" fmla="*/ 4913703 h 8395068"/>
              <a:gd name="connsiteX16" fmla="*/ 5577840 w 6892234"/>
              <a:gd name="connsiteY16" fmla="*/ 4975274 h 8395068"/>
              <a:gd name="connsiteX17" fmla="*/ 5173100 w 6892234"/>
              <a:gd name="connsiteY17" fmla="*/ 4612952 h 8395068"/>
              <a:gd name="connsiteX18" fmla="*/ 5017476 w 6892234"/>
              <a:gd name="connsiteY18" fmla="*/ 3628653 h 8395068"/>
              <a:gd name="connsiteX19" fmla="*/ 5111529 w 6892234"/>
              <a:gd name="connsiteY19" fmla="*/ 3499572 h 8395068"/>
              <a:gd name="connsiteX20" fmla="*/ 5229452 w 6892234"/>
              <a:gd name="connsiteY20" fmla="*/ 3391860 h 8395068"/>
              <a:gd name="connsiteX21" fmla="*/ 5655467 w 6892234"/>
              <a:gd name="connsiteY21" fmla="*/ 3238198 h 8395068"/>
              <a:gd name="connsiteX22" fmla="*/ 4777668 w 6892234"/>
              <a:gd name="connsiteY22" fmla="*/ 3147879 h 8395068"/>
              <a:gd name="connsiteX23" fmla="*/ 4777667 w 6892234"/>
              <a:gd name="connsiteY23" fmla="*/ 3147880 h 8395068"/>
              <a:gd name="connsiteX24" fmla="*/ 4777668 w 6892234"/>
              <a:gd name="connsiteY24" fmla="*/ 3147879 h 8395068"/>
              <a:gd name="connsiteX25" fmla="*/ 654395 w 6892234"/>
              <a:gd name="connsiteY25" fmla="*/ 2558463 h 8395068"/>
              <a:gd name="connsiteX26" fmla="*/ 1154615 w 6892234"/>
              <a:gd name="connsiteY26" fmla="*/ 2733978 h 8395068"/>
              <a:gd name="connsiteX27" fmla="*/ 1155508 w 6892234"/>
              <a:gd name="connsiteY27" fmla="*/ 2734777 h 8395068"/>
              <a:gd name="connsiteX28" fmla="*/ 1209595 w 6892234"/>
              <a:gd name="connsiteY28" fmla="*/ 3712814 h 8395068"/>
              <a:gd name="connsiteX29" fmla="*/ 1209594 w 6892234"/>
              <a:gd name="connsiteY29" fmla="*/ 3712813 h 8395068"/>
              <a:gd name="connsiteX30" fmla="*/ 231557 w 6892234"/>
              <a:gd name="connsiteY30" fmla="*/ 3766900 h 8395068"/>
              <a:gd name="connsiteX31" fmla="*/ 230665 w 6892234"/>
              <a:gd name="connsiteY31" fmla="*/ 3766100 h 8395068"/>
              <a:gd name="connsiteX32" fmla="*/ 93959 w 6892234"/>
              <a:gd name="connsiteY32" fmla="*/ 2901454 h 8395068"/>
              <a:gd name="connsiteX33" fmla="*/ 176578 w 6892234"/>
              <a:gd name="connsiteY33" fmla="*/ 2788064 h 8395068"/>
              <a:gd name="connsiteX34" fmla="*/ 280167 w 6892234"/>
              <a:gd name="connsiteY34" fmla="*/ 2693445 h 8395068"/>
              <a:gd name="connsiteX35" fmla="*/ 654395 w 6892234"/>
              <a:gd name="connsiteY35" fmla="*/ 2558463 h 8395068"/>
              <a:gd name="connsiteX36" fmla="*/ 2600268 w 6892234"/>
              <a:gd name="connsiteY36" fmla="*/ 939 h 8395068"/>
              <a:gd name="connsiteX37" fmla="*/ 3324513 w 6892234"/>
              <a:gd name="connsiteY37" fmla="*/ 294834 h 8395068"/>
              <a:gd name="connsiteX38" fmla="*/ 4687360 w 6892234"/>
              <a:gd name="connsiteY38" fmla="*/ 1514846 h 8395068"/>
              <a:gd name="connsiteX39" fmla="*/ 4852086 w 6892234"/>
              <a:gd name="connsiteY39" fmla="*/ 3055797 h 8395068"/>
              <a:gd name="connsiteX40" fmla="*/ 4777668 w 6892234"/>
              <a:gd name="connsiteY40" fmla="*/ 3147879 h 8395068"/>
              <a:gd name="connsiteX41" fmla="*/ 4694352 w 6892234"/>
              <a:gd name="connsiteY41" fmla="*/ 3231998 h 8395068"/>
              <a:gd name="connsiteX42" fmla="*/ 3144632 w 6892234"/>
              <a:gd name="connsiteY42" fmla="*/ 3238188 h 8395068"/>
              <a:gd name="connsiteX43" fmla="*/ 1781787 w 6892234"/>
              <a:gd name="connsiteY43" fmla="*/ 2018176 h 8395068"/>
              <a:gd name="connsiteX44" fmla="*/ 1691479 w 6892234"/>
              <a:gd name="connsiteY44" fmla="*/ 385141 h 8395068"/>
              <a:gd name="connsiteX45" fmla="*/ 1691478 w 6892234"/>
              <a:gd name="connsiteY45" fmla="*/ 385142 h 8395068"/>
              <a:gd name="connsiteX46" fmla="*/ 2600268 w 6892234"/>
              <a:gd name="connsiteY46" fmla="*/ 939 h 8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92234" h="8395068">
                <a:moveTo>
                  <a:pt x="2695669" y="3562039"/>
                </a:moveTo>
                <a:cubicBezTo>
                  <a:pt x="3049186" y="3576255"/>
                  <a:pt x="3400067" y="3708796"/>
                  <a:pt x="3684262" y="3963204"/>
                </a:cubicBezTo>
                <a:lnTo>
                  <a:pt x="5557667" y="5640265"/>
                </a:lnTo>
                <a:cubicBezTo>
                  <a:pt x="6207251" y="6221771"/>
                  <a:pt x="6262441" y="7219767"/>
                  <a:pt x="5680937" y="7869352"/>
                </a:cubicBezTo>
                <a:cubicBezTo>
                  <a:pt x="5099433" y="8518936"/>
                  <a:pt x="4101437" y="8574126"/>
                  <a:pt x="3451851" y="7992622"/>
                </a:cubicBezTo>
                <a:lnTo>
                  <a:pt x="1578446" y="6315561"/>
                </a:lnTo>
                <a:cubicBezTo>
                  <a:pt x="928861" y="5734055"/>
                  <a:pt x="873671" y="4736059"/>
                  <a:pt x="1455175" y="4086475"/>
                </a:cubicBezTo>
                <a:cubicBezTo>
                  <a:pt x="1782271" y="3721084"/>
                  <a:pt x="2241149" y="3543762"/>
                  <a:pt x="2695669" y="3562039"/>
                </a:cubicBezTo>
                <a:close/>
                <a:moveTo>
                  <a:pt x="5111529" y="3499572"/>
                </a:moveTo>
                <a:lnTo>
                  <a:pt x="5111529" y="3499572"/>
                </a:lnTo>
                <a:lnTo>
                  <a:pt x="5111528" y="3499573"/>
                </a:lnTo>
                <a:close/>
                <a:moveTo>
                  <a:pt x="5655467" y="3238198"/>
                </a:moveTo>
                <a:cubicBezTo>
                  <a:pt x="5856949" y="3227056"/>
                  <a:pt x="6062682" y="3292777"/>
                  <a:pt x="6224909" y="3438002"/>
                </a:cubicBezTo>
                <a:lnTo>
                  <a:pt x="6629650" y="3800323"/>
                </a:lnTo>
                <a:cubicBezTo>
                  <a:pt x="6954104" y="4090773"/>
                  <a:pt x="6981671" y="4589250"/>
                  <a:pt x="6691221" y="4913704"/>
                </a:cubicBezTo>
                <a:lnTo>
                  <a:pt x="6691220" y="4913703"/>
                </a:lnTo>
                <a:cubicBezTo>
                  <a:pt x="6400772" y="5238157"/>
                  <a:pt x="5902294" y="5265724"/>
                  <a:pt x="5577840" y="4975274"/>
                </a:cubicBezTo>
                <a:lnTo>
                  <a:pt x="5173100" y="4612952"/>
                </a:lnTo>
                <a:cubicBezTo>
                  <a:pt x="4889203" y="4358809"/>
                  <a:pt x="4832610" y="3945395"/>
                  <a:pt x="5017476" y="3628653"/>
                </a:cubicBezTo>
                <a:lnTo>
                  <a:pt x="5111529" y="3499572"/>
                </a:lnTo>
                <a:lnTo>
                  <a:pt x="5229452" y="3391860"/>
                </a:lnTo>
                <a:cubicBezTo>
                  <a:pt x="5355635" y="3298147"/>
                  <a:pt x="5504356" y="3246555"/>
                  <a:pt x="5655467" y="3238198"/>
                </a:cubicBezTo>
                <a:close/>
                <a:moveTo>
                  <a:pt x="4777668" y="3147879"/>
                </a:moveTo>
                <a:lnTo>
                  <a:pt x="4777667" y="3147880"/>
                </a:lnTo>
                <a:lnTo>
                  <a:pt x="4777668" y="3147879"/>
                </a:lnTo>
                <a:close/>
                <a:moveTo>
                  <a:pt x="654395" y="2558463"/>
                </a:moveTo>
                <a:cubicBezTo>
                  <a:pt x="831385" y="2548674"/>
                  <a:pt x="1012109" y="2606407"/>
                  <a:pt x="1154615" y="2733978"/>
                </a:cubicBezTo>
                <a:lnTo>
                  <a:pt x="1155508" y="2734777"/>
                </a:lnTo>
                <a:cubicBezTo>
                  <a:pt x="1440522" y="2989920"/>
                  <a:pt x="1464737" y="3427801"/>
                  <a:pt x="1209595" y="3712814"/>
                </a:cubicBezTo>
                <a:lnTo>
                  <a:pt x="1209594" y="3712813"/>
                </a:lnTo>
                <a:cubicBezTo>
                  <a:pt x="954452" y="3997827"/>
                  <a:pt x="516570" y="4022042"/>
                  <a:pt x="231557" y="3766900"/>
                </a:cubicBezTo>
                <a:lnTo>
                  <a:pt x="230665" y="3766100"/>
                </a:lnTo>
                <a:cubicBezTo>
                  <a:pt x="-18721" y="3542850"/>
                  <a:pt x="-68435" y="3179691"/>
                  <a:pt x="93959" y="2901454"/>
                </a:cubicBezTo>
                <a:lnTo>
                  <a:pt x="176578" y="2788064"/>
                </a:lnTo>
                <a:lnTo>
                  <a:pt x="280167" y="2693445"/>
                </a:lnTo>
                <a:cubicBezTo>
                  <a:pt x="391011" y="2611124"/>
                  <a:pt x="521653" y="2565804"/>
                  <a:pt x="654395" y="2558463"/>
                </a:cubicBezTo>
                <a:close/>
                <a:moveTo>
                  <a:pt x="2600268" y="939"/>
                </a:moveTo>
                <a:cubicBezTo>
                  <a:pt x="2859254" y="11353"/>
                  <a:pt x="3116311" y="108453"/>
                  <a:pt x="3324513" y="294834"/>
                </a:cubicBezTo>
                <a:lnTo>
                  <a:pt x="4687360" y="1514846"/>
                </a:lnTo>
                <a:cubicBezTo>
                  <a:pt x="5133505" y="1914233"/>
                  <a:pt x="5196924" y="2581792"/>
                  <a:pt x="4852086" y="3055797"/>
                </a:cubicBezTo>
                <a:lnTo>
                  <a:pt x="4777668" y="3147879"/>
                </a:lnTo>
                <a:lnTo>
                  <a:pt x="4694352" y="3231998"/>
                </a:lnTo>
                <a:cubicBezTo>
                  <a:pt x="4261260" y="3627000"/>
                  <a:pt x="3590778" y="3637574"/>
                  <a:pt x="3144632" y="3238188"/>
                </a:cubicBezTo>
                <a:lnTo>
                  <a:pt x="1781787" y="2018176"/>
                </a:lnTo>
                <a:cubicBezTo>
                  <a:pt x="1305899" y="1592164"/>
                  <a:pt x="1265467" y="861029"/>
                  <a:pt x="1691479" y="385141"/>
                </a:cubicBezTo>
                <a:lnTo>
                  <a:pt x="1691478" y="385142"/>
                </a:lnTo>
                <a:cubicBezTo>
                  <a:pt x="1931110" y="117455"/>
                  <a:pt x="2267285" y="-12451"/>
                  <a:pt x="2600268" y="939"/>
                </a:cubicBezTo>
                <a:close/>
              </a:path>
            </a:pathLst>
          </a:custGeom>
          <a:solidFill>
            <a:schemeClr val="accent2"/>
          </a:solidFill>
          <a:ln>
            <a:noFill/>
          </a:ln>
        </p:spPr>
        <p:txBody>
          <a:bodyPr wrap="square" anchor="ctr" anchorCtr="0">
            <a:noAutofit/>
          </a:bodyPr>
          <a:lstStyle>
            <a:lvl1pPr marL="0" indent="0" algn="ctr">
              <a:buNone/>
              <a:defRPr>
                <a:solidFill>
                  <a:schemeClr val="bg1"/>
                </a:solidFill>
              </a:defRPr>
            </a:lvl1pPr>
          </a:lstStyle>
          <a:p>
            <a:r>
              <a:rPr lang="en-US" dirty="0" err="1"/>
              <a:t>Clic</a:t>
            </a:r>
            <a:r>
              <a:rPr lang="en-US" dirty="0"/>
              <a:t> to Add a picture</a:t>
            </a:r>
            <a:endParaRPr lang="fr-FR" dirty="0"/>
          </a:p>
        </p:txBody>
      </p:sp>
      <p:pic>
        <p:nvPicPr>
          <p:cNvPr id="10" name="Picture 2">
            <a:extLst>
              <a:ext uri="{FF2B5EF4-FFF2-40B4-BE49-F238E27FC236}">
                <a16:creationId xmlns:a16="http://schemas.microsoft.com/office/drawing/2014/main" id="{08E9FA36-F561-F5DE-1CE5-C9511B6F95E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156373" y="890466"/>
            <a:ext cx="1961709" cy="126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74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1E5FCC5-9890-C2AC-E581-7D4AD27E2395}"/>
              </a:ext>
            </a:extLst>
          </p:cNvPr>
          <p:cNvSpPr>
            <a:spLocks noGrp="1"/>
          </p:cNvSpPr>
          <p:nvPr>
            <p:ph type="title" hasCustomPrompt="1"/>
          </p:nvPr>
        </p:nvSpPr>
        <p:spPr>
          <a:xfrm>
            <a:off x="435609" y="189100"/>
            <a:ext cx="11319615" cy="757130"/>
          </a:xfrm>
          <a:prstGeom prst="rect">
            <a:avLst/>
          </a:prstGeom>
        </p:spPr>
        <p:txBody>
          <a:bodyPr/>
          <a:lstStyle>
            <a:lvl1pPr>
              <a:defRPr sz="2000"/>
            </a:lvl1pPr>
          </a:lstStyle>
          <a:p>
            <a:r>
              <a:rPr lang="en-US" sz="2400" dirty="0"/>
              <a:t>Click to edit title</a:t>
            </a:r>
            <a:endParaRPr lang="fr-FR" sz="2400" dirty="0"/>
          </a:p>
        </p:txBody>
      </p:sp>
      <p:sp>
        <p:nvSpPr>
          <p:cNvPr id="2" name="Text Placeholder 2">
            <a:extLst>
              <a:ext uri="{FF2B5EF4-FFF2-40B4-BE49-F238E27FC236}">
                <a16:creationId xmlns:a16="http://schemas.microsoft.com/office/drawing/2014/main" id="{6DFC047A-A62A-8BDE-7932-72CE55B08762}"/>
              </a:ext>
            </a:extLst>
          </p:cNvPr>
          <p:cNvSpPr>
            <a:spLocks noGrp="1"/>
          </p:cNvSpPr>
          <p:nvPr>
            <p:ph type="body" sz="quarter" idx="13" hasCustomPrompt="1"/>
          </p:nvPr>
        </p:nvSpPr>
        <p:spPr>
          <a:xfrm>
            <a:off x="0" y="1152000"/>
            <a:ext cx="12193200" cy="330072"/>
          </a:xfrm>
          <a:prstGeom prst="rect">
            <a:avLst/>
          </a:prstGeom>
          <a:solidFill>
            <a:srgbClr val="F2F2F2"/>
          </a:solidFill>
        </p:spPr>
        <p:txBody>
          <a:bodyPr wrap="square" lIns="504000" tIns="72000" rIns="504000" bIns="72000" anchor="t">
            <a:spAutoFit/>
          </a:bodyPr>
          <a:lstStyle>
            <a:lvl1pPr marL="0" indent="0">
              <a:lnSpc>
                <a:spcPct val="100000"/>
              </a:lnSpc>
              <a:spcBef>
                <a:spcPts val="0"/>
              </a:spcBef>
              <a:buNone/>
              <a:defRPr sz="1200">
                <a:solidFill>
                  <a:srgbClr val="010444"/>
                </a:solidFill>
                <a:latin typeface="+mn-lt"/>
                <a:cs typeface="Dreaming Outloud Pro" panose="03050502040302030504" pitchFamily="66"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dirty="0"/>
              <a:t>Click to edit subtitle</a:t>
            </a:r>
            <a:endParaRPr lang="fr-FR" dirty="0"/>
          </a:p>
        </p:txBody>
      </p:sp>
    </p:spTree>
    <p:extLst>
      <p:ext uri="{BB962C8B-B14F-4D97-AF65-F5344CB8AC3E}">
        <p14:creationId xmlns:p14="http://schemas.microsoft.com/office/powerpoint/2010/main" val="166248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SubChapter 1">
    <p:bg>
      <p:bgRef idx="1001">
        <a:schemeClr val="bg1"/>
      </p:bgRef>
    </p:bg>
    <p:spTree>
      <p:nvGrpSpPr>
        <p:cNvPr id="1" name=""/>
        <p:cNvGrpSpPr/>
        <p:nvPr/>
      </p:nvGrpSpPr>
      <p:grpSpPr>
        <a:xfrm>
          <a:off x="0" y="0"/>
          <a:ext cx="0" cy="0"/>
          <a:chOff x="0" y="0"/>
          <a:chExt cx="0" cy="0"/>
        </a:xfrm>
      </p:grpSpPr>
      <p:pic>
        <p:nvPicPr>
          <p:cNvPr id="5" name="Graphic 28">
            <a:extLst>
              <a:ext uri="{FF2B5EF4-FFF2-40B4-BE49-F238E27FC236}">
                <a16:creationId xmlns:a16="http://schemas.microsoft.com/office/drawing/2014/main" id="{583FC978-B872-2DCF-7A4D-DF260CA0B9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22814" y="-1867976"/>
            <a:ext cx="3615703" cy="9628687"/>
          </a:xfrm>
          <a:prstGeom prst="rect">
            <a:avLst/>
          </a:prstGeom>
        </p:spPr>
      </p:pic>
      <p:sp>
        <p:nvSpPr>
          <p:cNvPr id="27" name="Text Placeholder 25">
            <a:extLst>
              <a:ext uri="{FF2B5EF4-FFF2-40B4-BE49-F238E27FC236}">
                <a16:creationId xmlns:a16="http://schemas.microsoft.com/office/drawing/2014/main" id="{2D60C2C0-551D-FFC8-AE3A-1397133DD2F1}"/>
              </a:ext>
            </a:extLst>
          </p:cNvPr>
          <p:cNvSpPr>
            <a:spLocks noGrp="1"/>
          </p:cNvSpPr>
          <p:nvPr>
            <p:ph type="body" sz="quarter" idx="11" hasCustomPrompt="1"/>
          </p:nvPr>
        </p:nvSpPr>
        <p:spPr>
          <a:xfrm>
            <a:off x="1241399" y="1422534"/>
            <a:ext cx="4193316" cy="615553"/>
          </a:xfrm>
          <a:prstGeom prst="rect">
            <a:avLst/>
          </a:prstGeom>
          <a:noFill/>
        </p:spPr>
        <p:txBody>
          <a:bodyPr lIns="72000" tIns="0" rIns="0" bIns="0" anchor="ctr">
            <a:spAutoFit/>
          </a:bodyPr>
          <a:lstStyle>
            <a:lvl1pPr marL="0" indent="0">
              <a:lnSpc>
                <a:spcPct val="100000"/>
              </a:lnSpc>
              <a:spcBef>
                <a:spcPts val="0"/>
              </a:spcBef>
              <a:buNone/>
              <a:defRPr sz="4000" b="1">
                <a:solidFill>
                  <a:schemeClr val="accent2"/>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Subchapter</a:t>
            </a:r>
            <a:endParaRPr lang="fr-FR" dirty="0"/>
          </a:p>
        </p:txBody>
      </p:sp>
      <p:sp>
        <p:nvSpPr>
          <p:cNvPr id="29" name="Text Placeholder 25">
            <a:extLst>
              <a:ext uri="{FF2B5EF4-FFF2-40B4-BE49-F238E27FC236}">
                <a16:creationId xmlns:a16="http://schemas.microsoft.com/office/drawing/2014/main" id="{5483CD47-548D-9DF8-4551-FB8294FF1CB9}"/>
              </a:ext>
            </a:extLst>
          </p:cNvPr>
          <p:cNvSpPr>
            <a:spLocks noGrp="1"/>
          </p:cNvSpPr>
          <p:nvPr>
            <p:ph type="body" sz="quarter" idx="13" hasCustomPrompt="1"/>
          </p:nvPr>
        </p:nvSpPr>
        <p:spPr>
          <a:xfrm>
            <a:off x="1750888" y="3201033"/>
            <a:ext cx="4921937" cy="615553"/>
          </a:xfrm>
          <a:prstGeom prst="rect">
            <a:avLst/>
          </a:prstGeom>
          <a:noFill/>
        </p:spPr>
        <p:txBody>
          <a:bodyPr wrap="square" lIns="72000" tIns="0" rIns="0" bIns="0" anchor="ctr">
            <a:spAutoFit/>
          </a:bodyPr>
          <a:lstStyle>
            <a:lvl1pPr marL="0" indent="0">
              <a:lnSpc>
                <a:spcPct val="100000"/>
              </a:lnSpc>
              <a:spcBef>
                <a:spcPts val="0"/>
              </a:spcBef>
              <a:buNone/>
              <a:defRPr sz="4000" b="1">
                <a:solidFill>
                  <a:schemeClr val="accent2">
                    <a:lumMod val="20000"/>
                    <a:lumOff val="80000"/>
                  </a:schemeClr>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Subchapter</a:t>
            </a:r>
            <a:endParaRPr lang="fr-FR" dirty="0"/>
          </a:p>
        </p:txBody>
      </p:sp>
      <p:sp>
        <p:nvSpPr>
          <p:cNvPr id="31" name="Text Placeholder 25">
            <a:extLst>
              <a:ext uri="{FF2B5EF4-FFF2-40B4-BE49-F238E27FC236}">
                <a16:creationId xmlns:a16="http://schemas.microsoft.com/office/drawing/2014/main" id="{931A9219-FD12-D4F8-0522-F8057BDB249C}"/>
              </a:ext>
            </a:extLst>
          </p:cNvPr>
          <p:cNvSpPr>
            <a:spLocks noGrp="1"/>
          </p:cNvSpPr>
          <p:nvPr>
            <p:ph type="body" sz="quarter" idx="15" hasCustomPrompt="1"/>
          </p:nvPr>
        </p:nvSpPr>
        <p:spPr>
          <a:xfrm>
            <a:off x="3094835" y="4838385"/>
            <a:ext cx="4462947" cy="615553"/>
          </a:xfrm>
          <a:prstGeom prst="rect">
            <a:avLst/>
          </a:prstGeom>
          <a:noFill/>
        </p:spPr>
        <p:txBody>
          <a:bodyPr wrap="square" lIns="72000" tIns="0" rIns="0" bIns="0" anchor="ctr">
            <a:spAutoFit/>
          </a:bodyPr>
          <a:lstStyle>
            <a:lvl1pPr marL="0" indent="0">
              <a:lnSpc>
                <a:spcPct val="100000"/>
              </a:lnSpc>
              <a:spcBef>
                <a:spcPts val="0"/>
              </a:spcBef>
              <a:buNone/>
              <a:defRPr sz="4000" b="1">
                <a:solidFill>
                  <a:schemeClr val="accent2">
                    <a:lumMod val="20000"/>
                    <a:lumOff val="80000"/>
                  </a:schemeClr>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Subchapter</a:t>
            </a:r>
            <a:endParaRPr lang="fr-FR" dirty="0"/>
          </a:p>
        </p:txBody>
      </p:sp>
      <p:sp>
        <p:nvSpPr>
          <p:cNvPr id="4" name="Text Placeholder 3">
            <a:extLst>
              <a:ext uri="{FF2B5EF4-FFF2-40B4-BE49-F238E27FC236}">
                <a16:creationId xmlns:a16="http://schemas.microsoft.com/office/drawing/2014/main" id="{2E78AC8A-0048-4C2E-2EF2-8E6E404E0634}"/>
              </a:ext>
            </a:extLst>
          </p:cNvPr>
          <p:cNvSpPr>
            <a:spLocks noGrp="1"/>
          </p:cNvSpPr>
          <p:nvPr>
            <p:ph type="body" sz="quarter" idx="16" hasCustomPrompt="1"/>
          </p:nvPr>
        </p:nvSpPr>
        <p:spPr>
          <a:xfrm>
            <a:off x="331788" y="1422534"/>
            <a:ext cx="908050" cy="615553"/>
          </a:xfrm>
          <a:prstGeom prst="rect">
            <a:avLst/>
          </a:prstGeom>
          <a:solidFill>
            <a:schemeClr val="bg1"/>
          </a:solidFill>
        </p:spPr>
        <p:txBody>
          <a:bodyPr tIns="72000" anchor="ctr" anchorCtr="0">
            <a:normAutofit/>
          </a:bodyPr>
          <a:lstStyle>
            <a:lvl1pPr marL="0" indent="0" algn="ctr">
              <a:lnSpc>
                <a:spcPct val="100000"/>
              </a:lnSpc>
              <a:buNone/>
              <a:defRPr sz="3200">
                <a:solidFill>
                  <a:schemeClr val="accent2"/>
                </a:solidFill>
                <a:latin typeface="Dreaming Outloud Pro" panose="03050502040302030504" pitchFamily="66" charset="0"/>
                <a:cs typeface="Dreaming Outloud Pro" panose="03050502040302030504" pitchFamily="66"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1.1</a:t>
            </a:r>
            <a:endParaRPr lang="fr-FR" dirty="0"/>
          </a:p>
        </p:txBody>
      </p:sp>
      <p:sp>
        <p:nvSpPr>
          <p:cNvPr id="6" name="Text Placeholder 3">
            <a:extLst>
              <a:ext uri="{FF2B5EF4-FFF2-40B4-BE49-F238E27FC236}">
                <a16:creationId xmlns:a16="http://schemas.microsoft.com/office/drawing/2014/main" id="{B46217B5-E79F-C8EC-E0B9-2E4CED1DB9B0}"/>
              </a:ext>
            </a:extLst>
          </p:cNvPr>
          <p:cNvSpPr>
            <a:spLocks noGrp="1"/>
          </p:cNvSpPr>
          <p:nvPr>
            <p:ph type="body" sz="quarter" idx="17" hasCustomPrompt="1"/>
          </p:nvPr>
        </p:nvSpPr>
        <p:spPr>
          <a:xfrm>
            <a:off x="822267" y="3201032"/>
            <a:ext cx="908050" cy="615553"/>
          </a:xfrm>
          <a:prstGeom prst="rect">
            <a:avLst/>
          </a:prstGeom>
          <a:solidFill>
            <a:schemeClr val="bg1"/>
          </a:solidFill>
        </p:spPr>
        <p:txBody>
          <a:bodyPr tIns="72000" anchor="ctr" anchorCtr="0">
            <a:normAutofit/>
          </a:bodyPr>
          <a:lstStyle>
            <a:lvl1pPr marL="0" indent="0" algn="ctr">
              <a:lnSpc>
                <a:spcPct val="100000"/>
              </a:lnSpc>
              <a:buNone/>
              <a:defRPr sz="3200">
                <a:solidFill>
                  <a:schemeClr val="accent2">
                    <a:lumMod val="20000"/>
                    <a:lumOff val="80000"/>
                  </a:schemeClr>
                </a:solidFill>
                <a:latin typeface="Dreaming Outloud Pro" panose="03050502040302030504" pitchFamily="66" charset="0"/>
                <a:cs typeface="Dreaming Outloud Pro" panose="03050502040302030504" pitchFamily="66"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1.2</a:t>
            </a:r>
            <a:endParaRPr lang="fr-FR" dirty="0"/>
          </a:p>
        </p:txBody>
      </p:sp>
      <p:sp>
        <p:nvSpPr>
          <p:cNvPr id="7" name="Text Placeholder 3">
            <a:extLst>
              <a:ext uri="{FF2B5EF4-FFF2-40B4-BE49-F238E27FC236}">
                <a16:creationId xmlns:a16="http://schemas.microsoft.com/office/drawing/2014/main" id="{5BAAFBB3-8389-909E-0B2B-79A500D2C629}"/>
              </a:ext>
            </a:extLst>
          </p:cNvPr>
          <p:cNvSpPr>
            <a:spLocks noGrp="1"/>
          </p:cNvSpPr>
          <p:nvPr>
            <p:ph type="body" sz="quarter" idx="18" hasCustomPrompt="1"/>
          </p:nvPr>
        </p:nvSpPr>
        <p:spPr>
          <a:xfrm>
            <a:off x="2169201" y="4827864"/>
            <a:ext cx="908050" cy="615553"/>
          </a:xfrm>
          <a:prstGeom prst="rect">
            <a:avLst/>
          </a:prstGeom>
          <a:solidFill>
            <a:schemeClr val="bg1"/>
          </a:solidFill>
        </p:spPr>
        <p:txBody>
          <a:bodyPr tIns="72000" anchor="ctr" anchorCtr="0">
            <a:normAutofit/>
          </a:bodyPr>
          <a:lstStyle>
            <a:lvl1pPr marL="0" indent="0" algn="ctr">
              <a:lnSpc>
                <a:spcPct val="100000"/>
              </a:lnSpc>
              <a:buNone/>
              <a:defRPr sz="3200">
                <a:solidFill>
                  <a:schemeClr val="accent2">
                    <a:lumMod val="20000"/>
                    <a:lumOff val="80000"/>
                  </a:schemeClr>
                </a:solidFill>
                <a:latin typeface="Dreaming Outloud Pro" panose="03050502040302030504" pitchFamily="66" charset="0"/>
                <a:cs typeface="Dreaming Outloud Pro" panose="03050502040302030504" pitchFamily="66"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a:t>
            </a:r>
            <a:endParaRPr lang="fr-FR" dirty="0"/>
          </a:p>
        </p:txBody>
      </p:sp>
      <p:sp>
        <p:nvSpPr>
          <p:cNvPr id="11" name="Picture Placeholder 8">
            <a:extLst>
              <a:ext uri="{FF2B5EF4-FFF2-40B4-BE49-F238E27FC236}">
                <a16:creationId xmlns:a16="http://schemas.microsoft.com/office/drawing/2014/main" id="{60C93117-0DD2-A70E-CD2C-572298DB197A}"/>
              </a:ext>
            </a:extLst>
          </p:cNvPr>
          <p:cNvSpPr>
            <a:spLocks noGrp="1"/>
          </p:cNvSpPr>
          <p:nvPr>
            <p:ph type="pic" sz="quarter" idx="14" hasCustomPrompt="1"/>
          </p:nvPr>
        </p:nvSpPr>
        <p:spPr>
          <a:xfrm>
            <a:off x="6559106" y="-459987"/>
            <a:ext cx="6892234" cy="8395068"/>
          </a:xfrm>
          <a:custGeom>
            <a:avLst/>
            <a:gdLst>
              <a:gd name="connsiteX0" fmla="*/ 2695669 w 6892234"/>
              <a:gd name="connsiteY0" fmla="*/ 3562039 h 8395068"/>
              <a:gd name="connsiteX1" fmla="*/ 3684262 w 6892234"/>
              <a:gd name="connsiteY1" fmla="*/ 3963204 h 8395068"/>
              <a:gd name="connsiteX2" fmla="*/ 5557667 w 6892234"/>
              <a:gd name="connsiteY2" fmla="*/ 5640265 h 8395068"/>
              <a:gd name="connsiteX3" fmla="*/ 5680937 w 6892234"/>
              <a:gd name="connsiteY3" fmla="*/ 7869352 h 8395068"/>
              <a:gd name="connsiteX4" fmla="*/ 3451851 w 6892234"/>
              <a:gd name="connsiteY4" fmla="*/ 7992622 h 8395068"/>
              <a:gd name="connsiteX5" fmla="*/ 1578446 w 6892234"/>
              <a:gd name="connsiteY5" fmla="*/ 6315561 h 8395068"/>
              <a:gd name="connsiteX6" fmla="*/ 1455175 w 6892234"/>
              <a:gd name="connsiteY6" fmla="*/ 4086475 h 8395068"/>
              <a:gd name="connsiteX7" fmla="*/ 2695669 w 6892234"/>
              <a:gd name="connsiteY7" fmla="*/ 3562039 h 8395068"/>
              <a:gd name="connsiteX8" fmla="*/ 5111529 w 6892234"/>
              <a:gd name="connsiteY8" fmla="*/ 3499572 h 8395068"/>
              <a:gd name="connsiteX9" fmla="*/ 5111529 w 6892234"/>
              <a:gd name="connsiteY9" fmla="*/ 3499572 h 8395068"/>
              <a:gd name="connsiteX10" fmla="*/ 5111528 w 6892234"/>
              <a:gd name="connsiteY10" fmla="*/ 3499573 h 8395068"/>
              <a:gd name="connsiteX11" fmla="*/ 5655467 w 6892234"/>
              <a:gd name="connsiteY11" fmla="*/ 3238198 h 8395068"/>
              <a:gd name="connsiteX12" fmla="*/ 6224909 w 6892234"/>
              <a:gd name="connsiteY12" fmla="*/ 3438002 h 8395068"/>
              <a:gd name="connsiteX13" fmla="*/ 6629650 w 6892234"/>
              <a:gd name="connsiteY13" fmla="*/ 3800323 h 8395068"/>
              <a:gd name="connsiteX14" fmla="*/ 6691221 w 6892234"/>
              <a:gd name="connsiteY14" fmla="*/ 4913704 h 8395068"/>
              <a:gd name="connsiteX15" fmla="*/ 6691220 w 6892234"/>
              <a:gd name="connsiteY15" fmla="*/ 4913703 h 8395068"/>
              <a:gd name="connsiteX16" fmla="*/ 5577840 w 6892234"/>
              <a:gd name="connsiteY16" fmla="*/ 4975274 h 8395068"/>
              <a:gd name="connsiteX17" fmla="*/ 5173100 w 6892234"/>
              <a:gd name="connsiteY17" fmla="*/ 4612952 h 8395068"/>
              <a:gd name="connsiteX18" fmla="*/ 5017476 w 6892234"/>
              <a:gd name="connsiteY18" fmla="*/ 3628653 h 8395068"/>
              <a:gd name="connsiteX19" fmla="*/ 5111529 w 6892234"/>
              <a:gd name="connsiteY19" fmla="*/ 3499572 h 8395068"/>
              <a:gd name="connsiteX20" fmla="*/ 5229452 w 6892234"/>
              <a:gd name="connsiteY20" fmla="*/ 3391860 h 8395068"/>
              <a:gd name="connsiteX21" fmla="*/ 5655467 w 6892234"/>
              <a:gd name="connsiteY21" fmla="*/ 3238198 h 8395068"/>
              <a:gd name="connsiteX22" fmla="*/ 4777668 w 6892234"/>
              <a:gd name="connsiteY22" fmla="*/ 3147879 h 8395068"/>
              <a:gd name="connsiteX23" fmla="*/ 4777667 w 6892234"/>
              <a:gd name="connsiteY23" fmla="*/ 3147880 h 8395068"/>
              <a:gd name="connsiteX24" fmla="*/ 4777668 w 6892234"/>
              <a:gd name="connsiteY24" fmla="*/ 3147879 h 8395068"/>
              <a:gd name="connsiteX25" fmla="*/ 654395 w 6892234"/>
              <a:gd name="connsiteY25" fmla="*/ 2558463 h 8395068"/>
              <a:gd name="connsiteX26" fmla="*/ 1154615 w 6892234"/>
              <a:gd name="connsiteY26" fmla="*/ 2733978 h 8395068"/>
              <a:gd name="connsiteX27" fmla="*/ 1155508 w 6892234"/>
              <a:gd name="connsiteY27" fmla="*/ 2734777 h 8395068"/>
              <a:gd name="connsiteX28" fmla="*/ 1209595 w 6892234"/>
              <a:gd name="connsiteY28" fmla="*/ 3712814 h 8395068"/>
              <a:gd name="connsiteX29" fmla="*/ 1209594 w 6892234"/>
              <a:gd name="connsiteY29" fmla="*/ 3712813 h 8395068"/>
              <a:gd name="connsiteX30" fmla="*/ 231557 w 6892234"/>
              <a:gd name="connsiteY30" fmla="*/ 3766900 h 8395068"/>
              <a:gd name="connsiteX31" fmla="*/ 230665 w 6892234"/>
              <a:gd name="connsiteY31" fmla="*/ 3766100 h 8395068"/>
              <a:gd name="connsiteX32" fmla="*/ 93959 w 6892234"/>
              <a:gd name="connsiteY32" fmla="*/ 2901454 h 8395068"/>
              <a:gd name="connsiteX33" fmla="*/ 176578 w 6892234"/>
              <a:gd name="connsiteY33" fmla="*/ 2788064 h 8395068"/>
              <a:gd name="connsiteX34" fmla="*/ 280167 w 6892234"/>
              <a:gd name="connsiteY34" fmla="*/ 2693445 h 8395068"/>
              <a:gd name="connsiteX35" fmla="*/ 654395 w 6892234"/>
              <a:gd name="connsiteY35" fmla="*/ 2558463 h 8395068"/>
              <a:gd name="connsiteX36" fmla="*/ 2600268 w 6892234"/>
              <a:gd name="connsiteY36" fmla="*/ 939 h 8395068"/>
              <a:gd name="connsiteX37" fmla="*/ 3324513 w 6892234"/>
              <a:gd name="connsiteY37" fmla="*/ 294834 h 8395068"/>
              <a:gd name="connsiteX38" fmla="*/ 4687360 w 6892234"/>
              <a:gd name="connsiteY38" fmla="*/ 1514846 h 8395068"/>
              <a:gd name="connsiteX39" fmla="*/ 4852086 w 6892234"/>
              <a:gd name="connsiteY39" fmla="*/ 3055797 h 8395068"/>
              <a:gd name="connsiteX40" fmla="*/ 4777668 w 6892234"/>
              <a:gd name="connsiteY40" fmla="*/ 3147879 h 8395068"/>
              <a:gd name="connsiteX41" fmla="*/ 4694352 w 6892234"/>
              <a:gd name="connsiteY41" fmla="*/ 3231998 h 8395068"/>
              <a:gd name="connsiteX42" fmla="*/ 3144632 w 6892234"/>
              <a:gd name="connsiteY42" fmla="*/ 3238188 h 8395068"/>
              <a:gd name="connsiteX43" fmla="*/ 1781787 w 6892234"/>
              <a:gd name="connsiteY43" fmla="*/ 2018176 h 8395068"/>
              <a:gd name="connsiteX44" fmla="*/ 1691479 w 6892234"/>
              <a:gd name="connsiteY44" fmla="*/ 385141 h 8395068"/>
              <a:gd name="connsiteX45" fmla="*/ 1691478 w 6892234"/>
              <a:gd name="connsiteY45" fmla="*/ 385142 h 8395068"/>
              <a:gd name="connsiteX46" fmla="*/ 2600268 w 6892234"/>
              <a:gd name="connsiteY46" fmla="*/ 939 h 839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92234" h="8395068">
                <a:moveTo>
                  <a:pt x="2695669" y="3562039"/>
                </a:moveTo>
                <a:cubicBezTo>
                  <a:pt x="3049186" y="3576255"/>
                  <a:pt x="3400067" y="3708796"/>
                  <a:pt x="3684262" y="3963204"/>
                </a:cubicBezTo>
                <a:lnTo>
                  <a:pt x="5557667" y="5640265"/>
                </a:lnTo>
                <a:cubicBezTo>
                  <a:pt x="6207251" y="6221771"/>
                  <a:pt x="6262441" y="7219767"/>
                  <a:pt x="5680937" y="7869352"/>
                </a:cubicBezTo>
                <a:cubicBezTo>
                  <a:pt x="5099433" y="8518936"/>
                  <a:pt x="4101437" y="8574126"/>
                  <a:pt x="3451851" y="7992622"/>
                </a:cubicBezTo>
                <a:lnTo>
                  <a:pt x="1578446" y="6315561"/>
                </a:lnTo>
                <a:cubicBezTo>
                  <a:pt x="928861" y="5734055"/>
                  <a:pt x="873671" y="4736059"/>
                  <a:pt x="1455175" y="4086475"/>
                </a:cubicBezTo>
                <a:cubicBezTo>
                  <a:pt x="1782271" y="3721084"/>
                  <a:pt x="2241149" y="3543762"/>
                  <a:pt x="2695669" y="3562039"/>
                </a:cubicBezTo>
                <a:close/>
                <a:moveTo>
                  <a:pt x="5111529" y="3499572"/>
                </a:moveTo>
                <a:lnTo>
                  <a:pt x="5111529" y="3499572"/>
                </a:lnTo>
                <a:lnTo>
                  <a:pt x="5111528" y="3499573"/>
                </a:lnTo>
                <a:close/>
                <a:moveTo>
                  <a:pt x="5655467" y="3238198"/>
                </a:moveTo>
                <a:cubicBezTo>
                  <a:pt x="5856949" y="3227056"/>
                  <a:pt x="6062682" y="3292777"/>
                  <a:pt x="6224909" y="3438002"/>
                </a:cubicBezTo>
                <a:lnTo>
                  <a:pt x="6629650" y="3800323"/>
                </a:lnTo>
                <a:cubicBezTo>
                  <a:pt x="6954104" y="4090773"/>
                  <a:pt x="6981671" y="4589250"/>
                  <a:pt x="6691221" y="4913704"/>
                </a:cubicBezTo>
                <a:lnTo>
                  <a:pt x="6691220" y="4913703"/>
                </a:lnTo>
                <a:cubicBezTo>
                  <a:pt x="6400772" y="5238157"/>
                  <a:pt x="5902294" y="5265724"/>
                  <a:pt x="5577840" y="4975274"/>
                </a:cubicBezTo>
                <a:lnTo>
                  <a:pt x="5173100" y="4612952"/>
                </a:lnTo>
                <a:cubicBezTo>
                  <a:pt x="4889203" y="4358809"/>
                  <a:pt x="4832610" y="3945395"/>
                  <a:pt x="5017476" y="3628653"/>
                </a:cubicBezTo>
                <a:lnTo>
                  <a:pt x="5111529" y="3499572"/>
                </a:lnTo>
                <a:lnTo>
                  <a:pt x="5229452" y="3391860"/>
                </a:lnTo>
                <a:cubicBezTo>
                  <a:pt x="5355635" y="3298147"/>
                  <a:pt x="5504356" y="3246555"/>
                  <a:pt x="5655467" y="3238198"/>
                </a:cubicBezTo>
                <a:close/>
                <a:moveTo>
                  <a:pt x="4777668" y="3147879"/>
                </a:moveTo>
                <a:lnTo>
                  <a:pt x="4777667" y="3147880"/>
                </a:lnTo>
                <a:lnTo>
                  <a:pt x="4777668" y="3147879"/>
                </a:lnTo>
                <a:close/>
                <a:moveTo>
                  <a:pt x="654395" y="2558463"/>
                </a:moveTo>
                <a:cubicBezTo>
                  <a:pt x="831385" y="2548674"/>
                  <a:pt x="1012109" y="2606407"/>
                  <a:pt x="1154615" y="2733978"/>
                </a:cubicBezTo>
                <a:lnTo>
                  <a:pt x="1155508" y="2734777"/>
                </a:lnTo>
                <a:cubicBezTo>
                  <a:pt x="1440522" y="2989920"/>
                  <a:pt x="1464737" y="3427801"/>
                  <a:pt x="1209595" y="3712814"/>
                </a:cubicBezTo>
                <a:lnTo>
                  <a:pt x="1209594" y="3712813"/>
                </a:lnTo>
                <a:cubicBezTo>
                  <a:pt x="954452" y="3997827"/>
                  <a:pt x="516570" y="4022042"/>
                  <a:pt x="231557" y="3766900"/>
                </a:cubicBezTo>
                <a:lnTo>
                  <a:pt x="230665" y="3766100"/>
                </a:lnTo>
                <a:cubicBezTo>
                  <a:pt x="-18721" y="3542850"/>
                  <a:pt x="-68435" y="3179691"/>
                  <a:pt x="93959" y="2901454"/>
                </a:cubicBezTo>
                <a:lnTo>
                  <a:pt x="176578" y="2788064"/>
                </a:lnTo>
                <a:lnTo>
                  <a:pt x="280167" y="2693445"/>
                </a:lnTo>
                <a:cubicBezTo>
                  <a:pt x="391011" y="2611124"/>
                  <a:pt x="521653" y="2565804"/>
                  <a:pt x="654395" y="2558463"/>
                </a:cubicBezTo>
                <a:close/>
                <a:moveTo>
                  <a:pt x="2600268" y="939"/>
                </a:moveTo>
                <a:cubicBezTo>
                  <a:pt x="2859254" y="11353"/>
                  <a:pt x="3116311" y="108453"/>
                  <a:pt x="3324513" y="294834"/>
                </a:cubicBezTo>
                <a:lnTo>
                  <a:pt x="4687360" y="1514846"/>
                </a:lnTo>
                <a:cubicBezTo>
                  <a:pt x="5133505" y="1914233"/>
                  <a:pt x="5196924" y="2581792"/>
                  <a:pt x="4852086" y="3055797"/>
                </a:cubicBezTo>
                <a:lnTo>
                  <a:pt x="4777668" y="3147879"/>
                </a:lnTo>
                <a:lnTo>
                  <a:pt x="4694352" y="3231998"/>
                </a:lnTo>
                <a:cubicBezTo>
                  <a:pt x="4261260" y="3627000"/>
                  <a:pt x="3590778" y="3637574"/>
                  <a:pt x="3144632" y="3238188"/>
                </a:cubicBezTo>
                <a:lnTo>
                  <a:pt x="1781787" y="2018176"/>
                </a:lnTo>
                <a:cubicBezTo>
                  <a:pt x="1305899" y="1592164"/>
                  <a:pt x="1265467" y="861029"/>
                  <a:pt x="1691479" y="385141"/>
                </a:cubicBezTo>
                <a:lnTo>
                  <a:pt x="1691478" y="385142"/>
                </a:lnTo>
                <a:cubicBezTo>
                  <a:pt x="1931110" y="117455"/>
                  <a:pt x="2267285" y="-12451"/>
                  <a:pt x="2600268" y="939"/>
                </a:cubicBezTo>
                <a:close/>
              </a:path>
            </a:pathLst>
          </a:custGeom>
          <a:solidFill>
            <a:schemeClr val="accent2"/>
          </a:solidFill>
          <a:ln>
            <a:noFill/>
          </a:ln>
        </p:spPr>
        <p:txBody>
          <a:bodyPr wrap="square" anchor="ctr" anchorCtr="0">
            <a:noAutofit/>
          </a:bodyPr>
          <a:lstStyle>
            <a:lvl1pPr marL="0" indent="0" algn="ctr">
              <a:buNone/>
              <a:defRPr>
                <a:solidFill>
                  <a:schemeClr val="tx1"/>
                </a:solidFill>
              </a:defRPr>
            </a:lvl1pPr>
          </a:lstStyle>
          <a:p>
            <a:r>
              <a:rPr lang="en-US" dirty="0" err="1"/>
              <a:t>Clic</a:t>
            </a:r>
            <a:r>
              <a:rPr lang="en-US" dirty="0"/>
              <a:t> to Add a picture</a:t>
            </a:r>
            <a:endParaRPr lang="fr-FR" dirty="0"/>
          </a:p>
        </p:txBody>
      </p:sp>
    </p:spTree>
    <p:extLst>
      <p:ext uri="{BB962C8B-B14F-4D97-AF65-F5344CB8AC3E}">
        <p14:creationId xmlns:p14="http://schemas.microsoft.com/office/powerpoint/2010/main" val="4213245632"/>
      </p:ext>
    </p:extLst>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eform: Shape 41">
            <a:extLst>
              <a:ext uri="{FF2B5EF4-FFF2-40B4-BE49-F238E27FC236}">
                <a16:creationId xmlns:a16="http://schemas.microsoft.com/office/drawing/2014/main" id="{C13CA592-F5F1-8118-6D9A-118BDE188A74}"/>
              </a:ext>
            </a:extLst>
          </p:cNvPr>
          <p:cNvSpPr/>
          <p:nvPr/>
        </p:nvSpPr>
        <p:spPr>
          <a:xfrm>
            <a:off x="0" y="0"/>
            <a:ext cx="12192000" cy="6858000"/>
          </a:xfrm>
          <a:custGeom>
            <a:avLst/>
            <a:gdLst>
              <a:gd name="connsiteX0" fmla="*/ 0 w 12192000"/>
              <a:gd name="connsiteY0" fmla="*/ 0 h 6858000"/>
              <a:gd name="connsiteX1" fmla="*/ 127321 w 12192000"/>
              <a:gd name="connsiteY1" fmla="*/ 0 h 6858000"/>
              <a:gd name="connsiteX2" fmla="*/ 127321 w 12192000"/>
              <a:gd name="connsiteY2" fmla="*/ 6361264 h 6858000"/>
              <a:gd name="connsiteX3" fmla="*/ 369414 w 12192000"/>
              <a:gd name="connsiteY3" fmla="*/ 6603357 h 6858000"/>
              <a:gd name="connsiteX4" fmla="*/ 12192000 w 12192000"/>
              <a:gd name="connsiteY4" fmla="*/ 6603357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7321" y="0"/>
                </a:lnTo>
                <a:lnTo>
                  <a:pt x="127321" y="6361264"/>
                </a:lnTo>
                <a:cubicBezTo>
                  <a:pt x="127321" y="6494968"/>
                  <a:pt x="235710" y="6603357"/>
                  <a:pt x="369414" y="6603357"/>
                </a:cubicBezTo>
                <a:lnTo>
                  <a:pt x="12192000" y="6603357"/>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Espace réservé du texte 18">
            <a:extLst>
              <a:ext uri="{FF2B5EF4-FFF2-40B4-BE49-F238E27FC236}">
                <a16:creationId xmlns:a16="http://schemas.microsoft.com/office/drawing/2014/main" id="{585AAA01-F196-33D3-E461-5666927D6429}"/>
              </a:ext>
            </a:extLst>
          </p:cNvPr>
          <p:cNvSpPr txBox="1">
            <a:spLocks/>
          </p:cNvSpPr>
          <p:nvPr userDrawn="1"/>
        </p:nvSpPr>
        <p:spPr>
          <a:xfrm>
            <a:off x="2077334" y="6685913"/>
            <a:ext cx="8037333" cy="117438"/>
          </a:xfrm>
          <a:prstGeom prst="rect">
            <a:avLst/>
          </a:prstGeom>
        </p:spPr>
        <p:txBody>
          <a:bodyPr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lang="fr-FR" sz="1000" kern="1200" baseline="0">
                <a:solidFill>
                  <a:schemeClr val="tx1"/>
                </a:solidFill>
                <a:latin typeface="+mn-lt"/>
                <a:ea typeface="+mn-ea"/>
                <a:cs typeface="Verdana"/>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900" dirty="0"/>
              <a:t>Enquête EPALYR </a:t>
            </a:r>
          </a:p>
        </p:txBody>
      </p:sp>
      <p:sp>
        <p:nvSpPr>
          <p:cNvPr id="6" name="Freeform: Shape 3">
            <a:extLst>
              <a:ext uri="{FF2B5EF4-FFF2-40B4-BE49-F238E27FC236}">
                <a16:creationId xmlns:a16="http://schemas.microsoft.com/office/drawing/2014/main" id="{B0FEA0DA-435F-AEE9-4464-BC6E7080051C}"/>
              </a:ext>
            </a:extLst>
          </p:cNvPr>
          <p:cNvSpPr/>
          <p:nvPr userDrawn="1"/>
        </p:nvSpPr>
        <p:spPr>
          <a:xfrm>
            <a:off x="11179834" y="5910340"/>
            <a:ext cx="1012165" cy="942923"/>
          </a:xfrm>
          <a:custGeom>
            <a:avLst/>
            <a:gdLst>
              <a:gd name="connsiteX0" fmla="*/ 720385 w 2276135"/>
              <a:gd name="connsiteY0" fmla="*/ 0 h 942924"/>
              <a:gd name="connsiteX1" fmla="*/ 2276135 w 2276135"/>
              <a:gd name="connsiteY1" fmla="*/ 0 h 942924"/>
              <a:gd name="connsiteX2" fmla="*/ 2276135 w 2276135"/>
              <a:gd name="connsiteY2" fmla="*/ 942923 h 942924"/>
              <a:gd name="connsiteX3" fmla="*/ 1079932 w 2276135"/>
              <a:gd name="connsiteY3" fmla="*/ 942923 h 942924"/>
              <a:gd name="connsiteX4" fmla="*/ 1079932 w 2276135"/>
              <a:gd name="connsiteY4" fmla="*/ 942924 h 942924"/>
              <a:gd name="connsiteX5" fmla="*/ 202595 w 2276135"/>
              <a:gd name="connsiteY5" fmla="*/ 942924 h 942924"/>
              <a:gd name="connsiteX6" fmla="*/ 0 w 2276135"/>
              <a:gd name="connsiteY6" fmla="*/ 740329 h 942924"/>
              <a:gd name="connsiteX7" fmla="*/ 0 w 2276135"/>
              <a:gd name="connsiteY7" fmla="*/ 1 h 942924"/>
              <a:gd name="connsiteX8" fmla="*/ 720385 w 2276135"/>
              <a:gd name="connsiteY8" fmla="*/ 1 h 94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135" h="942924">
                <a:moveTo>
                  <a:pt x="720385" y="0"/>
                </a:moveTo>
                <a:lnTo>
                  <a:pt x="2276135" y="0"/>
                </a:lnTo>
                <a:lnTo>
                  <a:pt x="2276135" y="942923"/>
                </a:lnTo>
                <a:lnTo>
                  <a:pt x="1079932" y="942923"/>
                </a:lnTo>
                <a:lnTo>
                  <a:pt x="1079932" y="942924"/>
                </a:lnTo>
                <a:lnTo>
                  <a:pt x="202595" y="942924"/>
                </a:lnTo>
                <a:cubicBezTo>
                  <a:pt x="90705" y="942924"/>
                  <a:pt x="0" y="852219"/>
                  <a:pt x="0" y="740329"/>
                </a:cubicBezTo>
                <a:lnTo>
                  <a:pt x="0" y="1"/>
                </a:lnTo>
                <a:lnTo>
                  <a:pt x="720385" y="1"/>
                </a:lnTo>
                <a:close/>
              </a:path>
            </a:pathLst>
          </a:custGeom>
          <a:solidFill>
            <a:schemeClr val="bg1"/>
          </a:solidFill>
          <a:ln w="14196" cap="flat">
            <a:noFill/>
            <a:prstDash val="solid"/>
            <a:round/>
          </a:ln>
        </p:spPr>
        <p:txBody>
          <a:bodyPr wrap="square" rtlCol="0" anchor="ctr">
            <a:noAutofit/>
          </a:bodyPr>
          <a:lstStyle/>
          <a:p>
            <a:pPr algn="l"/>
            <a:endParaRPr lang="fr-FR" dirty="0"/>
          </a:p>
        </p:txBody>
      </p:sp>
      <p:pic>
        <p:nvPicPr>
          <p:cNvPr id="9" name="Image 8">
            <a:extLst>
              <a:ext uri="{FF2B5EF4-FFF2-40B4-BE49-F238E27FC236}">
                <a16:creationId xmlns:a16="http://schemas.microsoft.com/office/drawing/2014/main" id="{5D37F6FC-544C-9F2F-B2D1-A8A7266CF8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243997" y="6244168"/>
            <a:ext cx="948003" cy="613832"/>
          </a:xfrm>
          <a:prstGeom prst="rect">
            <a:avLst/>
          </a:prstGeom>
        </p:spPr>
      </p:pic>
      <p:sp>
        <p:nvSpPr>
          <p:cNvPr id="2" name="Slide Number Placeholder 5">
            <a:extLst>
              <a:ext uri="{FF2B5EF4-FFF2-40B4-BE49-F238E27FC236}">
                <a16:creationId xmlns:a16="http://schemas.microsoft.com/office/drawing/2014/main" id="{70B98257-8F62-34AB-D133-E2CC524D62CA}"/>
              </a:ext>
            </a:extLst>
          </p:cNvPr>
          <p:cNvSpPr txBox="1">
            <a:spLocks/>
          </p:cNvSpPr>
          <p:nvPr userDrawn="1"/>
        </p:nvSpPr>
        <p:spPr>
          <a:xfrm>
            <a:off x="88104" y="6580485"/>
            <a:ext cx="374307" cy="328295"/>
          </a:xfrm>
          <a:prstGeom prst="rect">
            <a:avLst/>
          </a:prstGeom>
        </p:spPr>
        <p:txBody>
          <a:bodyPr anchor="ctr"/>
          <a:lstStyle>
            <a:defPPr>
              <a:defRPr lang="fr-FR"/>
            </a:defPPr>
            <a:lvl1pPr>
              <a:defRPr sz="800">
                <a:latin typeface="Dreaming Outloud Pro" panose="03050502040302030504" pitchFamily="66" charset="0"/>
                <a:cs typeface="Dreaming Outloud Pro" panose="03050502040302030504" pitchFamily="66"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1A290D8D-6BA0-418D-AFED-C65293F70DA0}" type="slidenum">
              <a:rPr lang="en-US" smtClean="0"/>
              <a:pPr lvl="0"/>
              <a:t>‹N°›</a:t>
            </a:fld>
            <a:endParaRPr lang="en-US" dirty="0"/>
          </a:p>
        </p:txBody>
      </p:sp>
    </p:spTree>
    <p:extLst>
      <p:ext uri="{BB962C8B-B14F-4D97-AF65-F5344CB8AC3E}">
        <p14:creationId xmlns:p14="http://schemas.microsoft.com/office/powerpoint/2010/main" val="3403765084"/>
      </p:ext>
    </p:extLst>
  </p:cSld>
  <p:clrMap bg1="lt1" tx1="dk1" bg2="lt2" tx2="dk2" accent1="accent1" accent2="accent2" accent3="accent3" accent4="accent4" accent5="accent5" accent6="accent6" hlink="hlink" folHlink="folHlink"/>
  <p:sldLayoutIdLst>
    <p:sldLayoutId id="2147483781" r:id="rId1"/>
    <p:sldLayoutId id="2147483783" r:id="rId2"/>
    <p:sldLayoutId id="2147483788" r:id="rId3"/>
    <p:sldLayoutId id="2147483792" r:id="rId4"/>
    <p:sldLayoutId id="2147483822" r:id="rId5"/>
    <p:sldLayoutId id="2147483824" r:id="rId6"/>
    <p:sldLayoutId id="2147483825" r:id="rId7"/>
    <p:sldLayoutId id="2147483826" r:id="rId8"/>
  </p:sldLayoutIdLst>
  <p:hf hdr="0" ftr="0" dt="0"/>
  <p:txStyles>
    <p:titleStyle>
      <a:lvl1pPr algn="l" defTabSz="914400" rtl="0" eaLnBrk="1" latinLnBrk="0" hangingPunct="1">
        <a:lnSpc>
          <a:spcPct val="90000"/>
        </a:lnSpc>
        <a:spcBef>
          <a:spcPct val="0"/>
        </a:spcBef>
        <a:buNone/>
        <a:defRPr lang="fr-FR" sz="2800" b="1" kern="1200" cap="none" baseline="0" dirty="0" smtClean="0">
          <a:solidFill>
            <a:schemeClr val="tx2"/>
          </a:solidFill>
          <a:latin typeface="Tenorite"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1400" kern="1200" dirty="0" smtClean="0">
          <a:solidFill>
            <a:schemeClr val="accent2"/>
          </a:solidFill>
          <a:latin typeface="Dreaming Outloud Pro" panose="03050502040302030504" pitchFamily="66" charset="0"/>
          <a:ea typeface="+mn-ea"/>
          <a:cs typeface="Dreaming Outloud Pro" panose="03050502040302030504" pitchFamily="66"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chart" Target="../charts/chart14.xml"/><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image" Target="../media/image41.sv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chart" Target="../charts/chart16.xml"/></Relationships>
</file>

<file path=ppt/slides/_rels/slide1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chart" Target="../charts/chart17.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chart" Target="../charts/chart23.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38.sv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0.svg"/><Relationship Id="rId2" Type="http://schemas.openxmlformats.org/officeDocument/2006/relationships/chart" Target="../charts/chart25.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4.png"/><Relationship Id="rId4" Type="http://schemas.openxmlformats.org/officeDocument/2006/relationships/image" Target="../media/image54.svg"/></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chart" Target="../charts/chart28.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chart" Target="../charts/chart30.xml"/><Relationship Id="rId16"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57.png"/><Relationship Id="rId10" Type="http://schemas.openxmlformats.org/officeDocument/2006/relationships/image" Target="../media/image65.svg"/><Relationship Id="rId4" Type="http://schemas.openxmlformats.org/officeDocument/2006/relationships/chart" Target="../charts/chart31.xml"/><Relationship Id="rId9" Type="http://schemas.openxmlformats.org/officeDocument/2006/relationships/image" Target="../media/image64.png"/><Relationship Id="rId14" Type="http://schemas.openxmlformats.org/officeDocument/2006/relationships/image" Target="../media/image69.svg"/></Relationships>
</file>

<file path=ppt/slides/_rels/slide3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hart" Target="../charts/chart33.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3" Type="http://schemas.openxmlformats.org/officeDocument/2006/relationships/image" Target="../media/image59.png"/><Relationship Id="rId7" Type="http://schemas.openxmlformats.org/officeDocument/2006/relationships/image" Target="../media/image63.svg"/><Relationship Id="rId12" Type="http://schemas.openxmlformats.org/officeDocument/2006/relationships/image" Target="../media/image68.png"/><Relationship Id="rId2" Type="http://schemas.openxmlformats.org/officeDocument/2006/relationships/chart" Target="../charts/chart35.xml"/><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image" Target="../media/image6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 Id="rId14" Type="http://schemas.openxmlformats.org/officeDocument/2006/relationships/chart" Target="../charts/chart36.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hart" Target="../charts/chart37.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35.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chart" Target="../charts/chart39.xml"/><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chart" Target="../charts/chart40.xml"/><Relationship Id="rId9" Type="http://schemas.openxmlformats.org/officeDocument/2006/relationships/image" Target="../media/image64.png"/><Relationship Id="rId14" Type="http://schemas.openxmlformats.org/officeDocument/2006/relationships/image" Target="../media/image69.sv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41.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47.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4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1.jpe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52.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5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3.svg"/><Relationship Id="rId7"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chart" Target="../charts/chart54.xml"/><Relationship Id="rId5" Type="http://schemas.openxmlformats.org/officeDocument/2006/relationships/image" Target="../media/image75.svg"/><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chart" Target="../charts/chart68.xml"/><Relationship Id="rId7" Type="http://schemas.openxmlformats.org/officeDocument/2006/relationships/image" Target="../media/image62.png"/><Relationship Id="rId2" Type="http://schemas.openxmlformats.org/officeDocument/2006/relationships/chart" Target="../charts/chart67.xml"/><Relationship Id="rId1" Type="http://schemas.openxmlformats.org/officeDocument/2006/relationships/slideLayout" Target="../slideLayouts/slideLayout5.xml"/><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9.svg"/><Relationship Id="rId4" Type="http://schemas.openxmlformats.org/officeDocument/2006/relationships/chart" Target="../charts/chart69.xml"/><Relationship Id="rId9" Type="http://schemas.openxmlformats.org/officeDocument/2006/relationships/image" Target="../media/image68.png"/></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svg"/></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29.png"/><Relationship Id="rId18" Type="http://schemas.openxmlformats.org/officeDocument/2006/relationships/chart" Target="../charts/chart3.xml"/><Relationship Id="rId3" Type="http://schemas.openxmlformats.org/officeDocument/2006/relationships/tags" Target="../tags/tag3.xml"/><Relationship Id="rId21" Type="http://schemas.openxmlformats.org/officeDocument/2006/relationships/image" Target="../media/image34.svg"/><Relationship Id="rId7" Type="http://schemas.openxmlformats.org/officeDocument/2006/relationships/notesSlide" Target="../notesSlides/notesSlide4.xml"/><Relationship Id="rId12" Type="http://schemas.openxmlformats.org/officeDocument/2006/relationships/image" Target="../media/image28.svg"/><Relationship Id="rId17" Type="http://schemas.openxmlformats.org/officeDocument/2006/relationships/image" Target="../media/image32.svg"/><Relationship Id="rId2" Type="http://schemas.openxmlformats.org/officeDocument/2006/relationships/tags" Target="../tags/tag2.xml"/><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tags" Target="../tags/tag1.xml"/><Relationship Id="rId6" Type="http://schemas.openxmlformats.org/officeDocument/2006/relationships/slideLayout" Target="../slideLayouts/slideLayout5.xml"/><Relationship Id="rId11" Type="http://schemas.openxmlformats.org/officeDocument/2006/relationships/image" Target="../media/image27.png"/><Relationship Id="rId5" Type="http://schemas.openxmlformats.org/officeDocument/2006/relationships/tags" Target="../tags/tag5.xml"/><Relationship Id="rId15" Type="http://schemas.openxmlformats.org/officeDocument/2006/relationships/chart" Target="../charts/chart2.xml"/><Relationship Id="rId10" Type="http://schemas.openxmlformats.org/officeDocument/2006/relationships/image" Target="../media/image26.svg"/><Relationship Id="rId19" Type="http://schemas.openxmlformats.org/officeDocument/2006/relationships/chart" Target="../charts/chart4.xml"/><Relationship Id="rId4" Type="http://schemas.openxmlformats.org/officeDocument/2006/relationships/tags" Target="../tags/tag4.xml"/><Relationship Id="rId9" Type="http://schemas.openxmlformats.org/officeDocument/2006/relationships/image" Target="../media/image25.png"/><Relationship Id="rId14" Type="http://schemas.openxmlformats.org/officeDocument/2006/relationships/image" Target="../media/image30.svg"/></Relationships>
</file>

<file path=ppt/slides/_rels/slide70.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84.png"/><Relationship Id="rId2" Type="http://schemas.openxmlformats.org/officeDocument/2006/relationships/image" Target="../media/image85.jpeg"/><Relationship Id="rId1" Type="http://schemas.openxmlformats.org/officeDocument/2006/relationships/slideLayout" Target="../slideLayouts/slideLayout5.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7.jpeg"/><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svg"/></Relationships>
</file>

<file path=ppt/slides/_rels/slide72.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5.xml"/><Relationship Id="rId4" Type="http://schemas.openxmlformats.org/officeDocument/2006/relationships/image" Target="../media/image87.jpeg"/></Relationships>
</file>

<file path=ppt/slides/_rels/slide73.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5.xml"/><Relationship Id="rId4" Type="http://schemas.openxmlformats.org/officeDocument/2006/relationships/image" Target="../media/image87.jpeg"/></Relationships>
</file>

<file path=ppt/slides/_rels/slide7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8.jpeg"/><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svg"/></Relationships>
</file>

<file path=ppt/slides/_rels/slide7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hart" Target="../charts/chart71.xml"/><Relationship Id="rId1" Type="http://schemas.openxmlformats.org/officeDocument/2006/relationships/slideLayout" Target="../slideLayouts/slideLayout7.xml"/><Relationship Id="rId4" Type="http://schemas.openxmlformats.org/officeDocument/2006/relationships/image" Target="../media/image54.svg"/></Relationships>
</file>

<file path=ppt/slides/_rels/slide7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chart" Target="../charts/chart73.xml"/><Relationship Id="rId4" Type="http://schemas.openxmlformats.org/officeDocument/2006/relationships/chart" Target="../charts/chart72.xml"/></Relationships>
</file>

<file path=ppt/slides/_rels/slide79.xml.rels><?xml version="1.0" encoding="UTF-8" standalone="yes"?>
<Relationships xmlns="http://schemas.openxmlformats.org/package/2006/relationships"><Relationship Id="rId8" Type="http://schemas.openxmlformats.org/officeDocument/2006/relationships/chart" Target="../charts/chart80.xml"/><Relationship Id="rId13" Type="http://schemas.openxmlformats.org/officeDocument/2006/relationships/chart" Target="../charts/chart83.xml"/><Relationship Id="rId18" Type="http://schemas.openxmlformats.org/officeDocument/2006/relationships/chart" Target="../charts/chart88.xml"/><Relationship Id="rId3" Type="http://schemas.openxmlformats.org/officeDocument/2006/relationships/chart" Target="../charts/chart75.xml"/><Relationship Id="rId7" Type="http://schemas.openxmlformats.org/officeDocument/2006/relationships/chart" Target="../charts/chart79.xml"/><Relationship Id="rId12" Type="http://schemas.openxmlformats.org/officeDocument/2006/relationships/chart" Target="../charts/chart82.xml"/><Relationship Id="rId17" Type="http://schemas.openxmlformats.org/officeDocument/2006/relationships/chart" Target="../charts/chart87.xml"/><Relationship Id="rId2" Type="http://schemas.openxmlformats.org/officeDocument/2006/relationships/chart" Target="../charts/chart74.xml"/><Relationship Id="rId16" Type="http://schemas.openxmlformats.org/officeDocument/2006/relationships/chart" Target="../charts/chart86.xml"/><Relationship Id="rId1" Type="http://schemas.openxmlformats.org/officeDocument/2006/relationships/slideLayout" Target="../slideLayouts/slideLayout2.xml"/><Relationship Id="rId6" Type="http://schemas.openxmlformats.org/officeDocument/2006/relationships/chart" Target="../charts/chart78.xml"/><Relationship Id="rId11" Type="http://schemas.openxmlformats.org/officeDocument/2006/relationships/chart" Target="../charts/chart81.xml"/><Relationship Id="rId5" Type="http://schemas.openxmlformats.org/officeDocument/2006/relationships/chart" Target="../charts/chart77.xml"/><Relationship Id="rId15" Type="http://schemas.openxmlformats.org/officeDocument/2006/relationships/chart" Target="../charts/chart85.xml"/><Relationship Id="rId10" Type="http://schemas.openxmlformats.org/officeDocument/2006/relationships/image" Target="../media/image91.svg"/><Relationship Id="rId19" Type="http://schemas.openxmlformats.org/officeDocument/2006/relationships/chart" Target="../charts/chart89.xml"/><Relationship Id="rId4" Type="http://schemas.openxmlformats.org/officeDocument/2006/relationships/chart" Target="../charts/chart76.xml"/><Relationship Id="rId9" Type="http://schemas.openxmlformats.org/officeDocument/2006/relationships/image" Target="../media/image90.png"/><Relationship Id="rId14" Type="http://schemas.openxmlformats.org/officeDocument/2006/relationships/chart" Target="../charts/chart84.xml"/></Relationships>
</file>

<file path=ppt/slides/_rels/slide8.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9.xml"/><Relationship Id="rId3" Type="http://schemas.openxmlformats.org/officeDocument/2006/relationships/tags" Target="../tags/tag8.xml"/><Relationship Id="rId7" Type="http://schemas.openxmlformats.org/officeDocument/2006/relationships/chart" Target="../charts/chart5.xml"/><Relationship Id="rId12" Type="http://schemas.openxmlformats.org/officeDocument/2006/relationships/chart" Target="../charts/chart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5.xml"/><Relationship Id="rId11" Type="http://schemas.openxmlformats.org/officeDocument/2006/relationships/image" Target="../media/image36.svg"/><Relationship Id="rId5" Type="http://schemas.openxmlformats.org/officeDocument/2006/relationships/slideLayout" Target="../slideLayouts/slideLayout5.xml"/><Relationship Id="rId10" Type="http://schemas.openxmlformats.org/officeDocument/2006/relationships/image" Target="../media/image35.png"/><Relationship Id="rId4" Type="http://schemas.openxmlformats.org/officeDocument/2006/relationships/tags" Target="../tags/tag9.xml"/><Relationship Id="rId9" Type="http://schemas.openxmlformats.org/officeDocument/2006/relationships/chart" Target="../charts/chart7.xml"/></Relationships>
</file>

<file path=ppt/slides/_rels/slide8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chart" Target="../charts/chart91.xml"/><Relationship Id="rId7" Type="http://schemas.openxmlformats.org/officeDocument/2006/relationships/chart" Target="../charts/chart95.xml"/><Relationship Id="rId2" Type="http://schemas.openxmlformats.org/officeDocument/2006/relationships/chart" Target="../charts/chart90.xml"/><Relationship Id="rId1" Type="http://schemas.openxmlformats.org/officeDocument/2006/relationships/slideLayout" Target="../slideLayouts/slideLayout2.xml"/><Relationship Id="rId6" Type="http://schemas.openxmlformats.org/officeDocument/2006/relationships/chart" Target="../charts/chart94.xml"/><Relationship Id="rId11" Type="http://schemas.openxmlformats.org/officeDocument/2006/relationships/chart" Target="../charts/chart97.xml"/><Relationship Id="rId5" Type="http://schemas.openxmlformats.org/officeDocument/2006/relationships/chart" Target="../charts/chart93.xml"/><Relationship Id="rId10" Type="http://schemas.openxmlformats.org/officeDocument/2006/relationships/chart" Target="../charts/chart96.xml"/><Relationship Id="rId4" Type="http://schemas.openxmlformats.org/officeDocument/2006/relationships/chart" Target="../charts/chart92.xml"/><Relationship Id="rId9" Type="http://schemas.openxmlformats.org/officeDocument/2006/relationships/image" Target="../media/image91.svg"/></Relationships>
</file>

<file path=ppt/slides/_rels/slide8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6AC1E-7667-F33D-9EDB-68E64A7DFBAC}"/>
              </a:ext>
            </a:extLst>
          </p:cNvPr>
          <p:cNvSpPr>
            <a:spLocks noGrp="1"/>
          </p:cNvSpPr>
          <p:nvPr>
            <p:ph type="title"/>
          </p:nvPr>
        </p:nvSpPr>
        <p:spPr>
          <a:xfrm>
            <a:off x="810883" y="1878199"/>
            <a:ext cx="5285117" cy="1865126"/>
          </a:xfrm>
          <a:noFill/>
        </p:spPr>
        <p:txBody>
          <a:bodyPr/>
          <a:lstStyle/>
          <a:p>
            <a:r>
              <a:rPr lang="fr-FR" sz="4400" dirty="0"/>
              <a:t>Enquête EPALYR </a:t>
            </a:r>
            <a:br>
              <a:rPr lang="fr-FR" sz="4400" dirty="0"/>
            </a:br>
            <a:r>
              <a:rPr lang="fr-FR" sz="2800" dirty="0">
                <a:effectLst/>
                <a:latin typeface="+mj-lt"/>
                <a:ea typeface="Times New Roman" panose="02020603050405020304" pitchFamily="18" charset="0"/>
                <a:cs typeface="Calibri" panose="020F0502020204030204" pitchFamily="34" charset="0"/>
              </a:rPr>
              <a:t>sur l'Expérience des Patients atteints d'une Leucémie </a:t>
            </a:r>
            <a:r>
              <a:rPr lang="fr-FR" sz="2800" dirty="0" err="1">
                <a:effectLst/>
                <a:latin typeface="+mj-lt"/>
                <a:ea typeface="Times New Roman" panose="02020603050405020304" pitchFamily="18" charset="0"/>
                <a:cs typeface="Calibri" panose="020F0502020204030204" pitchFamily="34" charset="0"/>
              </a:rPr>
              <a:t>lYmphoïde</a:t>
            </a:r>
            <a:r>
              <a:rPr lang="fr-FR" sz="2800" dirty="0">
                <a:effectLst/>
                <a:latin typeface="+mj-lt"/>
                <a:ea typeface="Times New Roman" panose="02020603050405020304" pitchFamily="18" charset="0"/>
                <a:cs typeface="Calibri" panose="020F0502020204030204" pitchFamily="34" charset="0"/>
              </a:rPr>
              <a:t> chronique en Rechute</a:t>
            </a:r>
            <a:endParaRPr lang="fr-FR" sz="2400" dirty="0">
              <a:latin typeface="+mj-lt"/>
            </a:endParaRPr>
          </a:p>
        </p:txBody>
      </p:sp>
      <p:sp>
        <p:nvSpPr>
          <p:cNvPr id="3" name="Espace réservé du texte 2">
            <a:extLst>
              <a:ext uri="{FF2B5EF4-FFF2-40B4-BE49-F238E27FC236}">
                <a16:creationId xmlns:a16="http://schemas.microsoft.com/office/drawing/2014/main" id="{14B29A85-CF41-37B1-147B-E09F85EE3E3D}"/>
              </a:ext>
            </a:extLst>
          </p:cNvPr>
          <p:cNvSpPr>
            <a:spLocks noGrp="1"/>
          </p:cNvSpPr>
          <p:nvPr>
            <p:ph type="body" sz="quarter" idx="13"/>
          </p:nvPr>
        </p:nvSpPr>
        <p:spPr>
          <a:xfrm>
            <a:off x="811206" y="3857625"/>
            <a:ext cx="5284794" cy="348557"/>
          </a:xfrm>
        </p:spPr>
        <p:txBody>
          <a:bodyPr/>
          <a:lstStyle/>
          <a:p>
            <a:r>
              <a:rPr lang="fr-FR" dirty="0"/>
              <a:t>Auprès de patients LLC dont la maladie a rechuté</a:t>
            </a:r>
          </a:p>
        </p:txBody>
      </p:sp>
      <p:sp>
        <p:nvSpPr>
          <p:cNvPr id="7" name="Date Placeholder 5">
            <a:extLst>
              <a:ext uri="{FF2B5EF4-FFF2-40B4-BE49-F238E27FC236}">
                <a16:creationId xmlns:a16="http://schemas.microsoft.com/office/drawing/2014/main" id="{3D35B51D-4B64-4AC9-1604-768F7AF267CD}"/>
              </a:ext>
            </a:extLst>
          </p:cNvPr>
          <p:cNvSpPr txBox="1">
            <a:spLocks/>
          </p:cNvSpPr>
          <p:nvPr/>
        </p:nvSpPr>
        <p:spPr>
          <a:xfrm>
            <a:off x="1107201" y="4541381"/>
            <a:ext cx="1492250" cy="365125"/>
          </a:xfrm>
          <a:prstGeom prst="rect">
            <a:avLst/>
          </a:prstGeom>
        </p:spPr>
        <p:txBody>
          <a:bodyPr vert="horz" lIns="91440" tIns="45720" rIns="91440" bIns="45720" rtlCol="0" anchor="ctr"/>
          <a:lstStyle>
            <a:defPPr>
              <a:defRPr lang="fr-FR"/>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EF12E38-B87D-4E17-B722-2132DA9B953E}" type="datetime1">
              <a:rPr kumimoji="0" lang="fr-FR" sz="1000" b="0" i="0" u="none" strike="noStrike" kern="1200" cap="none" spc="0" normalizeH="0" baseline="0" noProof="0" smtClean="0">
                <a:ln>
                  <a:noFill/>
                </a:ln>
                <a:solidFill>
                  <a:srgbClr val="010444"/>
                </a:solidFill>
                <a:effectLst/>
                <a:uLnTx/>
                <a:uFillTx/>
                <a:latin typeface="Dreaming Outloud Pro" panose="03050502040302030504" pitchFamily="66" charset="0"/>
                <a:ea typeface="+mn-ea"/>
                <a:cs typeface="Dreaming Outloud Pro" panose="03050502040302030504" pitchFamily="66" charset="0"/>
              </a:rPr>
              <a:pPr marL="0" marR="0" lvl="0" indent="0" algn="l" defTabSz="914400" rtl="0" eaLnBrk="1" fontAlgn="auto" latinLnBrk="0" hangingPunct="1">
                <a:lnSpc>
                  <a:spcPct val="100000"/>
                </a:lnSpc>
                <a:spcBef>
                  <a:spcPts val="0"/>
                </a:spcBef>
                <a:spcAft>
                  <a:spcPts val="0"/>
                </a:spcAft>
                <a:buClrTx/>
                <a:buSzTx/>
                <a:buFontTx/>
                <a:buNone/>
                <a:tabLst/>
                <a:defRPr/>
              </a:pPr>
              <a:t>28/03/2025</a:t>
            </a:fld>
            <a:endParaRPr kumimoji="0" lang="fr-FR" sz="1000" b="0" i="0" u="none" strike="noStrike" kern="1200" cap="none" spc="0" normalizeH="0" baseline="0" noProof="0" dirty="0">
              <a:ln>
                <a:noFill/>
              </a:ln>
              <a:solidFill>
                <a:srgbClr val="010444"/>
              </a:solidFill>
              <a:effectLst/>
              <a:uLnTx/>
              <a:uFillTx/>
              <a:latin typeface="Dreaming Outloud Pro" panose="03050502040302030504" pitchFamily="66" charset="0"/>
              <a:ea typeface="+mn-ea"/>
              <a:cs typeface="Dreaming Outloud Pro" panose="03050502040302030504" pitchFamily="66" charset="0"/>
            </a:endParaRPr>
          </a:p>
        </p:txBody>
      </p:sp>
      <p:pic>
        <p:nvPicPr>
          <p:cNvPr id="8" name="Graphic 43">
            <a:extLst>
              <a:ext uri="{FF2B5EF4-FFF2-40B4-BE49-F238E27FC236}">
                <a16:creationId xmlns:a16="http://schemas.microsoft.com/office/drawing/2014/main" id="{81A318D6-823E-79A9-1E93-F9247A360F6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355" y="4641000"/>
            <a:ext cx="173492" cy="165889"/>
          </a:xfrm>
          <a:prstGeom prst="rect">
            <a:avLst/>
          </a:prstGeom>
        </p:spPr>
      </p:pic>
      <p:sp>
        <p:nvSpPr>
          <p:cNvPr id="10" name="Forme libre : forme 9">
            <a:extLst>
              <a:ext uri="{FF2B5EF4-FFF2-40B4-BE49-F238E27FC236}">
                <a16:creationId xmlns:a16="http://schemas.microsoft.com/office/drawing/2014/main" id="{B6117933-F5C1-A3D0-B0AD-98C7E77D73AB}"/>
              </a:ext>
            </a:extLst>
          </p:cNvPr>
          <p:cNvSpPr/>
          <p:nvPr/>
        </p:nvSpPr>
        <p:spPr>
          <a:xfrm>
            <a:off x="969608" y="5663301"/>
            <a:ext cx="180000" cy="180000"/>
          </a:xfrm>
          <a:custGeom>
            <a:avLst/>
            <a:gdLst>
              <a:gd name="connsiteX0" fmla="*/ 150664 w 294943"/>
              <a:gd name="connsiteY0" fmla="*/ 14 h 287058"/>
              <a:gd name="connsiteX1" fmla="*/ 186328 w 294943"/>
              <a:gd name="connsiteY1" fmla="*/ 100681 h 287058"/>
              <a:gd name="connsiteX2" fmla="*/ 294893 w 294943"/>
              <a:gd name="connsiteY2" fmla="*/ 105856 h 287058"/>
              <a:gd name="connsiteX3" fmla="*/ 205450 w 294943"/>
              <a:gd name="connsiteY3" fmla="*/ 183399 h 287058"/>
              <a:gd name="connsiteX4" fmla="*/ 240604 w 294943"/>
              <a:gd name="connsiteY4" fmla="*/ 286790 h 287058"/>
              <a:gd name="connsiteX5" fmla="*/ 147550 w 294943"/>
              <a:gd name="connsiteY5" fmla="*/ 219583 h 287058"/>
              <a:gd name="connsiteX6" fmla="*/ 51915 w 294943"/>
              <a:gd name="connsiteY6" fmla="*/ 286790 h 287058"/>
              <a:gd name="connsiteX7" fmla="*/ 88099 w 294943"/>
              <a:gd name="connsiteY7" fmla="*/ 183399 h 287058"/>
              <a:gd name="connsiteX8" fmla="*/ 207 w 294943"/>
              <a:gd name="connsiteY8" fmla="*/ 111018 h 287058"/>
              <a:gd name="connsiteX9" fmla="*/ 111354 w 294943"/>
              <a:gd name="connsiteY9" fmla="*/ 100681 h 287058"/>
              <a:gd name="connsiteX10" fmla="*/ 150652 w 294943"/>
              <a:gd name="connsiteY10" fmla="*/ 14 h 28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943" h="287058">
                <a:moveTo>
                  <a:pt x="150664" y="14"/>
                </a:moveTo>
                <a:cubicBezTo>
                  <a:pt x="159473" y="-1360"/>
                  <a:pt x="168235" y="100681"/>
                  <a:pt x="186328" y="100681"/>
                </a:cubicBezTo>
                <a:cubicBezTo>
                  <a:pt x="204420" y="100681"/>
                  <a:pt x="292312" y="90345"/>
                  <a:pt x="294893" y="105856"/>
                </a:cubicBezTo>
                <a:cubicBezTo>
                  <a:pt x="297474" y="121367"/>
                  <a:pt x="201318" y="170481"/>
                  <a:pt x="205450" y="183399"/>
                </a:cubicBezTo>
                <a:cubicBezTo>
                  <a:pt x="209582" y="196317"/>
                  <a:pt x="250953" y="281628"/>
                  <a:pt x="240604" y="286790"/>
                </a:cubicBezTo>
                <a:cubicBezTo>
                  <a:pt x="230267" y="291964"/>
                  <a:pt x="156762" y="220566"/>
                  <a:pt x="147550" y="219583"/>
                </a:cubicBezTo>
                <a:cubicBezTo>
                  <a:pt x="138338" y="218601"/>
                  <a:pt x="78331" y="284031"/>
                  <a:pt x="51915" y="286790"/>
                </a:cubicBezTo>
                <a:cubicBezTo>
                  <a:pt x="25498" y="289549"/>
                  <a:pt x="88099" y="193736"/>
                  <a:pt x="88099" y="183399"/>
                </a:cubicBezTo>
                <a:cubicBezTo>
                  <a:pt x="88099" y="173062"/>
                  <a:pt x="-4955" y="123948"/>
                  <a:pt x="207" y="111018"/>
                </a:cubicBezTo>
                <a:cubicBezTo>
                  <a:pt x="5370" y="98088"/>
                  <a:pt x="101017" y="111018"/>
                  <a:pt x="111354" y="100681"/>
                </a:cubicBezTo>
                <a:cubicBezTo>
                  <a:pt x="121690" y="90345"/>
                  <a:pt x="133093" y="2737"/>
                  <a:pt x="150652" y="14"/>
                </a:cubicBezTo>
                <a:close/>
              </a:path>
            </a:pathLst>
          </a:custGeom>
          <a:noFill/>
          <a:ln w="14196" cap="flat">
            <a:solidFill>
              <a:schemeClr val="accent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B0000"/>
              </a:solidFill>
              <a:effectLst/>
              <a:uLnTx/>
              <a:uFillTx/>
              <a:latin typeface="Tenorite"/>
              <a:ea typeface="+mn-ea"/>
              <a:cs typeface="+mn-cs"/>
            </a:endParaRPr>
          </a:p>
        </p:txBody>
      </p:sp>
      <p:sp>
        <p:nvSpPr>
          <p:cNvPr id="17" name="Rectangle : coins arrondis 16">
            <a:extLst>
              <a:ext uri="{FF2B5EF4-FFF2-40B4-BE49-F238E27FC236}">
                <a16:creationId xmlns:a16="http://schemas.microsoft.com/office/drawing/2014/main" id="{C5275F8E-8A13-7AEF-F742-41798356B1D1}"/>
              </a:ext>
            </a:extLst>
          </p:cNvPr>
          <p:cNvSpPr/>
          <p:nvPr/>
        </p:nvSpPr>
        <p:spPr>
          <a:xfrm>
            <a:off x="810883" y="5478440"/>
            <a:ext cx="3712991" cy="1101704"/>
          </a:xfrm>
          <a:custGeom>
            <a:avLst/>
            <a:gdLst>
              <a:gd name="connsiteX0" fmla="*/ 0 w 3712991"/>
              <a:gd name="connsiteY0" fmla="*/ 183621 h 1101704"/>
              <a:gd name="connsiteX1" fmla="*/ 183621 w 3712991"/>
              <a:gd name="connsiteY1" fmla="*/ 0 h 1101704"/>
              <a:gd name="connsiteX2" fmla="*/ 3529370 w 3712991"/>
              <a:gd name="connsiteY2" fmla="*/ 0 h 1101704"/>
              <a:gd name="connsiteX3" fmla="*/ 3712991 w 3712991"/>
              <a:gd name="connsiteY3" fmla="*/ 183621 h 1101704"/>
              <a:gd name="connsiteX4" fmla="*/ 3712991 w 3712991"/>
              <a:gd name="connsiteY4" fmla="*/ 918083 h 1101704"/>
              <a:gd name="connsiteX5" fmla="*/ 3529370 w 3712991"/>
              <a:gd name="connsiteY5" fmla="*/ 1101704 h 1101704"/>
              <a:gd name="connsiteX6" fmla="*/ 183621 w 3712991"/>
              <a:gd name="connsiteY6" fmla="*/ 1101704 h 1101704"/>
              <a:gd name="connsiteX7" fmla="*/ 0 w 3712991"/>
              <a:gd name="connsiteY7" fmla="*/ 918083 h 1101704"/>
              <a:gd name="connsiteX8" fmla="*/ 0 w 3712991"/>
              <a:gd name="connsiteY8" fmla="*/ 183621 h 110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2991" h="1101704" extrusionOk="0">
                <a:moveTo>
                  <a:pt x="0" y="183621"/>
                </a:moveTo>
                <a:cubicBezTo>
                  <a:pt x="-3717" y="68096"/>
                  <a:pt x="87484" y="1580"/>
                  <a:pt x="183621" y="0"/>
                </a:cubicBezTo>
                <a:cubicBezTo>
                  <a:pt x="1752770" y="-69968"/>
                  <a:pt x="1934883" y="93019"/>
                  <a:pt x="3529370" y="0"/>
                </a:cubicBezTo>
                <a:cubicBezTo>
                  <a:pt x="3645611" y="816"/>
                  <a:pt x="3715706" y="70920"/>
                  <a:pt x="3712991" y="183621"/>
                </a:cubicBezTo>
                <a:cubicBezTo>
                  <a:pt x="3773931" y="544964"/>
                  <a:pt x="3680071" y="784182"/>
                  <a:pt x="3712991" y="918083"/>
                </a:cubicBezTo>
                <a:cubicBezTo>
                  <a:pt x="3717612" y="1005281"/>
                  <a:pt x="3640908" y="1091410"/>
                  <a:pt x="3529370" y="1101704"/>
                </a:cubicBezTo>
                <a:cubicBezTo>
                  <a:pt x="2340702" y="1231182"/>
                  <a:pt x="1548716" y="1233299"/>
                  <a:pt x="183621" y="1101704"/>
                </a:cubicBezTo>
                <a:cubicBezTo>
                  <a:pt x="86115" y="1106855"/>
                  <a:pt x="4355" y="1012705"/>
                  <a:pt x="0" y="918083"/>
                </a:cubicBezTo>
                <a:cubicBezTo>
                  <a:pt x="22619" y="743039"/>
                  <a:pt x="23497" y="431241"/>
                  <a:pt x="0" y="183621"/>
                </a:cubicBezTo>
                <a:close/>
              </a:path>
            </a:pathLst>
          </a:custGeom>
          <a:noFill/>
          <a:ln w="12700">
            <a:solidFill>
              <a:schemeClr val="accent1"/>
            </a:solidFill>
            <a:extLst>
              <a:ext uri="{C807C97D-BFC1-408E-A445-0C87EB9F89A2}">
                <ask:lineSketchStyleProps xmlns:ask="http://schemas.microsoft.com/office/drawing/2018/sketchyshapes" sd="336554225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FFFFFF"/>
              </a:solidFill>
              <a:effectLst/>
              <a:uLnTx/>
              <a:uFillTx/>
              <a:latin typeface="Tenorite"/>
              <a:ea typeface="+mn-ea"/>
              <a:cs typeface="+mn-cs"/>
            </a:endParaRPr>
          </a:p>
        </p:txBody>
      </p:sp>
      <p:sp>
        <p:nvSpPr>
          <p:cNvPr id="5" name="ZoneTexte 4">
            <a:extLst>
              <a:ext uri="{FF2B5EF4-FFF2-40B4-BE49-F238E27FC236}">
                <a16:creationId xmlns:a16="http://schemas.microsoft.com/office/drawing/2014/main" id="{1CE66228-6004-F58E-1CFA-F2541F09352B}"/>
              </a:ext>
            </a:extLst>
          </p:cNvPr>
          <p:cNvSpPr txBox="1"/>
          <p:nvPr/>
        </p:nvSpPr>
        <p:spPr>
          <a:xfrm>
            <a:off x="1132514" y="5552552"/>
            <a:ext cx="3699545"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10444"/>
                </a:solidFill>
                <a:effectLst/>
                <a:uLnTx/>
                <a:uFillTx/>
                <a:latin typeface="Tenorite"/>
                <a:ea typeface="+mn-ea"/>
                <a:cs typeface="+mn-cs"/>
              </a:rPr>
              <a:t>Dorothée LAMARCHE – Directrice d’études BVA Santé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10444"/>
                </a:solidFill>
                <a:effectLst/>
                <a:uLnTx/>
                <a:uFillTx/>
                <a:latin typeface="Tenorite"/>
                <a:ea typeface="+mn-ea"/>
                <a:cs typeface="+mn-cs"/>
              </a:rPr>
              <a:t>dorothee.lamarche@bva-group.com – 01 71 16 88 55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10444"/>
              </a:solidFill>
              <a:effectLst/>
              <a:uLnTx/>
              <a:uFillTx/>
              <a:latin typeface="Tenorit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10444"/>
                </a:solidFill>
                <a:effectLst/>
                <a:uLnTx/>
                <a:uFillTx/>
                <a:latin typeface="Tenorite"/>
                <a:ea typeface="+mn-ea"/>
                <a:cs typeface="+mn-cs"/>
              </a:rPr>
              <a:t>Amélie PERRIN– Chargée d’études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10444"/>
                </a:solidFill>
                <a:effectLst/>
                <a:uLnTx/>
                <a:uFillTx/>
                <a:latin typeface="Tenorite"/>
                <a:ea typeface="+mn-ea"/>
                <a:cs typeface="+mn-cs"/>
              </a:rPr>
              <a:t>amelie.perrin@bva-group.com  - 06 12 73 41 86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010444"/>
              </a:solidFill>
              <a:effectLst/>
              <a:uLnTx/>
              <a:uFillTx/>
              <a:latin typeface="Tenorite"/>
              <a:ea typeface="+mn-ea"/>
              <a:cs typeface="+mn-cs"/>
            </a:endParaRPr>
          </a:p>
        </p:txBody>
      </p:sp>
      <p:sp>
        <p:nvSpPr>
          <p:cNvPr id="6" name="Rectangle 5">
            <a:extLst>
              <a:ext uri="{FF2B5EF4-FFF2-40B4-BE49-F238E27FC236}">
                <a16:creationId xmlns:a16="http://schemas.microsoft.com/office/drawing/2014/main" id="{A7A20A0D-E673-CFEF-3059-D2A8CDFF3CBF}"/>
              </a:ext>
            </a:extLst>
          </p:cNvPr>
          <p:cNvSpPr/>
          <p:nvPr/>
        </p:nvSpPr>
        <p:spPr>
          <a:xfrm>
            <a:off x="0" y="6624451"/>
            <a:ext cx="696286" cy="226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10444"/>
                </a:solidFill>
                <a:effectLst/>
                <a:uLnTx/>
                <a:uFillTx/>
                <a:latin typeface="Tenorite"/>
                <a:ea typeface="+mn-ea"/>
                <a:cs typeface="+mn-cs"/>
              </a:rPr>
              <a:t>VO594</a:t>
            </a:r>
          </a:p>
        </p:txBody>
      </p:sp>
      <p:sp>
        <p:nvSpPr>
          <p:cNvPr id="11" name="Forme libre : forme 10">
            <a:extLst>
              <a:ext uri="{FF2B5EF4-FFF2-40B4-BE49-F238E27FC236}">
                <a16:creationId xmlns:a16="http://schemas.microsoft.com/office/drawing/2014/main" id="{8CA642C6-1532-F45B-37DD-884DF2910841}"/>
              </a:ext>
            </a:extLst>
          </p:cNvPr>
          <p:cNvSpPr/>
          <p:nvPr/>
        </p:nvSpPr>
        <p:spPr>
          <a:xfrm>
            <a:off x="991377" y="6120504"/>
            <a:ext cx="180000" cy="180000"/>
          </a:xfrm>
          <a:custGeom>
            <a:avLst/>
            <a:gdLst>
              <a:gd name="connsiteX0" fmla="*/ 150664 w 294943"/>
              <a:gd name="connsiteY0" fmla="*/ 14 h 287058"/>
              <a:gd name="connsiteX1" fmla="*/ 186328 w 294943"/>
              <a:gd name="connsiteY1" fmla="*/ 100681 h 287058"/>
              <a:gd name="connsiteX2" fmla="*/ 294893 w 294943"/>
              <a:gd name="connsiteY2" fmla="*/ 105856 h 287058"/>
              <a:gd name="connsiteX3" fmla="*/ 205450 w 294943"/>
              <a:gd name="connsiteY3" fmla="*/ 183399 h 287058"/>
              <a:gd name="connsiteX4" fmla="*/ 240604 w 294943"/>
              <a:gd name="connsiteY4" fmla="*/ 286790 h 287058"/>
              <a:gd name="connsiteX5" fmla="*/ 147550 w 294943"/>
              <a:gd name="connsiteY5" fmla="*/ 219583 h 287058"/>
              <a:gd name="connsiteX6" fmla="*/ 51915 w 294943"/>
              <a:gd name="connsiteY6" fmla="*/ 286790 h 287058"/>
              <a:gd name="connsiteX7" fmla="*/ 88099 w 294943"/>
              <a:gd name="connsiteY7" fmla="*/ 183399 h 287058"/>
              <a:gd name="connsiteX8" fmla="*/ 207 w 294943"/>
              <a:gd name="connsiteY8" fmla="*/ 111018 h 287058"/>
              <a:gd name="connsiteX9" fmla="*/ 111354 w 294943"/>
              <a:gd name="connsiteY9" fmla="*/ 100681 h 287058"/>
              <a:gd name="connsiteX10" fmla="*/ 150652 w 294943"/>
              <a:gd name="connsiteY10" fmla="*/ 14 h 28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943" h="287058">
                <a:moveTo>
                  <a:pt x="150664" y="14"/>
                </a:moveTo>
                <a:cubicBezTo>
                  <a:pt x="159473" y="-1360"/>
                  <a:pt x="168235" y="100681"/>
                  <a:pt x="186328" y="100681"/>
                </a:cubicBezTo>
                <a:cubicBezTo>
                  <a:pt x="204420" y="100681"/>
                  <a:pt x="292312" y="90345"/>
                  <a:pt x="294893" y="105856"/>
                </a:cubicBezTo>
                <a:cubicBezTo>
                  <a:pt x="297474" y="121367"/>
                  <a:pt x="201318" y="170481"/>
                  <a:pt x="205450" y="183399"/>
                </a:cubicBezTo>
                <a:cubicBezTo>
                  <a:pt x="209582" y="196317"/>
                  <a:pt x="250953" y="281628"/>
                  <a:pt x="240604" y="286790"/>
                </a:cubicBezTo>
                <a:cubicBezTo>
                  <a:pt x="230267" y="291964"/>
                  <a:pt x="156762" y="220566"/>
                  <a:pt x="147550" y="219583"/>
                </a:cubicBezTo>
                <a:cubicBezTo>
                  <a:pt x="138338" y="218601"/>
                  <a:pt x="78331" y="284031"/>
                  <a:pt x="51915" y="286790"/>
                </a:cubicBezTo>
                <a:cubicBezTo>
                  <a:pt x="25498" y="289549"/>
                  <a:pt x="88099" y="193736"/>
                  <a:pt x="88099" y="183399"/>
                </a:cubicBezTo>
                <a:cubicBezTo>
                  <a:pt x="88099" y="173062"/>
                  <a:pt x="-4955" y="123948"/>
                  <a:pt x="207" y="111018"/>
                </a:cubicBezTo>
                <a:cubicBezTo>
                  <a:pt x="5370" y="98088"/>
                  <a:pt x="101017" y="111018"/>
                  <a:pt x="111354" y="100681"/>
                </a:cubicBezTo>
                <a:cubicBezTo>
                  <a:pt x="121690" y="90345"/>
                  <a:pt x="133093" y="2737"/>
                  <a:pt x="150652" y="14"/>
                </a:cubicBezTo>
                <a:close/>
              </a:path>
            </a:pathLst>
          </a:custGeom>
          <a:noFill/>
          <a:ln w="14196" cap="flat">
            <a:solidFill>
              <a:schemeClr val="accent1"/>
            </a:solidFill>
            <a:prstDash val="solid"/>
            <a:round/>
          </a:ln>
        </p:spPr>
        <p:txBody>
          <a:bodyPr rtlCol="0" anchor="ctr"/>
          <a:lstStyle/>
          <a:p>
            <a:endParaRPr lang="fr-FR">
              <a:solidFill>
                <a:schemeClr val="accent2"/>
              </a:solidFill>
            </a:endParaRPr>
          </a:p>
        </p:txBody>
      </p:sp>
      <p:pic>
        <p:nvPicPr>
          <p:cNvPr id="15" name="Espace réservé pour une image  14">
            <a:extLst>
              <a:ext uri="{FF2B5EF4-FFF2-40B4-BE49-F238E27FC236}">
                <a16:creationId xmlns:a16="http://schemas.microsoft.com/office/drawing/2014/main" id="{EA165E91-F5FD-2660-EE38-3BDDE832D2DF}"/>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8270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Graphique 29">
            <a:extLst>
              <a:ext uri="{FF2B5EF4-FFF2-40B4-BE49-F238E27FC236}">
                <a16:creationId xmlns:a16="http://schemas.microsoft.com/office/drawing/2014/main" id="{52341914-5FCA-4D04-BBCC-F21CECBE38FE}"/>
              </a:ext>
            </a:extLst>
          </p:cNvPr>
          <p:cNvGraphicFramePr/>
          <p:nvPr>
            <p:extLst>
              <p:ext uri="{D42A27DB-BD31-4B8C-83A1-F6EECF244321}">
                <p14:modId xmlns:p14="http://schemas.microsoft.com/office/powerpoint/2010/main" val="1425014086"/>
              </p:ext>
            </p:extLst>
          </p:nvPr>
        </p:nvGraphicFramePr>
        <p:xfrm>
          <a:off x="210572" y="1993538"/>
          <a:ext cx="11319615" cy="4429262"/>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re 1">
            <a:extLst>
              <a:ext uri="{FF2B5EF4-FFF2-40B4-BE49-F238E27FC236}">
                <a16:creationId xmlns:a16="http://schemas.microsoft.com/office/drawing/2014/main" id="{F0A4AE2E-5D04-3D00-786F-D4485391A548}"/>
              </a:ext>
            </a:extLst>
          </p:cNvPr>
          <p:cNvSpPr txBox="1">
            <a:spLocks/>
          </p:cNvSpPr>
          <p:nvPr/>
        </p:nvSpPr>
        <p:spPr>
          <a:xfrm>
            <a:off x="515936" y="122615"/>
            <a:ext cx="9862503" cy="671807"/>
          </a:xfrm>
          <a:prstGeom prst="rect">
            <a:avLst/>
          </a:prstGeom>
          <a:noFill/>
        </p:spPr>
        <p:txBody>
          <a:bodyPr>
            <a:normAutofit fontScale="97500"/>
          </a:bodyPr>
          <a:lstStyle>
            <a:lvl1pPr algn="l" defTabSz="914400" rtl="0" eaLnBrk="1" latinLnBrk="0" hangingPunct="1">
              <a:lnSpc>
                <a:spcPct val="90000"/>
              </a:lnSpc>
              <a:spcBef>
                <a:spcPct val="0"/>
              </a:spcBef>
              <a:buNone/>
              <a:defRPr lang="fr-FR" sz="2000" b="1" kern="1200" cap="none" baseline="0">
                <a:solidFill>
                  <a:schemeClr val="tx2"/>
                </a:solidFill>
                <a:latin typeface="Tenorite" panose="00000500000000000000" pitchFamily="2" charset="0"/>
                <a:ea typeface="+mj-ea"/>
                <a:cs typeface="+mj-cs"/>
              </a:defRPr>
            </a:lvl1pPr>
          </a:lstStyle>
          <a:p>
            <a:r>
              <a:rPr lang="fr-FR" dirty="0">
                <a:latin typeface="+mj-lt"/>
              </a:rPr>
              <a:t>Des patients majoritairement en bonne forme physique et mentale lors du diagnostic de la LLC  </a:t>
            </a:r>
          </a:p>
        </p:txBody>
      </p:sp>
      <p:sp>
        <p:nvSpPr>
          <p:cNvPr id="12" name="Espace réservé du texte 2">
            <a:extLst>
              <a:ext uri="{FF2B5EF4-FFF2-40B4-BE49-F238E27FC236}">
                <a16:creationId xmlns:a16="http://schemas.microsoft.com/office/drawing/2014/main" id="{4A39983B-59A2-7C8A-B651-08B720D2CC87}"/>
              </a:ext>
            </a:extLst>
          </p:cNvPr>
          <p:cNvSpPr txBox="1">
            <a:spLocks/>
          </p:cNvSpPr>
          <p:nvPr/>
        </p:nvSpPr>
        <p:spPr>
          <a:xfrm>
            <a:off x="0" y="1152000"/>
            <a:ext cx="12193200" cy="483960"/>
          </a:xfrm>
          <a:prstGeom prst="rect">
            <a:avLst/>
          </a:prstGeom>
          <a:solidFill>
            <a:srgbClr val="F2F2F2"/>
          </a:solidFill>
        </p:spPr>
        <p:txBody>
          <a:bodyPr wrap="square" lIns="504000" tIns="72000" rIns="504000" bIns="72000" anchor="t">
            <a:sp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Q2. Au moment du diagnostic de votre LLC, comment qualifieriez-vous votre état de santé… par rapport à quelqu’un de votre âge ?
</a:t>
            </a:r>
            <a:r>
              <a:rPr lang="fr-FR" sz="1000" dirty="0"/>
              <a:t>Base : A tous (98)</a:t>
            </a:r>
          </a:p>
        </p:txBody>
      </p:sp>
      <p:sp>
        <p:nvSpPr>
          <p:cNvPr id="3" name="ZoneTexte 2">
            <a:extLst>
              <a:ext uri="{FF2B5EF4-FFF2-40B4-BE49-F238E27FC236}">
                <a16:creationId xmlns:a16="http://schemas.microsoft.com/office/drawing/2014/main" id="{6FF75B49-2C41-95F3-0D11-B802BD686811}"/>
              </a:ext>
            </a:extLst>
          </p:cNvPr>
          <p:cNvSpPr txBox="1"/>
          <p:nvPr/>
        </p:nvSpPr>
        <p:spPr>
          <a:xfrm>
            <a:off x="9065999" y="2792583"/>
            <a:ext cx="1866900" cy="200055"/>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solidFill>
                  <a:srgbClr val="010444"/>
                </a:solidFill>
                <a:latin typeface="Tenorite" panose="00000500000000000000" pitchFamily="2" charset="0"/>
                <a:ea typeface="+mn-ea"/>
                <a:cs typeface="Dreaming Outloud Pro" panose="03050502040302030504" pitchFamily="66" charset="0"/>
              </a:rPr>
              <a:t>Moyenne</a:t>
            </a:r>
          </a:p>
        </p:txBody>
      </p:sp>
      <p:sp>
        <p:nvSpPr>
          <p:cNvPr id="13" name="Ellipse 12">
            <a:extLst>
              <a:ext uri="{FF2B5EF4-FFF2-40B4-BE49-F238E27FC236}">
                <a16:creationId xmlns:a16="http://schemas.microsoft.com/office/drawing/2014/main" id="{0E523600-13D7-3AA1-3A06-C3AE0ADC0253}"/>
              </a:ext>
            </a:extLst>
          </p:cNvPr>
          <p:cNvSpPr/>
          <p:nvPr/>
        </p:nvSpPr>
        <p:spPr>
          <a:xfrm>
            <a:off x="7464312" y="5235373"/>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5" name="Ellipse 14">
            <a:extLst>
              <a:ext uri="{FF2B5EF4-FFF2-40B4-BE49-F238E27FC236}">
                <a16:creationId xmlns:a16="http://schemas.microsoft.com/office/drawing/2014/main" id="{2AFD9F56-22FB-B817-0F22-6F0F2933AE8B}"/>
              </a:ext>
            </a:extLst>
          </p:cNvPr>
          <p:cNvSpPr/>
          <p:nvPr/>
        </p:nvSpPr>
        <p:spPr>
          <a:xfrm>
            <a:off x="5842948" y="5235373"/>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6" name="Ellipse 15">
            <a:extLst>
              <a:ext uri="{FF2B5EF4-FFF2-40B4-BE49-F238E27FC236}">
                <a16:creationId xmlns:a16="http://schemas.microsoft.com/office/drawing/2014/main" id="{56ACA7A8-2746-4697-BE5E-125A6035E125}"/>
              </a:ext>
            </a:extLst>
          </p:cNvPr>
          <p:cNvSpPr/>
          <p:nvPr/>
        </p:nvSpPr>
        <p:spPr>
          <a:xfrm>
            <a:off x="4240635" y="5235373"/>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7" name="Ellipse 16">
            <a:extLst>
              <a:ext uri="{FF2B5EF4-FFF2-40B4-BE49-F238E27FC236}">
                <a16:creationId xmlns:a16="http://schemas.microsoft.com/office/drawing/2014/main" id="{303779DC-72AE-5656-BCCC-DB63CABFF393}"/>
              </a:ext>
            </a:extLst>
          </p:cNvPr>
          <p:cNvSpPr/>
          <p:nvPr/>
        </p:nvSpPr>
        <p:spPr>
          <a:xfrm>
            <a:off x="2628797" y="5235373"/>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pic>
        <p:nvPicPr>
          <p:cNvPr id="18" name="Graphique 17">
            <a:extLst>
              <a:ext uri="{FF2B5EF4-FFF2-40B4-BE49-F238E27FC236}">
                <a16:creationId xmlns:a16="http://schemas.microsoft.com/office/drawing/2014/main" id="{B518CD1E-9B62-3A26-D94B-BEA4A7C99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781503" y="1952190"/>
            <a:ext cx="308471" cy="4544598"/>
          </a:xfrm>
          <a:prstGeom prst="rect">
            <a:avLst/>
          </a:prstGeom>
        </p:spPr>
      </p:pic>
      <p:sp>
        <p:nvSpPr>
          <p:cNvPr id="19" name="ZoneTexte 18">
            <a:extLst>
              <a:ext uri="{FF2B5EF4-FFF2-40B4-BE49-F238E27FC236}">
                <a16:creationId xmlns:a16="http://schemas.microsoft.com/office/drawing/2014/main" id="{3150A5C2-C8F7-649A-F026-C7A5A11BAE32}"/>
              </a:ext>
            </a:extLst>
          </p:cNvPr>
          <p:cNvSpPr txBox="1"/>
          <p:nvPr/>
        </p:nvSpPr>
        <p:spPr>
          <a:xfrm>
            <a:off x="6306620" y="3659416"/>
            <a:ext cx="1138642" cy="410837"/>
          </a:xfrm>
          <a:prstGeom prst="rect">
            <a:avLst/>
          </a:prstGeom>
          <a:noFill/>
        </p:spPr>
        <p:txBody>
          <a:bodyPr wrap="square" rtlCol="0">
            <a:noAutofit/>
          </a:bodyPr>
          <a:lstStyle/>
          <a:p>
            <a:pPr marL="0" indent="0" algn="ctr">
              <a:buFont typeface="Arial" panose="020B0604020202020204" pitchFamily="34" charset="0"/>
              <a:buNone/>
              <a:tabLst/>
            </a:pPr>
            <a:r>
              <a:rPr lang="fr-FR" sz="1200" b="1" dirty="0">
                <a:solidFill>
                  <a:schemeClr val="accent4">
                    <a:lumMod val="75000"/>
                  </a:schemeClr>
                </a:solidFill>
                <a:latin typeface="Dreaming Outloud Pro" panose="03050502040302030504" pitchFamily="66" charset="0"/>
                <a:cs typeface="Dreaming Outloud Pro" panose="03050502040302030504" pitchFamily="66" charset="0"/>
              </a:rPr>
              <a:t>ST 7 – 10</a:t>
            </a:r>
          </a:p>
          <a:p>
            <a:pPr marL="0" indent="0" algn="ctr">
              <a:buFont typeface="Arial" panose="020B0604020202020204" pitchFamily="34" charset="0"/>
              <a:buNone/>
              <a:tabLst/>
            </a:pPr>
            <a:r>
              <a:rPr lang="fr-FR" sz="1200" b="1" dirty="0">
                <a:solidFill>
                  <a:schemeClr val="accent4">
                    <a:lumMod val="75000"/>
                  </a:schemeClr>
                </a:solidFill>
                <a:latin typeface="Dreaming Outloud Pro" panose="03050502040302030504" pitchFamily="66" charset="0"/>
                <a:cs typeface="Dreaming Outloud Pro" panose="03050502040302030504" pitchFamily="66" charset="0"/>
              </a:rPr>
              <a:t>65%</a:t>
            </a:r>
          </a:p>
        </p:txBody>
      </p:sp>
      <p:pic>
        <p:nvPicPr>
          <p:cNvPr id="20" name="Graphique 19">
            <a:extLst>
              <a:ext uri="{FF2B5EF4-FFF2-40B4-BE49-F238E27FC236}">
                <a16:creationId xmlns:a16="http://schemas.microsoft.com/office/drawing/2014/main" id="{A58345E2-156B-9783-41C3-C701CCBE75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895788" y="448587"/>
            <a:ext cx="308471" cy="4919472"/>
          </a:xfrm>
          <a:prstGeom prst="rect">
            <a:avLst/>
          </a:prstGeom>
        </p:spPr>
      </p:pic>
      <p:sp>
        <p:nvSpPr>
          <p:cNvPr id="21" name="ZoneTexte 20">
            <a:extLst>
              <a:ext uri="{FF2B5EF4-FFF2-40B4-BE49-F238E27FC236}">
                <a16:creationId xmlns:a16="http://schemas.microsoft.com/office/drawing/2014/main" id="{CBB84F37-575D-161D-B6DB-F064465B61F1}"/>
              </a:ext>
            </a:extLst>
          </p:cNvPr>
          <p:cNvSpPr txBox="1"/>
          <p:nvPr/>
        </p:nvSpPr>
        <p:spPr>
          <a:xfrm>
            <a:off x="6406052" y="2269124"/>
            <a:ext cx="1138642" cy="410837"/>
          </a:xfrm>
          <a:prstGeom prst="rect">
            <a:avLst/>
          </a:prstGeom>
          <a:noFill/>
        </p:spPr>
        <p:txBody>
          <a:bodyPr wrap="square" rtlCol="0">
            <a:noAutofit/>
          </a:bodyPr>
          <a:lstStyle/>
          <a:p>
            <a:pPr marL="0" indent="0" algn="ctr">
              <a:buFont typeface="Arial" panose="020B0604020202020204" pitchFamily="34" charset="0"/>
              <a:buNone/>
              <a:tabLst/>
            </a:pPr>
            <a:r>
              <a:rPr lang="fr-FR" sz="1200" b="1" dirty="0">
                <a:solidFill>
                  <a:schemeClr val="accent4">
                    <a:lumMod val="75000"/>
                  </a:schemeClr>
                </a:solidFill>
                <a:latin typeface="Dreaming Outloud Pro" panose="03050502040302030504" pitchFamily="66" charset="0"/>
                <a:cs typeface="Dreaming Outloud Pro" panose="03050502040302030504" pitchFamily="66" charset="0"/>
              </a:rPr>
              <a:t>ST 7 – 10</a:t>
            </a:r>
          </a:p>
          <a:p>
            <a:pPr marL="0" indent="0" algn="ctr">
              <a:buFont typeface="Arial" panose="020B0604020202020204" pitchFamily="34" charset="0"/>
              <a:buNone/>
              <a:tabLst/>
            </a:pPr>
            <a:r>
              <a:rPr lang="fr-FR" sz="1200" b="1" dirty="0">
                <a:solidFill>
                  <a:schemeClr val="accent4">
                    <a:lumMod val="75000"/>
                  </a:schemeClr>
                </a:solidFill>
                <a:latin typeface="Dreaming Outloud Pro" panose="03050502040302030504" pitchFamily="66" charset="0"/>
                <a:cs typeface="Dreaming Outloud Pro" panose="03050502040302030504" pitchFamily="66" charset="0"/>
              </a:rPr>
              <a:t>66%</a:t>
            </a:r>
          </a:p>
        </p:txBody>
      </p:sp>
      <p:sp>
        <p:nvSpPr>
          <p:cNvPr id="22" name="ZoneTexte 21">
            <a:extLst>
              <a:ext uri="{FF2B5EF4-FFF2-40B4-BE49-F238E27FC236}">
                <a16:creationId xmlns:a16="http://schemas.microsoft.com/office/drawing/2014/main" id="{38683DCA-862C-D905-2C14-5690EBF0D7BF}"/>
              </a:ext>
            </a:extLst>
          </p:cNvPr>
          <p:cNvSpPr txBox="1"/>
          <p:nvPr/>
        </p:nvSpPr>
        <p:spPr>
          <a:xfrm>
            <a:off x="9349871" y="3172175"/>
            <a:ext cx="1299156" cy="369332"/>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2400" b="1" i="1" dirty="0">
                <a:solidFill>
                  <a:schemeClr val="accent4"/>
                </a:solidFill>
                <a:latin typeface="+mj-lt"/>
                <a:cs typeface="Dreaming Outloud Pro" panose="03050502040302030504" pitchFamily="66" charset="0"/>
              </a:rPr>
              <a:t>7,1</a:t>
            </a:r>
            <a:r>
              <a:rPr lang="fr-FR" sz="1200" b="1" i="1" dirty="0">
                <a:solidFill>
                  <a:srgbClr val="010444"/>
                </a:solidFill>
                <a:latin typeface="+mj-lt"/>
                <a:cs typeface="Dreaming Outloud Pro" panose="03050502040302030504" pitchFamily="66" charset="0"/>
              </a:rPr>
              <a:t>/10</a:t>
            </a:r>
            <a:endParaRPr lang="fr-FR" sz="1400" b="1" dirty="0">
              <a:solidFill>
                <a:srgbClr val="010444"/>
              </a:solidFill>
              <a:latin typeface="Dreaming Outloud Pro" panose="03050502040302030504" pitchFamily="66" charset="0"/>
              <a:cs typeface="Dreaming Outloud Pro" panose="03050502040302030504" pitchFamily="66" charset="0"/>
            </a:endParaRPr>
          </a:p>
        </p:txBody>
      </p:sp>
      <p:sp>
        <p:nvSpPr>
          <p:cNvPr id="29" name="ZoneTexte 28">
            <a:extLst>
              <a:ext uri="{FF2B5EF4-FFF2-40B4-BE49-F238E27FC236}">
                <a16:creationId xmlns:a16="http://schemas.microsoft.com/office/drawing/2014/main" id="{26DAD5E0-3919-9801-F9F8-74C4ADF8C356}"/>
              </a:ext>
            </a:extLst>
          </p:cNvPr>
          <p:cNvSpPr txBox="1"/>
          <p:nvPr/>
        </p:nvSpPr>
        <p:spPr>
          <a:xfrm>
            <a:off x="9349871" y="4438038"/>
            <a:ext cx="1299156" cy="369332"/>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2400" b="1" i="1" dirty="0">
                <a:solidFill>
                  <a:schemeClr val="accent4"/>
                </a:solidFill>
                <a:latin typeface="+mj-lt"/>
                <a:cs typeface="Dreaming Outloud Pro" panose="03050502040302030504" pitchFamily="66" charset="0"/>
              </a:rPr>
              <a:t>6,9</a:t>
            </a:r>
            <a:r>
              <a:rPr lang="fr-FR" sz="1200" b="1" i="1" dirty="0">
                <a:solidFill>
                  <a:srgbClr val="010444"/>
                </a:solidFill>
                <a:latin typeface="+mj-lt"/>
                <a:cs typeface="Dreaming Outloud Pro" panose="03050502040302030504" pitchFamily="66" charset="0"/>
              </a:rPr>
              <a:t>/10</a:t>
            </a:r>
            <a:endParaRPr lang="fr-FR" sz="1400" b="1" dirty="0">
              <a:solidFill>
                <a:srgbClr val="010444"/>
              </a:solidFill>
              <a:latin typeface="Dreaming Outloud Pro" panose="03050502040302030504" pitchFamily="66" charset="0"/>
              <a:cs typeface="Dreaming Outloud Pro" panose="03050502040302030504" pitchFamily="66" charset="0"/>
            </a:endParaRPr>
          </a:p>
        </p:txBody>
      </p:sp>
      <p:grpSp>
        <p:nvGrpSpPr>
          <p:cNvPr id="9" name="Graphique 5">
            <a:extLst>
              <a:ext uri="{FF2B5EF4-FFF2-40B4-BE49-F238E27FC236}">
                <a16:creationId xmlns:a16="http://schemas.microsoft.com/office/drawing/2014/main" id="{3BA79B06-739F-D65F-1A2F-EEB93883F52A}"/>
              </a:ext>
            </a:extLst>
          </p:cNvPr>
          <p:cNvGrpSpPr/>
          <p:nvPr/>
        </p:nvGrpSpPr>
        <p:grpSpPr>
          <a:xfrm flipV="1">
            <a:off x="2518180" y="5529927"/>
            <a:ext cx="6625820" cy="498955"/>
            <a:chOff x="-1769424" y="4128380"/>
            <a:chExt cx="4438480" cy="419261"/>
          </a:xfrm>
          <a:noFill/>
        </p:grpSpPr>
        <p:sp>
          <p:nvSpPr>
            <p:cNvPr id="10" name="Forme libre : forme 9">
              <a:extLst>
                <a:ext uri="{FF2B5EF4-FFF2-40B4-BE49-F238E27FC236}">
                  <a16:creationId xmlns:a16="http://schemas.microsoft.com/office/drawing/2014/main" id="{F279204E-F295-9F41-148B-F49D317CBAFB}"/>
                </a:ext>
              </a:extLst>
            </p:cNvPr>
            <p:cNvSpPr/>
            <p:nvPr/>
          </p:nvSpPr>
          <p:spPr>
            <a:xfrm>
              <a:off x="-1769424" y="4240209"/>
              <a:ext cx="4388303" cy="96876"/>
            </a:xfrm>
            <a:custGeom>
              <a:avLst/>
              <a:gdLst>
                <a:gd name="connsiteX0" fmla="*/ 0 w 4388303"/>
                <a:gd name="connsiteY0" fmla="*/ 96877 h 96876"/>
                <a:gd name="connsiteX1" fmla="*/ 4388303 w 4388303"/>
                <a:gd name="connsiteY1" fmla="*/ 96877 h 96876"/>
              </a:gdLst>
              <a:ahLst/>
              <a:cxnLst>
                <a:cxn ang="0">
                  <a:pos x="connsiteX0" y="connsiteY0"/>
                </a:cxn>
                <a:cxn ang="0">
                  <a:pos x="connsiteX1" y="connsiteY1"/>
                </a:cxn>
              </a:cxnLst>
              <a:rect l="l" t="t" r="r" b="b"/>
              <a:pathLst>
                <a:path w="4388303" h="96876">
                  <a:moveTo>
                    <a:pt x="0" y="96877"/>
                  </a:moveTo>
                  <a:cubicBezTo>
                    <a:pt x="0" y="96877"/>
                    <a:pt x="3006741" y="-121096"/>
                    <a:pt x="4388303" y="96877"/>
                  </a:cubicBezTo>
                </a:path>
              </a:pathLst>
            </a:cu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14" name="Forme libre : forme 13">
              <a:extLst>
                <a:ext uri="{FF2B5EF4-FFF2-40B4-BE49-F238E27FC236}">
                  <a16:creationId xmlns:a16="http://schemas.microsoft.com/office/drawing/2014/main" id="{025959B1-E457-38C6-57F0-EB0A6220413D}"/>
                </a:ext>
              </a:extLst>
            </p:cNvPr>
            <p:cNvSpPr/>
            <p:nvPr/>
          </p:nvSpPr>
          <p:spPr>
            <a:xfrm>
              <a:off x="2418226" y="4128380"/>
              <a:ext cx="250830" cy="419261"/>
            </a:xfrm>
            <a:custGeom>
              <a:avLst/>
              <a:gdLst>
                <a:gd name="connsiteX0" fmla="*/ 89753 w 725079"/>
                <a:gd name="connsiteY0" fmla="*/ 0 h 859068"/>
                <a:gd name="connsiteX1" fmla="*/ 725080 w 725079"/>
                <a:gd name="connsiteY1" fmla="*/ 468000 h 859068"/>
                <a:gd name="connsiteX2" fmla="*/ 0 w 725079"/>
                <a:gd name="connsiteY2" fmla="*/ 859069 h 859068"/>
              </a:gdLst>
              <a:ahLst/>
              <a:cxnLst>
                <a:cxn ang="0">
                  <a:pos x="connsiteX0" y="connsiteY0"/>
                </a:cxn>
                <a:cxn ang="0">
                  <a:pos x="connsiteX1" y="connsiteY1"/>
                </a:cxn>
                <a:cxn ang="0">
                  <a:pos x="connsiteX2" y="connsiteY2"/>
                </a:cxn>
              </a:cxnLst>
              <a:rect l="l" t="t" r="r" b="b"/>
              <a:pathLst>
                <a:path w="725079" h="859068">
                  <a:moveTo>
                    <a:pt x="89753" y="0"/>
                  </a:moveTo>
                  <a:cubicBezTo>
                    <a:pt x="89753" y="0"/>
                    <a:pt x="379529" y="230795"/>
                    <a:pt x="725080" y="468000"/>
                  </a:cubicBezTo>
                  <a:cubicBezTo>
                    <a:pt x="723798" y="448767"/>
                    <a:pt x="0" y="859069"/>
                    <a:pt x="0" y="859069"/>
                  </a:cubicBezTo>
                </a:path>
              </a:pathLst>
            </a:cu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sp>
        <p:nvSpPr>
          <p:cNvPr id="23" name="ZoneTexte 22">
            <a:extLst>
              <a:ext uri="{FF2B5EF4-FFF2-40B4-BE49-F238E27FC236}">
                <a16:creationId xmlns:a16="http://schemas.microsoft.com/office/drawing/2014/main" id="{C51FE253-1B52-4772-27FA-276EE4AB8913}"/>
              </a:ext>
            </a:extLst>
          </p:cNvPr>
          <p:cNvSpPr txBox="1"/>
          <p:nvPr/>
        </p:nvSpPr>
        <p:spPr>
          <a:xfrm>
            <a:off x="1530747" y="5541921"/>
            <a:ext cx="987433" cy="246221"/>
          </a:xfrm>
          <a:prstGeom prst="rect">
            <a:avLst/>
          </a:prstGeom>
          <a:noFill/>
        </p:spPr>
        <p:txBody>
          <a:bodyPr wrap="square" rtlCol="0">
            <a:spAutoFit/>
          </a:bodyPr>
          <a:lstStyle/>
          <a:p>
            <a:pPr algn="ctr"/>
            <a:r>
              <a:rPr lang="fr-FR" sz="1000" i="1" dirty="0">
                <a:solidFill>
                  <a:schemeClr val="bg1">
                    <a:lumMod val="50000"/>
                  </a:schemeClr>
                </a:solidFill>
              </a:rPr>
              <a:t>Très mauvais</a:t>
            </a:r>
          </a:p>
        </p:txBody>
      </p:sp>
      <p:sp>
        <p:nvSpPr>
          <p:cNvPr id="24" name="ZoneTexte 23">
            <a:extLst>
              <a:ext uri="{FF2B5EF4-FFF2-40B4-BE49-F238E27FC236}">
                <a16:creationId xmlns:a16="http://schemas.microsoft.com/office/drawing/2014/main" id="{07B28154-1E63-A24E-7244-748A11634516}"/>
              </a:ext>
            </a:extLst>
          </p:cNvPr>
          <p:cNvSpPr txBox="1"/>
          <p:nvPr/>
        </p:nvSpPr>
        <p:spPr>
          <a:xfrm>
            <a:off x="9034767" y="5500137"/>
            <a:ext cx="987433" cy="246221"/>
          </a:xfrm>
          <a:prstGeom prst="rect">
            <a:avLst/>
          </a:prstGeom>
          <a:noFill/>
        </p:spPr>
        <p:txBody>
          <a:bodyPr wrap="square" rtlCol="0">
            <a:spAutoFit/>
          </a:bodyPr>
          <a:lstStyle/>
          <a:p>
            <a:pPr algn="ctr"/>
            <a:r>
              <a:rPr lang="fr-FR" sz="1000" i="1" dirty="0">
                <a:solidFill>
                  <a:schemeClr val="bg1">
                    <a:lumMod val="50000"/>
                  </a:schemeClr>
                </a:solidFill>
              </a:rPr>
              <a:t>Très bon</a:t>
            </a:r>
          </a:p>
        </p:txBody>
      </p:sp>
    </p:spTree>
    <p:extLst>
      <p:ext uri="{BB962C8B-B14F-4D97-AF65-F5344CB8AC3E}">
        <p14:creationId xmlns:p14="http://schemas.microsoft.com/office/powerpoint/2010/main" val="170959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471B21CD-A1F8-B5C3-FE3E-11D4A1365D6F}"/>
              </a:ext>
            </a:extLst>
          </p:cNvPr>
          <p:cNvGraphicFramePr/>
          <p:nvPr>
            <p:extLst>
              <p:ext uri="{D42A27DB-BD31-4B8C-83A1-F6EECF244321}">
                <p14:modId xmlns:p14="http://schemas.microsoft.com/office/powerpoint/2010/main" val="10316428"/>
              </p:ext>
            </p:extLst>
          </p:nvPr>
        </p:nvGraphicFramePr>
        <p:xfrm>
          <a:off x="436192" y="2676525"/>
          <a:ext cx="11319615" cy="28041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FC734537-A169-F291-B16F-FDEADBD641DB}"/>
              </a:ext>
            </a:extLst>
          </p:cNvPr>
          <p:cNvSpPr>
            <a:spLocks noGrp="1"/>
          </p:cNvSpPr>
          <p:nvPr>
            <p:ph type="title"/>
          </p:nvPr>
        </p:nvSpPr>
        <p:spPr/>
        <p:txBody>
          <a:bodyPr/>
          <a:lstStyle/>
          <a:p>
            <a:r>
              <a:rPr lang="fr-FR" dirty="0"/>
              <a:t>Des patients atteints de LLC globalement satisfaits de leur parcours de soins</a:t>
            </a:r>
          </a:p>
        </p:txBody>
      </p:sp>
      <p:sp>
        <p:nvSpPr>
          <p:cNvPr id="3" name="Espace réservé du texte 2">
            <a:extLst>
              <a:ext uri="{FF2B5EF4-FFF2-40B4-BE49-F238E27FC236}">
                <a16:creationId xmlns:a16="http://schemas.microsoft.com/office/drawing/2014/main" id="{8845E9D6-C2BC-8F35-7537-9347B83BD171}"/>
              </a:ext>
            </a:extLst>
          </p:cNvPr>
          <p:cNvSpPr>
            <a:spLocks noGrp="1"/>
          </p:cNvSpPr>
          <p:nvPr>
            <p:ph type="body" sz="quarter" idx="13"/>
          </p:nvPr>
        </p:nvSpPr>
        <p:spPr>
          <a:xfrm>
            <a:off x="0" y="1152000"/>
            <a:ext cx="12193200" cy="668626"/>
          </a:xfrm>
        </p:spPr>
        <p:txBody>
          <a:bodyPr/>
          <a:lstStyle/>
          <a:p>
            <a:r>
              <a:rPr lang="fr-FR" dirty="0"/>
              <a:t>Q5. De manière générale, sur une échelle de 0 à 10, comment vivez-vous votre parcours de soins ? Au-delà de la qualité des soins, nous cherchons à connaître votre ressenti global (l’impact sur votre vie quotidienne, la qualité des relations avec les professionnels, avec votre entourage …)
</a:t>
            </a:r>
            <a:r>
              <a:rPr lang="fr-FR" sz="1000" dirty="0"/>
              <a:t>Base : A tous (98)</a:t>
            </a:r>
          </a:p>
        </p:txBody>
      </p:sp>
      <p:sp>
        <p:nvSpPr>
          <p:cNvPr id="16" name="ZoneTexte 15">
            <a:extLst>
              <a:ext uri="{FF2B5EF4-FFF2-40B4-BE49-F238E27FC236}">
                <a16:creationId xmlns:a16="http://schemas.microsoft.com/office/drawing/2014/main" id="{A5424515-52E9-7424-C481-583ABFB9E9F6}"/>
              </a:ext>
            </a:extLst>
          </p:cNvPr>
          <p:cNvSpPr txBox="1"/>
          <p:nvPr/>
        </p:nvSpPr>
        <p:spPr>
          <a:xfrm>
            <a:off x="9678924" y="2786058"/>
            <a:ext cx="2123187" cy="1446550"/>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1400" b="1" i="1" dirty="0">
                <a:solidFill>
                  <a:srgbClr val="010444"/>
                </a:solidFill>
                <a:cs typeface="Dreaming Outloud Pro" panose="03050502040302030504" pitchFamily="66" charset="0"/>
              </a:rPr>
              <a:t>En moyenne, un score de satisfaction du parcours de soin de :</a:t>
            </a:r>
          </a:p>
          <a:p>
            <a:pPr marL="0" marR="0" indent="0" algn="ctr" defTabSz="914377" rtl="0" eaLnBrk="1" fontAlgn="auto" latinLnBrk="0" hangingPunct="1">
              <a:lnSpc>
                <a:spcPct val="100000"/>
              </a:lnSpc>
              <a:spcBef>
                <a:spcPts val="0"/>
              </a:spcBef>
              <a:spcAft>
                <a:spcPts val="0"/>
              </a:spcAft>
              <a:buClr>
                <a:srgbClr val="EC2606"/>
              </a:buClr>
              <a:buSzTx/>
              <a:tabLst/>
            </a:pPr>
            <a:endParaRPr lang="fr-FR" sz="1400" b="1" i="1" dirty="0">
              <a:solidFill>
                <a:srgbClr val="010444"/>
              </a:solidFill>
              <a:cs typeface="Dreaming Outloud Pro" panose="03050502040302030504" pitchFamily="66" charset="0"/>
            </a:endParaRPr>
          </a:p>
          <a:p>
            <a:pPr marL="0" marR="0" indent="0" algn="ctr" defTabSz="914377" rtl="0" eaLnBrk="1" fontAlgn="auto" latinLnBrk="0" hangingPunct="1">
              <a:lnSpc>
                <a:spcPct val="100000"/>
              </a:lnSpc>
              <a:spcBef>
                <a:spcPts val="0"/>
              </a:spcBef>
              <a:spcAft>
                <a:spcPts val="0"/>
              </a:spcAft>
              <a:buClr>
                <a:srgbClr val="EC2606"/>
              </a:buClr>
              <a:buSzTx/>
              <a:tabLst/>
            </a:pPr>
            <a:r>
              <a:rPr lang="fr-FR" sz="2400" b="1" i="1" dirty="0">
                <a:solidFill>
                  <a:schemeClr val="accent4">
                    <a:lumMod val="50000"/>
                  </a:schemeClr>
                </a:solidFill>
                <a:latin typeface="+mj-lt"/>
                <a:cs typeface="Dreaming Outloud Pro" panose="03050502040302030504" pitchFamily="66" charset="0"/>
              </a:rPr>
              <a:t>7,6</a:t>
            </a:r>
            <a:r>
              <a:rPr lang="fr-FR" sz="1200" b="1" i="1" dirty="0">
                <a:solidFill>
                  <a:srgbClr val="010444"/>
                </a:solidFill>
                <a:latin typeface="+mj-lt"/>
                <a:cs typeface="Dreaming Outloud Pro" panose="03050502040302030504" pitchFamily="66" charset="0"/>
              </a:rPr>
              <a:t>/10</a:t>
            </a:r>
            <a:r>
              <a:rPr lang="fr-FR" sz="1400" b="1" dirty="0">
                <a:solidFill>
                  <a:srgbClr val="010444"/>
                </a:solidFill>
                <a:latin typeface="Dreaming Outloud Pro" panose="03050502040302030504" pitchFamily="66" charset="0"/>
                <a:cs typeface="Dreaming Outloud Pro" panose="03050502040302030504" pitchFamily="66" charset="0"/>
              </a:rPr>
              <a:t>
</a:t>
            </a:r>
          </a:p>
        </p:txBody>
      </p:sp>
      <p:sp>
        <p:nvSpPr>
          <p:cNvPr id="11" name="Ellipse 10">
            <a:extLst>
              <a:ext uri="{FF2B5EF4-FFF2-40B4-BE49-F238E27FC236}">
                <a16:creationId xmlns:a16="http://schemas.microsoft.com/office/drawing/2014/main" id="{B27FB4DD-27AE-363A-3EDC-8455EC515BA1}"/>
              </a:ext>
            </a:extLst>
          </p:cNvPr>
          <p:cNvSpPr/>
          <p:nvPr/>
        </p:nvSpPr>
        <p:spPr>
          <a:xfrm>
            <a:off x="7867612" y="4390696"/>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2" name="Ellipse 11">
            <a:extLst>
              <a:ext uri="{FF2B5EF4-FFF2-40B4-BE49-F238E27FC236}">
                <a16:creationId xmlns:a16="http://schemas.microsoft.com/office/drawing/2014/main" id="{3D21BC59-B2E1-C82E-6A06-EBE3FB6EA258}"/>
              </a:ext>
            </a:extLst>
          </p:cNvPr>
          <p:cNvSpPr/>
          <p:nvPr/>
        </p:nvSpPr>
        <p:spPr>
          <a:xfrm>
            <a:off x="6156657" y="4385896"/>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3" name="Ellipse 12">
            <a:extLst>
              <a:ext uri="{FF2B5EF4-FFF2-40B4-BE49-F238E27FC236}">
                <a16:creationId xmlns:a16="http://schemas.microsoft.com/office/drawing/2014/main" id="{B7478031-2F53-AE3E-38F2-3A7CED988BBB}"/>
              </a:ext>
            </a:extLst>
          </p:cNvPr>
          <p:cNvSpPr/>
          <p:nvPr/>
        </p:nvSpPr>
        <p:spPr>
          <a:xfrm>
            <a:off x="4445702" y="4385896"/>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4" name="Ellipse 13">
            <a:extLst>
              <a:ext uri="{FF2B5EF4-FFF2-40B4-BE49-F238E27FC236}">
                <a16:creationId xmlns:a16="http://schemas.microsoft.com/office/drawing/2014/main" id="{13587D50-95BD-9991-E4C9-97590A97B90F}"/>
              </a:ext>
            </a:extLst>
          </p:cNvPr>
          <p:cNvSpPr/>
          <p:nvPr/>
        </p:nvSpPr>
        <p:spPr>
          <a:xfrm>
            <a:off x="2747789" y="4385896"/>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pic>
        <p:nvPicPr>
          <p:cNvPr id="17" name="Graphique 16">
            <a:extLst>
              <a:ext uri="{FF2B5EF4-FFF2-40B4-BE49-F238E27FC236}">
                <a16:creationId xmlns:a16="http://schemas.microsoft.com/office/drawing/2014/main" id="{4E70DF14-FBBF-4398-EAF2-06C6527BDC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521467" y="193890"/>
            <a:ext cx="308471" cy="6099048"/>
          </a:xfrm>
          <a:prstGeom prst="rect">
            <a:avLst/>
          </a:prstGeom>
        </p:spPr>
      </p:pic>
      <p:sp>
        <p:nvSpPr>
          <p:cNvPr id="18" name="ZoneTexte 17">
            <a:extLst>
              <a:ext uri="{FF2B5EF4-FFF2-40B4-BE49-F238E27FC236}">
                <a16:creationId xmlns:a16="http://schemas.microsoft.com/office/drawing/2014/main" id="{7E1B1077-E112-233D-BD06-C5E758E8FDAF}"/>
              </a:ext>
            </a:extLst>
          </p:cNvPr>
          <p:cNvSpPr txBox="1"/>
          <p:nvPr/>
        </p:nvSpPr>
        <p:spPr>
          <a:xfrm>
            <a:off x="6132269" y="2580640"/>
            <a:ext cx="1138642" cy="410837"/>
          </a:xfrm>
          <a:prstGeom prst="rect">
            <a:avLst/>
          </a:prstGeom>
          <a:noFill/>
        </p:spPr>
        <p:txBody>
          <a:bodyPr wrap="square" rtlCol="0">
            <a:noAutofit/>
          </a:bodyPr>
          <a:lstStyle/>
          <a:p>
            <a:pPr marL="0" indent="0" algn="ctr">
              <a:buFont typeface="Arial" panose="020B0604020202020204" pitchFamily="34" charset="0"/>
              <a:buNone/>
              <a:tabLst/>
            </a:pPr>
            <a:r>
              <a:rPr lang="fr-FR" sz="1600" b="1" dirty="0">
                <a:solidFill>
                  <a:schemeClr val="accent4">
                    <a:lumMod val="75000"/>
                  </a:schemeClr>
                </a:solidFill>
                <a:latin typeface="Dreaming Outloud Pro" panose="03050502040302030504" pitchFamily="66" charset="0"/>
                <a:cs typeface="Dreaming Outloud Pro" panose="03050502040302030504" pitchFamily="66" charset="0"/>
              </a:rPr>
              <a:t>ST 7 – 10</a:t>
            </a:r>
          </a:p>
          <a:p>
            <a:pPr marL="0" indent="0" algn="ctr">
              <a:buFont typeface="Arial" panose="020B0604020202020204" pitchFamily="34" charset="0"/>
              <a:buNone/>
              <a:tabLst/>
            </a:pPr>
            <a:r>
              <a:rPr lang="fr-FR" sz="1600" b="1" dirty="0">
                <a:solidFill>
                  <a:schemeClr val="accent4">
                    <a:lumMod val="75000"/>
                  </a:schemeClr>
                </a:solidFill>
                <a:latin typeface="Dreaming Outloud Pro" panose="03050502040302030504" pitchFamily="66" charset="0"/>
                <a:cs typeface="Dreaming Outloud Pro" panose="03050502040302030504" pitchFamily="66" charset="0"/>
              </a:rPr>
              <a:t>76%</a:t>
            </a:r>
          </a:p>
        </p:txBody>
      </p:sp>
      <p:grpSp>
        <p:nvGrpSpPr>
          <p:cNvPr id="8" name="Graphique 5">
            <a:extLst>
              <a:ext uri="{FF2B5EF4-FFF2-40B4-BE49-F238E27FC236}">
                <a16:creationId xmlns:a16="http://schemas.microsoft.com/office/drawing/2014/main" id="{1E4D431A-C105-C303-30BB-88FEBB45A4A3}"/>
              </a:ext>
            </a:extLst>
          </p:cNvPr>
          <p:cNvGrpSpPr/>
          <p:nvPr/>
        </p:nvGrpSpPr>
        <p:grpSpPr>
          <a:xfrm flipV="1">
            <a:off x="2304109" y="5082254"/>
            <a:ext cx="6762749" cy="352137"/>
            <a:chOff x="-1769424" y="4128380"/>
            <a:chExt cx="4438480" cy="419261"/>
          </a:xfrm>
          <a:noFill/>
        </p:grpSpPr>
        <p:sp>
          <p:nvSpPr>
            <p:cNvPr id="9" name="Forme libre : forme 8">
              <a:extLst>
                <a:ext uri="{FF2B5EF4-FFF2-40B4-BE49-F238E27FC236}">
                  <a16:creationId xmlns:a16="http://schemas.microsoft.com/office/drawing/2014/main" id="{14810D92-B335-BF63-DBDF-00A6DF5A149A}"/>
                </a:ext>
              </a:extLst>
            </p:cNvPr>
            <p:cNvSpPr/>
            <p:nvPr/>
          </p:nvSpPr>
          <p:spPr>
            <a:xfrm>
              <a:off x="-1769424" y="4240209"/>
              <a:ext cx="4388303" cy="96876"/>
            </a:xfrm>
            <a:custGeom>
              <a:avLst/>
              <a:gdLst>
                <a:gd name="connsiteX0" fmla="*/ 0 w 4388303"/>
                <a:gd name="connsiteY0" fmla="*/ 96877 h 96876"/>
                <a:gd name="connsiteX1" fmla="*/ 4388303 w 4388303"/>
                <a:gd name="connsiteY1" fmla="*/ 96877 h 96876"/>
              </a:gdLst>
              <a:ahLst/>
              <a:cxnLst>
                <a:cxn ang="0">
                  <a:pos x="connsiteX0" y="connsiteY0"/>
                </a:cxn>
                <a:cxn ang="0">
                  <a:pos x="connsiteX1" y="connsiteY1"/>
                </a:cxn>
              </a:cxnLst>
              <a:rect l="l" t="t" r="r" b="b"/>
              <a:pathLst>
                <a:path w="4388303" h="96876">
                  <a:moveTo>
                    <a:pt x="0" y="96877"/>
                  </a:moveTo>
                  <a:cubicBezTo>
                    <a:pt x="0" y="96877"/>
                    <a:pt x="3006741" y="-121096"/>
                    <a:pt x="4388303" y="96877"/>
                  </a:cubicBezTo>
                </a:path>
              </a:pathLst>
            </a:cu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10" name="Forme libre : forme 9">
              <a:extLst>
                <a:ext uri="{FF2B5EF4-FFF2-40B4-BE49-F238E27FC236}">
                  <a16:creationId xmlns:a16="http://schemas.microsoft.com/office/drawing/2014/main" id="{B6CB8048-1D0C-4402-7494-487750D32FE7}"/>
                </a:ext>
              </a:extLst>
            </p:cNvPr>
            <p:cNvSpPr/>
            <p:nvPr/>
          </p:nvSpPr>
          <p:spPr>
            <a:xfrm>
              <a:off x="2418226" y="4128380"/>
              <a:ext cx="250830" cy="419261"/>
            </a:xfrm>
            <a:custGeom>
              <a:avLst/>
              <a:gdLst>
                <a:gd name="connsiteX0" fmla="*/ 89753 w 725079"/>
                <a:gd name="connsiteY0" fmla="*/ 0 h 859068"/>
                <a:gd name="connsiteX1" fmla="*/ 725080 w 725079"/>
                <a:gd name="connsiteY1" fmla="*/ 468000 h 859068"/>
                <a:gd name="connsiteX2" fmla="*/ 0 w 725079"/>
                <a:gd name="connsiteY2" fmla="*/ 859069 h 859068"/>
              </a:gdLst>
              <a:ahLst/>
              <a:cxnLst>
                <a:cxn ang="0">
                  <a:pos x="connsiteX0" y="connsiteY0"/>
                </a:cxn>
                <a:cxn ang="0">
                  <a:pos x="connsiteX1" y="connsiteY1"/>
                </a:cxn>
                <a:cxn ang="0">
                  <a:pos x="connsiteX2" y="connsiteY2"/>
                </a:cxn>
              </a:cxnLst>
              <a:rect l="l" t="t" r="r" b="b"/>
              <a:pathLst>
                <a:path w="725079" h="859068">
                  <a:moveTo>
                    <a:pt x="89753" y="0"/>
                  </a:moveTo>
                  <a:cubicBezTo>
                    <a:pt x="89753" y="0"/>
                    <a:pt x="379529" y="230795"/>
                    <a:pt x="725080" y="468000"/>
                  </a:cubicBezTo>
                  <a:cubicBezTo>
                    <a:pt x="723798" y="448767"/>
                    <a:pt x="0" y="859069"/>
                    <a:pt x="0" y="859069"/>
                  </a:cubicBezTo>
                </a:path>
              </a:pathLst>
            </a:cu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sp>
        <p:nvSpPr>
          <p:cNvPr id="15" name="ZoneTexte 14">
            <a:extLst>
              <a:ext uri="{FF2B5EF4-FFF2-40B4-BE49-F238E27FC236}">
                <a16:creationId xmlns:a16="http://schemas.microsoft.com/office/drawing/2014/main" id="{0144A72C-2979-3AF4-F829-96AA414F2B97}"/>
              </a:ext>
            </a:extLst>
          </p:cNvPr>
          <p:cNvSpPr txBox="1"/>
          <p:nvPr/>
        </p:nvSpPr>
        <p:spPr>
          <a:xfrm>
            <a:off x="1464219" y="5094246"/>
            <a:ext cx="976820" cy="246221"/>
          </a:xfrm>
          <a:prstGeom prst="rect">
            <a:avLst/>
          </a:prstGeom>
          <a:noFill/>
        </p:spPr>
        <p:txBody>
          <a:bodyPr wrap="square" rtlCol="0">
            <a:spAutoFit/>
          </a:bodyPr>
          <a:lstStyle/>
          <a:p>
            <a:pPr algn="ctr"/>
            <a:r>
              <a:rPr lang="fr-FR" sz="1000" i="1" dirty="0">
                <a:solidFill>
                  <a:schemeClr val="bg1">
                    <a:lumMod val="50000"/>
                  </a:schemeClr>
                </a:solidFill>
              </a:rPr>
              <a:t>Très mal</a:t>
            </a:r>
          </a:p>
        </p:txBody>
      </p:sp>
      <p:sp>
        <p:nvSpPr>
          <p:cNvPr id="19" name="ZoneTexte 18">
            <a:extLst>
              <a:ext uri="{FF2B5EF4-FFF2-40B4-BE49-F238E27FC236}">
                <a16:creationId xmlns:a16="http://schemas.microsoft.com/office/drawing/2014/main" id="{4BF1CDC6-7407-B944-C200-AAE50B80805B}"/>
              </a:ext>
            </a:extLst>
          </p:cNvPr>
          <p:cNvSpPr txBox="1"/>
          <p:nvPr/>
        </p:nvSpPr>
        <p:spPr>
          <a:xfrm>
            <a:off x="8968239" y="5052462"/>
            <a:ext cx="976820" cy="246221"/>
          </a:xfrm>
          <a:prstGeom prst="rect">
            <a:avLst/>
          </a:prstGeom>
          <a:noFill/>
        </p:spPr>
        <p:txBody>
          <a:bodyPr wrap="square" rtlCol="0">
            <a:spAutoFit/>
          </a:bodyPr>
          <a:lstStyle/>
          <a:p>
            <a:pPr algn="ctr"/>
            <a:r>
              <a:rPr lang="fr-FR" sz="1000" i="1" dirty="0">
                <a:solidFill>
                  <a:schemeClr val="bg1">
                    <a:lumMod val="50000"/>
                  </a:schemeClr>
                </a:solidFill>
              </a:rPr>
              <a:t>Très bien</a:t>
            </a:r>
          </a:p>
        </p:txBody>
      </p:sp>
    </p:spTree>
    <p:extLst>
      <p:ext uri="{BB962C8B-B14F-4D97-AF65-F5344CB8AC3E}">
        <p14:creationId xmlns:p14="http://schemas.microsoft.com/office/powerpoint/2010/main" val="74082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3560806-ABDC-21B2-54AF-1E3BCDD6D9EE}"/>
              </a:ext>
            </a:extLst>
          </p:cNvPr>
          <p:cNvSpPr>
            <a:spLocks noGrp="1"/>
          </p:cNvSpPr>
          <p:nvPr>
            <p:ph type="title"/>
          </p:nvPr>
        </p:nvSpPr>
        <p:spPr>
          <a:xfrm>
            <a:off x="5503636" y="3252594"/>
            <a:ext cx="5070634" cy="1569660"/>
          </a:xfrm>
        </p:spPr>
        <p:txBody>
          <a:bodyPr/>
          <a:lstStyle/>
          <a:p>
            <a:pPr>
              <a:lnSpc>
                <a:spcPct val="100000"/>
              </a:lnSpc>
            </a:pPr>
            <a:r>
              <a:rPr lang="fr-FR" sz="3200" dirty="0"/>
              <a:t>Compréhension du type de maladie et de la rechute</a:t>
            </a:r>
          </a:p>
        </p:txBody>
      </p:sp>
      <p:sp>
        <p:nvSpPr>
          <p:cNvPr id="9" name="Espace réservé du texte 8">
            <a:extLst>
              <a:ext uri="{FF2B5EF4-FFF2-40B4-BE49-F238E27FC236}">
                <a16:creationId xmlns:a16="http://schemas.microsoft.com/office/drawing/2014/main" id="{11722902-4EAD-4152-7D34-B974756D12FF}"/>
              </a:ext>
            </a:extLst>
          </p:cNvPr>
          <p:cNvSpPr>
            <a:spLocks noGrp="1"/>
          </p:cNvSpPr>
          <p:nvPr>
            <p:ph type="body" sz="quarter" idx="13"/>
          </p:nvPr>
        </p:nvSpPr>
        <p:spPr>
          <a:xfrm>
            <a:off x="5768675" y="2421883"/>
            <a:ext cx="533802" cy="547842"/>
          </a:xfrm>
        </p:spPr>
        <p:txBody>
          <a:bodyPr/>
          <a:lstStyle/>
          <a:p>
            <a:r>
              <a:rPr lang="fr-FR" sz="3200" b="1" dirty="0"/>
              <a:t>3</a:t>
            </a:r>
          </a:p>
        </p:txBody>
      </p:sp>
      <p:pic>
        <p:nvPicPr>
          <p:cNvPr id="5" name="Espace réservé pour une image  4">
            <a:extLst>
              <a:ext uri="{FF2B5EF4-FFF2-40B4-BE49-F238E27FC236}">
                <a16:creationId xmlns:a16="http://schemas.microsoft.com/office/drawing/2014/main" id="{B78FA20F-12E0-602B-F924-F7F9197F2F1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3026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56AF7F-B6CC-FAC1-DC5B-45705C81FA0B}"/>
              </a:ext>
            </a:extLst>
          </p:cNvPr>
          <p:cNvSpPr>
            <a:spLocks noGrp="1"/>
          </p:cNvSpPr>
          <p:nvPr>
            <p:ph type="title"/>
          </p:nvPr>
        </p:nvSpPr>
        <p:spPr/>
        <p:txBody>
          <a:bodyPr/>
          <a:lstStyle/>
          <a:p>
            <a:r>
              <a:rPr lang="fr-FR" dirty="0"/>
              <a:t>Une chronicité de la maladie évoquée lors du diagnostic pour la quasi-totalité des patients. Cependant une information succincte pour plus d’1 patient sur 10</a:t>
            </a:r>
            <a:endParaRPr lang="fr-FR" strike="sngStrike" dirty="0"/>
          </a:p>
        </p:txBody>
      </p:sp>
      <p:sp>
        <p:nvSpPr>
          <p:cNvPr id="3" name="Espace réservé du texte 2">
            <a:extLst>
              <a:ext uri="{FF2B5EF4-FFF2-40B4-BE49-F238E27FC236}">
                <a16:creationId xmlns:a16="http://schemas.microsoft.com/office/drawing/2014/main" id="{1CC4582E-2375-A0A5-6324-C18DD90DDE4D}"/>
              </a:ext>
            </a:extLst>
          </p:cNvPr>
          <p:cNvSpPr>
            <a:spLocks noGrp="1"/>
          </p:cNvSpPr>
          <p:nvPr>
            <p:ph type="body" sz="quarter" idx="13"/>
          </p:nvPr>
        </p:nvSpPr>
        <p:spPr>
          <a:xfrm>
            <a:off x="0" y="1152000"/>
            <a:ext cx="12193200" cy="668626"/>
          </a:xfrm>
        </p:spPr>
        <p:txBody>
          <a:bodyPr/>
          <a:lstStyle/>
          <a:p>
            <a:r>
              <a:rPr lang="fr-FR" dirty="0"/>
              <a:t>Q6. Lors de l’annonce du diagnostic de votre LLC, est ce que les professionnels de santé vous ont expliqué que cette maladie était chronique, c’est-à-dire une maladie de longue durée ?
</a:t>
            </a:r>
            <a:r>
              <a:rPr lang="fr-FR" sz="1000" dirty="0"/>
              <a:t>Base : A tous (98)</a:t>
            </a:r>
          </a:p>
        </p:txBody>
      </p:sp>
      <p:grpSp>
        <p:nvGrpSpPr>
          <p:cNvPr id="6" name="Groupe 5">
            <a:extLst>
              <a:ext uri="{FF2B5EF4-FFF2-40B4-BE49-F238E27FC236}">
                <a16:creationId xmlns:a16="http://schemas.microsoft.com/office/drawing/2014/main" id="{76174F00-8DDE-1100-A7BD-CF5673D20CFF}"/>
              </a:ext>
            </a:extLst>
          </p:cNvPr>
          <p:cNvGrpSpPr/>
          <p:nvPr/>
        </p:nvGrpSpPr>
        <p:grpSpPr>
          <a:xfrm>
            <a:off x="3266096" y="2114831"/>
            <a:ext cx="5659808" cy="3706460"/>
            <a:chOff x="435609" y="2105404"/>
            <a:chExt cx="5659808" cy="3706460"/>
          </a:xfrm>
        </p:grpSpPr>
        <p:graphicFrame>
          <p:nvGraphicFramePr>
            <p:cNvPr id="4" name="Graphique 3">
              <a:extLst>
                <a:ext uri="{FF2B5EF4-FFF2-40B4-BE49-F238E27FC236}">
                  <a16:creationId xmlns:a16="http://schemas.microsoft.com/office/drawing/2014/main" id="{D2058ACC-3994-6DCA-0FE6-B776A7258182}"/>
                </a:ext>
              </a:extLst>
            </p:cNvPr>
            <p:cNvGraphicFramePr/>
            <p:nvPr/>
          </p:nvGraphicFramePr>
          <p:xfrm>
            <a:off x="435609" y="2105404"/>
            <a:ext cx="5659808" cy="370646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B90C05DA-2C94-6A09-727F-C1E926EB0718}"/>
                </a:ext>
              </a:extLst>
            </p:cNvPr>
            <p:cNvSpPr txBox="1"/>
            <p:nvPr/>
          </p:nvSpPr>
          <p:spPr>
            <a:xfrm>
              <a:off x="2520211" y="3450802"/>
              <a:ext cx="1489435" cy="1015663"/>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b="1" dirty="0">
                  <a:solidFill>
                    <a:srgbClr val="71971E"/>
                  </a:solidFill>
                  <a:latin typeface="Dreaming Outloud Pro" panose="03050502040302030504" pitchFamily="66" charset="0"/>
                  <a:cs typeface="Dreaming Outloud Pro" panose="03050502040302030504" pitchFamily="66" charset="0"/>
                </a:rPr>
                <a:t>97% </a:t>
              </a:r>
            </a:p>
            <a:p>
              <a:pPr marL="0" marR="0" indent="0" algn="ctr" defTabSz="914377" rtl="0" eaLnBrk="1" fontAlgn="t" latinLnBrk="0" hangingPunct="1">
                <a:lnSpc>
                  <a:spcPct val="100000"/>
                </a:lnSpc>
                <a:spcBef>
                  <a:spcPts val="0"/>
                </a:spcBef>
                <a:spcAft>
                  <a:spcPts val="0"/>
                </a:spcAft>
                <a:buClr>
                  <a:srgbClr val="EC2606"/>
                </a:buClr>
                <a:buSzTx/>
                <a:tabLst/>
              </a:pPr>
              <a:r>
                <a:rPr lang="fr-FR" sz="1200" dirty="0">
                  <a:latin typeface="+mj-lt"/>
                  <a:cs typeface="Dreaming Outloud Pro" panose="03050502040302030504" pitchFamily="66" charset="0"/>
                </a:rPr>
                <a:t>des patients ont été informés de la chronicité de la maladie</a:t>
              </a:r>
            </a:p>
          </p:txBody>
        </p:sp>
      </p:grpSp>
    </p:spTree>
    <p:extLst>
      <p:ext uri="{BB962C8B-B14F-4D97-AF65-F5344CB8AC3E}">
        <p14:creationId xmlns:p14="http://schemas.microsoft.com/office/powerpoint/2010/main" val="128115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0C499-3C0E-10DE-8EED-BB4520287EE3}"/>
              </a:ext>
            </a:extLst>
          </p:cNvPr>
          <p:cNvSpPr>
            <a:spLocks noGrp="1"/>
          </p:cNvSpPr>
          <p:nvPr>
            <p:ph type="title"/>
          </p:nvPr>
        </p:nvSpPr>
        <p:spPr/>
        <p:txBody>
          <a:bodyPr/>
          <a:lstStyle/>
          <a:p>
            <a:r>
              <a:rPr lang="fr-FR" dirty="0"/>
              <a:t>1 patient sur 10 indique ne pas avoir parlé du risque de rechute avec leur médecin. </a:t>
            </a:r>
            <a:br>
              <a:rPr lang="fr-FR" dirty="0"/>
            </a:br>
            <a:r>
              <a:rPr lang="fr-FR" dirty="0"/>
              <a:t>Pour les autres patients, ce sujet a été évoqué au diagnostic ou lors du 1</a:t>
            </a:r>
            <a:r>
              <a:rPr lang="fr-FR" baseline="30000" dirty="0"/>
              <a:t>er</a:t>
            </a:r>
            <a:r>
              <a:rPr lang="fr-FR" dirty="0"/>
              <a:t> traitement essentiellement, des moments adaptés.</a:t>
            </a:r>
            <a:endParaRPr lang="fr-FR" dirty="0">
              <a:highlight>
                <a:srgbClr val="FFFF00"/>
              </a:highlight>
            </a:endParaRPr>
          </a:p>
        </p:txBody>
      </p:sp>
      <p:sp>
        <p:nvSpPr>
          <p:cNvPr id="3" name="Espace réservé du texte 2">
            <a:extLst>
              <a:ext uri="{FF2B5EF4-FFF2-40B4-BE49-F238E27FC236}">
                <a16:creationId xmlns:a16="http://schemas.microsoft.com/office/drawing/2014/main" id="{2401C925-1090-F2E8-680B-4C0B160E4ADB}"/>
              </a:ext>
            </a:extLst>
          </p:cNvPr>
          <p:cNvSpPr>
            <a:spLocks noGrp="1"/>
          </p:cNvSpPr>
          <p:nvPr>
            <p:ph type="body" sz="quarter" idx="13"/>
          </p:nvPr>
        </p:nvSpPr>
        <p:spPr>
          <a:xfrm>
            <a:off x="0" y="1152000"/>
            <a:ext cx="12193200" cy="483960"/>
          </a:xfrm>
        </p:spPr>
        <p:txBody>
          <a:bodyPr/>
          <a:lstStyle/>
          <a:p>
            <a:r>
              <a:rPr lang="fr-FR" dirty="0"/>
              <a:t>Q7. Est-ce que votre médecin vous a parlé du risque de rechute ?
</a:t>
            </a:r>
            <a:r>
              <a:rPr lang="fr-FR" sz="1000" dirty="0"/>
              <a:t>Base : A tous (98) | Total supérieur à 100% car plusieurs réponses possibles</a:t>
            </a:r>
          </a:p>
        </p:txBody>
      </p:sp>
      <p:graphicFrame>
        <p:nvGraphicFramePr>
          <p:cNvPr id="4" name="Graphique 3">
            <a:extLst>
              <a:ext uri="{FF2B5EF4-FFF2-40B4-BE49-F238E27FC236}">
                <a16:creationId xmlns:a16="http://schemas.microsoft.com/office/drawing/2014/main" id="{DAAB1A62-F0F1-2861-7BF2-2688B4C838BD}"/>
              </a:ext>
            </a:extLst>
          </p:cNvPr>
          <p:cNvGraphicFramePr/>
          <p:nvPr>
            <p:extLst>
              <p:ext uri="{D42A27DB-BD31-4B8C-83A1-F6EECF244321}">
                <p14:modId xmlns:p14="http://schemas.microsoft.com/office/powerpoint/2010/main" val="1235641147"/>
              </p:ext>
            </p:extLst>
          </p:nvPr>
        </p:nvGraphicFramePr>
        <p:xfrm>
          <a:off x="551177" y="1635960"/>
          <a:ext cx="5659808" cy="4226062"/>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aphique 6">
            <a:extLst>
              <a:ext uri="{FF2B5EF4-FFF2-40B4-BE49-F238E27FC236}">
                <a16:creationId xmlns:a16="http://schemas.microsoft.com/office/drawing/2014/main" id="{A9329056-041F-FAB5-17F0-75448DD75D1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480291" y="3302267"/>
            <a:ext cx="2628000" cy="111099"/>
          </a:xfrm>
          <a:prstGeom prst="rect">
            <a:avLst/>
          </a:prstGeom>
        </p:spPr>
      </p:pic>
      <p:sp>
        <p:nvSpPr>
          <p:cNvPr id="6" name="ZoneTexte 5">
            <a:extLst>
              <a:ext uri="{FF2B5EF4-FFF2-40B4-BE49-F238E27FC236}">
                <a16:creationId xmlns:a16="http://schemas.microsoft.com/office/drawing/2014/main" id="{F69E1B76-C295-6503-BC71-A9841E9876C0}"/>
              </a:ext>
            </a:extLst>
          </p:cNvPr>
          <p:cNvSpPr txBox="1"/>
          <p:nvPr/>
        </p:nvSpPr>
        <p:spPr>
          <a:xfrm>
            <a:off x="4941933" y="2853352"/>
            <a:ext cx="1489435" cy="830997"/>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b="1" dirty="0">
                <a:solidFill>
                  <a:srgbClr val="71971E"/>
                </a:solidFill>
                <a:latin typeface="Dreaming Outloud Pro" panose="03050502040302030504" pitchFamily="66" charset="0"/>
                <a:cs typeface="Dreaming Outloud Pro" panose="03050502040302030504" pitchFamily="66" charset="0"/>
              </a:rPr>
              <a:t>89% </a:t>
            </a:r>
          </a:p>
          <a:p>
            <a:pPr marL="0" marR="0" indent="0" algn="ctr" defTabSz="914377" rtl="0" eaLnBrk="1" fontAlgn="t" latinLnBrk="0" hangingPunct="1">
              <a:lnSpc>
                <a:spcPct val="100000"/>
              </a:lnSpc>
              <a:spcBef>
                <a:spcPts val="0"/>
              </a:spcBef>
              <a:spcAft>
                <a:spcPts val="0"/>
              </a:spcAft>
              <a:buClr>
                <a:srgbClr val="EC2606"/>
              </a:buClr>
              <a:buSzTx/>
              <a:tabLst/>
            </a:pPr>
            <a:r>
              <a:rPr lang="fr-FR" sz="1200" dirty="0">
                <a:latin typeface="+mj-lt"/>
                <a:cs typeface="Dreaming Outloud Pro" panose="03050502040302030504" pitchFamily="66" charset="0"/>
              </a:rPr>
              <a:t>des patients ont été informés du risque de rechute</a:t>
            </a:r>
          </a:p>
        </p:txBody>
      </p:sp>
      <p:sp>
        <p:nvSpPr>
          <p:cNvPr id="8" name="Espace réservé du texte 2">
            <a:extLst>
              <a:ext uri="{FF2B5EF4-FFF2-40B4-BE49-F238E27FC236}">
                <a16:creationId xmlns:a16="http://schemas.microsoft.com/office/drawing/2014/main" id="{DF9E4508-AE67-1C6E-CDC5-A594F9B2B643}"/>
              </a:ext>
            </a:extLst>
          </p:cNvPr>
          <p:cNvSpPr txBox="1">
            <a:spLocks/>
          </p:cNvSpPr>
          <p:nvPr/>
        </p:nvSpPr>
        <p:spPr>
          <a:xfrm>
            <a:off x="5740925" y="1163357"/>
            <a:ext cx="6451076" cy="483960"/>
          </a:xfrm>
          <a:prstGeom prst="rect">
            <a:avLst/>
          </a:prstGeom>
          <a:solidFill>
            <a:srgbClr val="F2F2F2"/>
          </a:solidFill>
        </p:spPr>
        <p:txBody>
          <a:bodyPr wrap="square" lIns="504000" tIns="72000" rIns="504000" bIns="72000" anchor="t">
            <a:no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Q8. Pensez-vous qu’il s’agissait du bon moment pour parler du risque de rechute ?
</a:t>
            </a:r>
            <a:r>
              <a:rPr lang="fr-FR" sz="1000" dirty="0"/>
              <a:t>Base : À ceux auxquels le médecin a parlé du risque de rechute (87)</a:t>
            </a:r>
          </a:p>
        </p:txBody>
      </p:sp>
      <p:graphicFrame>
        <p:nvGraphicFramePr>
          <p:cNvPr id="9" name="Graphique 8">
            <a:extLst>
              <a:ext uri="{FF2B5EF4-FFF2-40B4-BE49-F238E27FC236}">
                <a16:creationId xmlns:a16="http://schemas.microsoft.com/office/drawing/2014/main" id="{67EC7C79-FCBB-D512-159E-227CB746A596}"/>
              </a:ext>
            </a:extLst>
          </p:cNvPr>
          <p:cNvGraphicFramePr/>
          <p:nvPr>
            <p:extLst>
              <p:ext uri="{D42A27DB-BD31-4B8C-83A1-F6EECF244321}">
                <p14:modId xmlns:p14="http://schemas.microsoft.com/office/powerpoint/2010/main" val="2909552596"/>
              </p:ext>
            </p:extLst>
          </p:nvPr>
        </p:nvGraphicFramePr>
        <p:xfrm>
          <a:off x="6651752" y="1676834"/>
          <a:ext cx="3377433" cy="2428532"/>
        </p:xfrm>
        <a:graphic>
          <a:graphicData uri="http://schemas.openxmlformats.org/drawingml/2006/chart">
            <c:chart xmlns:c="http://schemas.openxmlformats.org/drawingml/2006/chart" xmlns:r="http://schemas.openxmlformats.org/officeDocument/2006/relationships" r:id="rId6"/>
          </a:graphicData>
        </a:graphic>
      </p:graphicFrame>
      <p:pic>
        <p:nvPicPr>
          <p:cNvPr id="13" name="Graphique 12">
            <a:extLst>
              <a:ext uri="{FF2B5EF4-FFF2-40B4-BE49-F238E27FC236}">
                <a16:creationId xmlns:a16="http://schemas.microsoft.com/office/drawing/2014/main" id="{16E9329C-80CD-0720-BA39-376CDCE2333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1115390">
            <a:off x="5957061" y="2414468"/>
            <a:ext cx="885531" cy="885531"/>
          </a:xfrm>
          <a:prstGeom prst="rect">
            <a:avLst/>
          </a:prstGeom>
        </p:spPr>
      </p:pic>
      <p:graphicFrame>
        <p:nvGraphicFramePr>
          <p:cNvPr id="14" name="Graphique 13">
            <a:extLst>
              <a:ext uri="{FF2B5EF4-FFF2-40B4-BE49-F238E27FC236}">
                <a16:creationId xmlns:a16="http://schemas.microsoft.com/office/drawing/2014/main" id="{F252C4F0-9C78-6BEF-DE89-C2E2F4993B9D}"/>
              </a:ext>
            </a:extLst>
          </p:cNvPr>
          <p:cNvGraphicFramePr/>
          <p:nvPr>
            <p:extLst>
              <p:ext uri="{D42A27DB-BD31-4B8C-83A1-F6EECF244321}">
                <p14:modId xmlns:p14="http://schemas.microsoft.com/office/powerpoint/2010/main" val="246328155"/>
              </p:ext>
            </p:extLst>
          </p:nvPr>
        </p:nvGraphicFramePr>
        <p:xfrm>
          <a:off x="5672572" y="4897743"/>
          <a:ext cx="4916692" cy="1933322"/>
        </p:xfrm>
        <a:graphic>
          <a:graphicData uri="http://schemas.openxmlformats.org/drawingml/2006/chart">
            <c:chart xmlns:c="http://schemas.openxmlformats.org/drawingml/2006/chart" xmlns:r="http://schemas.openxmlformats.org/officeDocument/2006/relationships" r:id="rId9"/>
          </a:graphicData>
        </a:graphic>
      </p:graphicFrame>
      <p:sp>
        <p:nvSpPr>
          <p:cNvPr id="15" name="ZoneTexte 14">
            <a:extLst>
              <a:ext uri="{FF2B5EF4-FFF2-40B4-BE49-F238E27FC236}">
                <a16:creationId xmlns:a16="http://schemas.microsoft.com/office/drawing/2014/main" id="{AB9B5244-A9A7-513C-5BB3-BEA6736406BC}"/>
              </a:ext>
            </a:extLst>
          </p:cNvPr>
          <p:cNvSpPr txBox="1"/>
          <p:nvPr/>
        </p:nvSpPr>
        <p:spPr>
          <a:xfrm>
            <a:off x="10100156" y="5531816"/>
            <a:ext cx="489108" cy="400110"/>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solidFill>
                  <a:srgbClr val="71971E"/>
                </a:solidFill>
                <a:latin typeface="Dreaming Outloud Pro" panose="03050502040302030504" pitchFamily="66" charset="0"/>
                <a:cs typeface="Dreaming Outloud Pro" panose="03050502040302030504" pitchFamily="66" charset="0"/>
              </a:rPr>
              <a:t>ST OUI
82%</a:t>
            </a:r>
          </a:p>
        </p:txBody>
      </p:sp>
      <p:pic>
        <p:nvPicPr>
          <p:cNvPr id="17" name="Graphique 16">
            <a:extLst>
              <a:ext uri="{FF2B5EF4-FFF2-40B4-BE49-F238E27FC236}">
                <a16:creationId xmlns:a16="http://schemas.microsoft.com/office/drawing/2014/main" id="{33A89470-DE4D-8BDA-E093-AAA63AEE1C56}"/>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9003820" y="5663245"/>
            <a:ext cx="1244414" cy="242804"/>
          </a:xfrm>
          <a:prstGeom prst="rect">
            <a:avLst/>
          </a:prstGeom>
        </p:spPr>
      </p:pic>
      <p:sp>
        <p:nvSpPr>
          <p:cNvPr id="18" name="Espace réservé du texte 2">
            <a:extLst>
              <a:ext uri="{FF2B5EF4-FFF2-40B4-BE49-F238E27FC236}">
                <a16:creationId xmlns:a16="http://schemas.microsoft.com/office/drawing/2014/main" id="{18FAF8D3-80B7-E0D0-1DB1-034C4F7FE110}"/>
              </a:ext>
            </a:extLst>
          </p:cNvPr>
          <p:cNvSpPr txBox="1">
            <a:spLocks/>
          </p:cNvSpPr>
          <p:nvPr/>
        </p:nvSpPr>
        <p:spPr>
          <a:xfrm>
            <a:off x="5531375" y="4339925"/>
            <a:ext cx="6452274" cy="637849"/>
          </a:xfrm>
          <a:prstGeom prst="rect">
            <a:avLst/>
          </a:prstGeom>
          <a:solidFill>
            <a:srgbClr val="F2F2F2"/>
          </a:solidFill>
        </p:spPr>
        <p:txBody>
          <a:bodyPr wrap="square" lIns="504000" tIns="72000" rIns="504000" bIns="72000" anchor="t">
            <a:sp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kern="200" spc="-10" dirty="0"/>
              <a:t>Q9. Auriez-vous souhaité que votre médecin évoque avec vous le risque de rechute ?</a:t>
            </a:r>
            <a:r>
              <a:rPr lang="fr-FR" dirty="0"/>
              <a:t>
</a:t>
            </a:r>
            <a:r>
              <a:rPr lang="fr-FR" sz="1000" dirty="0"/>
              <a:t>Base : À ceux auxquels le médecin n’a pas parlé du risque de rechute (</a:t>
            </a:r>
            <a:r>
              <a:rPr lang="fr-FR" sz="1000" dirty="0">
                <a:solidFill>
                  <a:srgbClr val="FF0000"/>
                </a:solidFill>
              </a:rPr>
              <a:t>11</a:t>
            </a:r>
            <a:r>
              <a:rPr lang="fr-FR" sz="1000" dirty="0"/>
              <a:t>) | Total supérieur à 100% car plusieurs réponses possibles</a:t>
            </a:r>
            <a:endParaRPr lang="fr-FR" dirty="0"/>
          </a:p>
        </p:txBody>
      </p:sp>
      <p:grpSp>
        <p:nvGrpSpPr>
          <p:cNvPr id="19" name="Groupe 18">
            <a:extLst>
              <a:ext uri="{FF2B5EF4-FFF2-40B4-BE49-F238E27FC236}">
                <a16:creationId xmlns:a16="http://schemas.microsoft.com/office/drawing/2014/main" id="{57FAC1BD-DEF8-7BD5-0635-7085CA6CAF39}"/>
              </a:ext>
            </a:extLst>
          </p:cNvPr>
          <p:cNvGrpSpPr/>
          <p:nvPr/>
        </p:nvGrpSpPr>
        <p:grpSpPr>
          <a:xfrm>
            <a:off x="8992705" y="4784357"/>
            <a:ext cx="2704009" cy="190500"/>
            <a:chOff x="435609" y="1730238"/>
            <a:chExt cx="2704009" cy="190500"/>
          </a:xfrm>
        </p:grpSpPr>
        <p:pic>
          <p:nvPicPr>
            <p:cNvPr id="20" name="Image 19">
              <a:extLst>
                <a:ext uri="{FF2B5EF4-FFF2-40B4-BE49-F238E27FC236}">
                  <a16:creationId xmlns:a16="http://schemas.microsoft.com/office/drawing/2014/main" id="{766DA0E4-9106-BA7F-5F3A-CF823DDF23D5}"/>
                </a:ext>
              </a:extLst>
            </p:cNvPr>
            <p:cNvPicPr>
              <a:picLocks/>
            </p:cNvPicPr>
            <p:nvPr/>
          </p:nvPicPr>
          <p:blipFill>
            <a:blip r:embed="rId10">
              <a:extLst>
                <a:ext uri="{28A0092B-C50C-407E-A947-70E740481C1C}">
                  <a14:useLocalDpi xmlns:a14="http://schemas.microsoft.com/office/drawing/2010/main"/>
                </a:ext>
              </a:extLst>
            </a:blip>
            <a:stretch>
              <a:fillRect/>
            </a:stretch>
          </p:blipFill>
          <p:spPr>
            <a:xfrm>
              <a:off x="435609" y="1730238"/>
              <a:ext cx="190500" cy="190500"/>
            </a:xfrm>
            <a:prstGeom prst="rect">
              <a:avLst/>
            </a:prstGeom>
          </p:spPr>
        </p:pic>
        <p:sp>
          <p:nvSpPr>
            <p:cNvPr id="21" name="ZoneTexte 20">
              <a:extLst>
                <a:ext uri="{FF2B5EF4-FFF2-40B4-BE49-F238E27FC236}">
                  <a16:creationId xmlns:a16="http://schemas.microsoft.com/office/drawing/2014/main" id="{AB63E852-ADCD-3CDA-0DB2-99BBB03675D9}"/>
                </a:ext>
              </a:extLst>
            </p:cNvPr>
            <p:cNvSpPr txBox="1"/>
            <p:nvPr/>
          </p:nvSpPr>
          <p:spPr>
            <a:xfrm>
              <a:off x="626109" y="1730238"/>
              <a:ext cx="2513509" cy="189796"/>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63500" tIns="25400" rIns="0" bIns="25400" rtlCol="0" anchor="ctr"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900" dirty="0">
                  <a:solidFill>
                    <a:srgbClr val="010444"/>
                  </a:solidFill>
                  <a:latin typeface="Tenorite" panose="00000500000000000000" pitchFamily="2" charset="0"/>
                  <a:ea typeface="+mn-ea"/>
                  <a:cs typeface="Dreaming Outloud Pro" panose="03050502040302030504" pitchFamily="66" charset="0"/>
                </a:rPr>
                <a:t>Base faible, résultats à interpréter avec prudence</a:t>
              </a:r>
            </a:p>
          </p:txBody>
        </p:sp>
      </p:grpSp>
      <p:pic>
        <p:nvPicPr>
          <p:cNvPr id="22" name="Graphique 21">
            <a:extLst>
              <a:ext uri="{FF2B5EF4-FFF2-40B4-BE49-F238E27FC236}">
                <a16:creationId xmlns:a16="http://schemas.microsoft.com/office/drawing/2014/main" id="{D37A37A0-8D78-A9B4-7C72-7E54D8750AF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305290">
            <a:off x="3667587" y="4752947"/>
            <a:ext cx="1640300" cy="885531"/>
          </a:xfrm>
          <a:prstGeom prst="rect">
            <a:avLst/>
          </a:prstGeom>
        </p:spPr>
      </p:pic>
    </p:spTree>
    <p:extLst>
      <p:ext uri="{BB962C8B-B14F-4D97-AF65-F5344CB8AC3E}">
        <p14:creationId xmlns:p14="http://schemas.microsoft.com/office/powerpoint/2010/main" val="15628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B5B163-78FE-C44D-210C-15882B4FF08E}"/>
              </a:ext>
            </a:extLst>
          </p:cNvPr>
          <p:cNvSpPr>
            <a:spLocks noGrp="1"/>
          </p:cNvSpPr>
          <p:nvPr>
            <p:ph type="title"/>
          </p:nvPr>
        </p:nvSpPr>
        <p:spPr/>
        <p:txBody>
          <a:bodyPr/>
          <a:lstStyle/>
          <a:p>
            <a:r>
              <a:rPr lang="fr-FR" dirty="0"/>
              <a:t>Un risque de rechute qui préoccupe peu ou pas la grande majorité des patients, 8 patients sur 10 indiquant y penser rarement ou ne pas être inquiet de cela</a:t>
            </a:r>
          </a:p>
        </p:txBody>
      </p:sp>
      <p:sp>
        <p:nvSpPr>
          <p:cNvPr id="3" name="Espace réservé du texte 2">
            <a:extLst>
              <a:ext uri="{FF2B5EF4-FFF2-40B4-BE49-F238E27FC236}">
                <a16:creationId xmlns:a16="http://schemas.microsoft.com/office/drawing/2014/main" id="{A4B9BAA4-C55F-100C-FA22-F7B969AE2AEF}"/>
              </a:ext>
            </a:extLst>
          </p:cNvPr>
          <p:cNvSpPr>
            <a:spLocks noGrp="1"/>
          </p:cNvSpPr>
          <p:nvPr>
            <p:ph type="body" sz="quarter" idx="13"/>
          </p:nvPr>
        </p:nvSpPr>
        <p:spPr>
          <a:xfrm>
            <a:off x="0" y="1152000"/>
            <a:ext cx="12193200" cy="483960"/>
          </a:xfrm>
        </p:spPr>
        <p:txBody>
          <a:bodyPr/>
          <a:lstStyle/>
          <a:p>
            <a:r>
              <a:rPr lang="fr-FR" dirty="0"/>
              <a:t>Q10. Dans quelle mesure le risque de rechute était un sujet de préoccupation pour vous lors du diagnostic de LLC ?
</a:t>
            </a:r>
            <a:r>
              <a:rPr lang="fr-FR" sz="1000" dirty="0"/>
              <a:t>Base : A tous (98)</a:t>
            </a:r>
          </a:p>
        </p:txBody>
      </p:sp>
      <p:graphicFrame>
        <p:nvGraphicFramePr>
          <p:cNvPr id="4" name="Graphique 3">
            <a:extLst>
              <a:ext uri="{FF2B5EF4-FFF2-40B4-BE49-F238E27FC236}">
                <a16:creationId xmlns:a16="http://schemas.microsoft.com/office/drawing/2014/main" id="{5CFFABDC-1E97-1D9B-BAB5-EF2E6D981405}"/>
              </a:ext>
            </a:extLst>
          </p:cNvPr>
          <p:cNvGraphicFramePr/>
          <p:nvPr>
            <p:extLst>
              <p:ext uri="{D42A27DB-BD31-4B8C-83A1-F6EECF244321}">
                <p14:modId xmlns:p14="http://schemas.microsoft.com/office/powerpoint/2010/main" val="2250330087"/>
              </p:ext>
            </p:extLst>
          </p:nvPr>
        </p:nvGraphicFramePr>
        <p:xfrm>
          <a:off x="3266096" y="1920738"/>
          <a:ext cx="5659808" cy="4429262"/>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phique 5">
            <a:extLst>
              <a:ext uri="{FF2B5EF4-FFF2-40B4-BE49-F238E27FC236}">
                <a16:creationId xmlns:a16="http://schemas.microsoft.com/office/drawing/2014/main" id="{F26DF54B-8846-3565-25BA-888CBD752704}"/>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6418142" y="2682595"/>
            <a:ext cx="1587581" cy="441079"/>
          </a:xfrm>
          <a:prstGeom prst="rect">
            <a:avLst/>
          </a:prstGeom>
        </p:spPr>
      </p:pic>
      <p:sp>
        <p:nvSpPr>
          <p:cNvPr id="9" name="ZoneTexte 8">
            <a:extLst>
              <a:ext uri="{FF2B5EF4-FFF2-40B4-BE49-F238E27FC236}">
                <a16:creationId xmlns:a16="http://schemas.microsoft.com/office/drawing/2014/main" id="{32F2068E-3CEB-0296-A1AE-01DD297D8A4D}"/>
              </a:ext>
            </a:extLst>
          </p:cNvPr>
          <p:cNvSpPr txBox="1"/>
          <p:nvPr/>
        </p:nvSpPr>
        <p:spPr>
          <a:xfrm>
            <a:off x="7799251" y="4484209"/>
            <a:ext cx="2587752" cy="400110"/>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latin typeface="Dreaming Outloud Pro" panose="03050502040302030504" pitchFamily="66" charset="0"/>
                <a:cs typeface="Dreaming Outloud Pro" panose="03050502040302030504" pitchFamily="66" charset="0"/>
              </a:rPr>
              <a:t>ST Un sujet de préoccupation rare </a:t>
            </a:r>
            <a:r>
              <a:rPr lang="fr-FR" sz="1300" b="1" dirty="0">
                <a:solidFill>
                  <a:schemeClr val="accent2">
                    <a:lumMod val="75000"/>
                  </a:schemeClr>
                </a:solidFill>
                <a:latin typeface="Dreaming Outloud Pro" panose="03050502040302030504" pitchFamily="66" charset="0"/>
                <a:cs typeface="Dreaming Outloud Pro" panose="03050502040302030504" pitchFamily="66" charset="0"/>
              </a:rPr>
              <a:t>
83%</a:t>
            </a:r>
          </a:p>
        </p:txBody>
      </p:sp>
      <p:pic>
        <p:nvPicPr>
          <p:cNvPr id="10" name="Graphique 9">
            <a:extLst>
              <a:ext uri="{FF2B5EF4-FFF2-40B4-BE49-F238E27FC236}">
                <a16:creationId xmlns:a16="http://schemas.microsoft.com/office/drawing/2014/main" id="{7E4617AE-23E9-B97E-AE4D-2A10988016D9}"/>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6658145" y="4704047"/>
            <a:ext cx="2226839" cy="441079"/>
          </a:xfrm>
          <a:prstGeom prst="rect">
            <a:avLst/>
          </a:prstGeom>
        </p:spPr>
      </p:pic>
      <p:sp>
        <p:nvSpPr>
          <p:cNvPr id="7" name="ZoneTexte 6">
            <a:extLst>
              <a:ext uri="{FF2B5EF4-FFF2-40B4-BE49-F238E27FC236}">
                <a16:creationId xmlns:a16="http://schemas.microsoft.com/office/drawing/2014/main" id="{F3684E11-C60B-1523-269C-5119ACA412E7}"/>
              </a:ext>
            </a:extLst>
          </p:cNvPr>
          <p:cNvSpPr txBox="1"/>
          <p:nvPr/>
        </p:nvSpPr>
        <p:spPr>
          <a:xfrm>
            <a:off x="7432472" y="2305944"/>
            <a:ext cx="2187016" cy="600164"/>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latin typeface="Dreaming Outloud Pro" panose="03050502040302030504" pitchFamily="66" charset="0"/>
                <a:cs typeface="Dreaming Outloud Pro" panose="03050502040302030504" pitchFamily="66" charset="0"/>
              </a:rPr>
              <a:t>ST Un sujet de préoccupation présent à l ‘esprit </a:t>
            </a:r>
            <a:r>
              <a:rPr lang="fr-FR" sz="1300" b="1" dirty="0">
                <a:solidFill>
                  <a:schemeClr val="accent2">
                    <a:lumMod val="75000"/>
                  </a:schemeClr>
                </a:solidFill>
                <a:latin typeface="Dreaming Outloud Pro" panose="03050502040302030504" pitchFamily="66" charset="0"/>
                <a:cs typeface="Dreaming Outloud Pro" panose="03050502040302030504" pitchFamily="66" charset="0"/>
              </a:rPr>
              <a:t>
17%</a:t>
            </a:r>
          </a:p>
        </p:txBody>
      </p:sp>
      <p:sp>
        <p:nvSpPr>
          <p:cNvPr id="11" name="Rectangle : coins arrondis 10">
            <a:extLst>
              <a:ext uri="{FF2B5EF4-FFF2-40B4-BE49-F238E27FC236}">
                <a16:creationId xmlns:a16="http://schemas.microsoft.com/office/drawing/2014/main" id="{7BDC7840-A841-D229-A2C7-39B1AF6E1C32}"/>
              </a:ext>
            </a:extLst>
          </p:cNvPr>
          <p:cNvSpPr/>
          <p:nvPr/>
        </p:nvSpPr>
        <p:spPr>
          <a:xfrm>
            <a:off x="8764367" y="5241560"/>
            <a:ext cx="2283267" cy="1225868"/>
          </a:xfrm>
          <a:custGeom>
            <a:avLst/>
            <a:gdLst>
              <a:gd name="connsiteX0" fmla="*/ 0 w 2283267"/>
              <a:gd name="connsiteY0" fmla="*/ 204315 h 1225868"/>
              <a:gd name="connsiteX1" fmla="*/ 204315 w 2283267"/>
              <a:gd name="connsiteY1" fmla="*/ 0 h 1225868"/>
              <a:gd name="connsiteX2" fmla="*/ 829194 w 2283267"/>
              <a:gd name="connsiteY2" fmla="*/ 0 h 1225868"/>
              <a:gd name="connsiteX3" fmla="*/ 1472819 w 2283267"/>
              <a:gd name="connsiteY3" fmla="*/ 0 h 1225868"/>
              <a:gd name="connsiteX4" fmla="*/ 2078952 w 2283267"/>
              <a:gd name="connsiteY4" fmla="*/ 0 h 1225868"/>
              <a:gd name="connsiteX5" fmla="*/ 2283267 w 2283267"/>
              <a:gd name="connsiteY5" fmla="*/ 204315 h 1225868"/>
              <a:gd name="connsiteX6" fmla="*/ 2283267 w 2283267"/>
              <a:gd name="connsiteY6" fmla="*/ 612934 h 1225868"/>
              <a:gd name="connsiteX7" fmla="*/ 2283267 w 2283267"/>
              <a:gd name="connsiteY7" fmla="*/ 1021553 h 1225868"/>
              <a:gd name="connsiteX8" fmla="*/ 2078952 w 2283267"/>
              <a:gd name="connsiteY8" fmla="*/ 1225868 h 1225868"/>
              <a:gd name="connsiteX9" fmla="*/ 1435327 w 2283267"/>
              <a:gd name="connsiteY9" fmla="*/ 1225868 h 1225868"/>
              <a:gd name="connsiteX10" fmla="*/ 829194 w 2283267"/>
              <a:gd name="connsiteY10" fmla="*/ 1225868 h 1225868"/>
              <a:gd name="connsiteX11" fmla="*/ 204315 w 2283267"/>
              <a:gd name="connsiteY11" fmla="*/ 1225868 h 1225868"/>
              <a:gd name="connsiteX12" fmla="*/ 0 w 2283267"/>
              <a:gd name="connsiteY12" fmla="*/ 1021553 h 1225868"/>
              <a:gd name="connsiteX13" fmla="*/ 0 w 2283267"/>
              <a:gd name="connsiteY13" fmla="*/ 629279 h 1225868"/>
              <a:gd name="connsiteX14" fmla="*/ 0 w 2283267"/>
              <a:gd name="connsiteY14" fmla="*/ 204315 h 12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3267" h="1225868" fill="none" extrusionOk="0">
                <a:moveTo>
                  <a:pt x="0" y="204315"/>
                </a:moveTo>
                <a:cubicBezTo>
                  <a:pt x="5429" y="86402"/>
                  <a:pt x="85564" y="-2596"/>
                  <a:pt x="204315" y="0"/>
                </a:cubicBezTo>
                <a:cubicBezTo>
                  <a:pt x="435465" y="-19146"/>
                  <a:pt x="557122" y="-21469"/>
                  <a:pt x="829194" y="0"/>
                </a:cubicBezTo>
                <a:cubicBezTo>
                  <a:pt x="1101266" y="21469"/>
                  <a:pt x="1212052" y="-10413"/>
                  <a:pt x="1472819" y="0"/>
                </a:cubicBezTo>
                <a:cubicBezTo>
                  <a:pt x="1733587" y="10413"/>
                  <a:pt x="1782652" y="27327"/>
                  <a:pt x="2078952" y="0"/>
                </a:cubicBezTo>
                <a:cubicBezTo>
                  <a:pt x="2185949" y="6761"/>
                  <a:pt x="2260430" y="87978"/>
                  <a:pt x="2283267" y="204315"/>
                </a:cubicBezTo>
                <a:cubicBezTo>
                  <a:pt x="2302683" y="349497"/>
                  <a:pt x="2299828" y="510173"/>
                  <a:pt x="2283267" y="612934"/>
                </a:cubicBezTo>
                <a:cubicBezTo>
                  <a:pt x="2266706" y="715695"/>
                  <a:pt x="2296391" y="839449"/>
                  <a:pt x="2283267" y="1021553"/>
                </a:cubicBezTo>
                <a:cubicBezTo>
                  <a:pt x="2281848" y="1157416"/>
                  <a:pt x="2189196" y="1211256"/>
                  <a:pt x="2078952" y="1225868"/>
                </a:cubicBezTo>
                <a:cubicBezTo>
                  <a:pt x="1827127" y="1246049"/>
                  <a:pt x="1683517" y="1248356"/>
                  <a:pt x="1435327" y="1225868"/>
                </a:cubicBezTo>
                <a:cubicBezTo>
                  <a:pt x="1187138" y="1203380"/>
                  <a:pt x="1014129" y="1236210"/>
                  <a:pt x="829194" y="1225868"/>
                </a:cubicBezTo>
                <a:cubicBezTo>
                  <a:pt x="644259" y="1215526"/>
                  <a:pt x="493886" y="1223259"/>
                  <a:pt x="204315" y="1225868"/>
                </a:cubicBezTo>
                <a:cubicBezTo>
                  <a:pt x="96763" y="1246069"/>
                  <a:pt x="1587" y="1143832"/>
                  <a:pt x="0" y="1021553"/>
                </a:cubicBezTo>
                <a:cubicBezTo>
                  <a:pt x="-2740" y="918565"/>
                  <a:pt x="-7494" y="791777"/>
                  <a:pt x="0" y="629279"/>
                </a:cubicBezTo>
                <a:cubicBezTo>
                  <a:pt x="7494" y="466781"/>
                  <a:pt x="16723" y="329178"/>
                  <a:pt x="0" y="204315"/>
                </a:cubicBezTo>
                <a:close/>
              </a:path>
              <a:path w="2283267" h="1225868" stroke="0" extrusionOk="0">
                <a:moveTo>
                  <a:pt x="0" y="204315"/>
                </a:moveTo>
                <a:cubicBezTo>
                  <a:pt x="-14303" y="83372"/>
                  <a:pt x="81590" y="-9466"/>
                  <a:pt x="204315" y="0"/>
                </a:cubicBezTo>
                <a:cubicBezTo>
                  <a:pt x="420152" y="25707"/>
                  <a:pt x="579139" y="15527"/>
                  <a:pt x="847940" y="0"/>
                </a:cubicBezTo>
                <a:cubicBezTo>
                  <a:pt x="1116741" y="-15527"/>
                  <a:pt x="1286656" y="-795"/>
                  <a:pt x="1510312" y="0"/>
                </a:cubicBezTo>
                <a:cubicBezTo>
                  <a:pt x="1733968" y="795"/>
                  <a:pt x="1959691" y="-26682"/>
                  <a:pt x="2078952" y="0"/>
                </a:cubicBezTo>
                <a:cubicBezTo>
                  <a:pt x="2189027" y="-3124"/>
                  <a:pt x="2269463" y="86413"/>
                  <a:pt x="2283267" y="204315"/>
                </a:cubicBezTo>
                <a:cubicBezTo>
                  <a:pt x="2293653" y="304326"/>
                  <a:pt x="2262694" y="446459"/>
                  <a:pt x="2283267" y="621106"/>
                </a:cubicBezTo>
                <a:cubicBezTo>
                  <a:pt x="2303840" y="795753"/>
                  <a:pt x="2263644" y="919659"/>
                  <a:pt x="2283267" y="1021553"/>
                </a:cubicBezTo>
                <a:cubicBezTo>
                  <a:pt x="2288265" y="1133339"/>
                  <a:pt x="2187919" y="1229960"/>
                  <a:pt x="2078952" y="1225868"/>
                </a:cubicBezTo>
                <a:cubicBezTo>
                  <a:pt x="1874666" y="1198191"/>
                  <a:pt x="1712671" y="1229147"/>
                  <a:pt x="1510312" y="1225868"/>
                </a:cubicBezTo>
                <a:cubicBezTo>
                  <a:pt x="1307953" y="1222589"/>
                  <a:pt x="1004043" y="1204964"/>
                  <a:pt x="847940" y="1225868"/>
                </a:cubicBezTo>
                <a:cubicBezTo>
                  <a:pt x="691837" y="1246772"/>
                  <a:pt x="380518" y="1199777"/>
                  <a:pt x="204315" y="1225868"/>
                </a:cubicBezTo>
                <a:cubicBezTo>
                  <a:pt x="102941" y="1203115"/>
                  <a:pt x="5785" y="1128293"/>
                  <a:pt x="0" y="1021553"/>
                </a:cubicBezTo>
                <a:cubicBezTo>
                  <a:pt x="-5838" y="927401"/>
                  <a:pt x="1989" y="811038"/>
                  <a:pt x="0" y="612934"/>
                </a:cubicBezTo>
                <a:cubicBezTo>
                  <a:pt x="-1989" y="414830"/>
                  <a:pt x="-4487" y="316824"/>
                  <a:pt x="0" y="204315"/>
                </a:cubicBezTo>
                <a:close/>
              </a:path>
            </a:pathLst>
          </a:custGeom>
          <a:solidFill>
            <a:schemeClr val="bg1">
              <a:lumMod val="85000"/>
            </a:schemeClr>
          </a:solidFill>
          <a:ln>
            <a:solidFill>
              <a:schemeClr val="bg1">
                <a:lumMod val="65000"/>
              </a:schemeClr>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100" i="1" dirty="0">
                <a:solidFill>
                  <a:schemeClr val="tx1"/>
                </a:solidFill>
              </a:rPr>
              <a:t>A noter pas de différence entre la première et les rechutes suivantes</a:t>
            </a:r>
          </a:p>
          <a:p>
            <a:pPr algn="ctr"/>
            <a:r>
              <a:rPr lang="fr-FR" sz="1100" i="1" dirty="0">
                <a:solidFill>
                  <a:schemeClr val="tx1"/>
                </a:solidFill>
              </a:rPr>
              <a:t>De plus, le moment de l’annonce n’influence pas le sentiment de préoccupation.</a:t>
            </a:r>
          </a:p>
        </p:txBody>
      </p:sp>
      <p:pic>
        <p:nvPicPr>
          <p:cNvPr id="12" name="Graphique 11">
            <a:extLst>
              <a:ext uri="{FF2B5EF4-FFF2-40B4-BE49-F238E27FC236}">
                <a16:creationId xmlns:a16="http://schemas.microsoft.com/office/drawing/2014/main" id="{867BD705-BFD2-C85E-8403-3809CFA74F3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0628047">
            <a:off x="8604687" y="5181957"/>
            <a:ext cx="384073" cy="384073"/>
          </a:xfrm>
          <a:prstGeom prst="rect">
            <a:avLst/>
          </a:prstGeom>
        </p:spPr>
      </p:pic>
    </p:spTree>
    <p:extLst>
      <p:ext uri="{BB962C8B-B14F-4D97-AF65-F5344CB8AC3E}">
        <p14:creationId xmlns:p14="http://schemas.microsoft.com/office/powerpoint/2010/main" val="118470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BBBB3-E1D9-1774-34F2-D03A9800F49F}"/>
              </a:ext>
            </a:extLst>
          </p:cNvPr>
          <p:cNvSpPr>
            <a:spLocks noGrp="1"/>
          </p:cNvSpPr>
          <p:nvPr>
            <p:ph type="title"/>
          </p:nvPr>
        </p:nvSpPr>
        <p:spPr/>
        <p:txBody>
          <a:bodyPr/>
          <a:lstStyle/>
          <a:p>
            <a:r>
              <a:rPr lang="fr-FR" dirty="0"/>
              <a:t>Bien que le mot rechute semble adapté pour une grande majorité, il inquiète les personnes atteintes de LLC et manque de clarté </a:t>
            </a:r>
          </a:p>
        </p:txBody>
      </p:sp>
      <p:sp>
        <p:nvSpPr>
          <p:cNvPr id="3" name="Espace réservé du texte 2">
            <a:extLst>
              <a:ext uri="{FF2B5EF4-FFF2-40B4-BE49-F238E27FC236}">
                <a16:creationId xmlns:a16="http://schemas.microsoft.com/office/drawing/2014/main" id="{2E429BCC-E89B-8B20-9780-DD14B081BD4D}"/>
              </a:ext>
            </a:extLst>
          </p:cNvPr>
          <p:cNvSpPr>
            <a:spLocks noGrp="1"/>
          </p:cNvSpPr>
          <p:nvPr>
            <p:ph type="body" sz="quarter" idx="13"/>
          </p:nvPr>
        </p:nvSpPr>
        <p:spPr>
          <a:xfrm>
            <a:off x="0" y="1152000"/>
            <a:ext cx="12193200" cy="483960"/>
          </a:xfrm>
        </p:spPr>
        <p:txBody>
          <a:bodyPr/>
          <a:lstStyle/>
          <a:p>
            <a:r>
              <a:rPr lang="fr-FR" dirty="0"/>
              <a:t>Q11. Trouvez-vous le terme de rechute… ?
</a:t>
            </a:r>
            <a:r>
              <a:rPr lang="fr-FR" sz="1000" dirty="0"/>
              <a:t>Base : A tous (98)</a:t>
            </a:r>
          </a:p>
        </p:txBody>
      </p:sp>
      <p:graphicFrame>
        <p:nvGraphicFramePr>
          <p:cNvPr id="4" name="Graphique 3">
            <a:extLst>
              <a:ext uri="{FF2B5EF4-FFF2-40B4-BE49-F238E27FC236}">
                <a16:creationId xmlns:a16="http://schemas.microsoft.com/office/drawing/2014/main" id="{8A8B5350-A6AF-F443-7807-3522E7C2644A}"/>
              </a:ext>
            </a:extLst>
          </p:cNvPr>
          <p:cNvGraphicFramePr/>
          <p:nvPr>
            <p:extLst>
              <p:ext uri="{D42A27DB-BD31-4B8C-83A1-F6EECF244321}">
                <p14:modId xmlns:p14="http://schemas.microsoft.com/office/powerpoint/2010/main" val="115930988"/>
              </p:ext>
            </p:extLst>
          </p:nvPr>
        </p:nvGraphicFramePr>
        <p:xfrm>
          <a:off x="1318525" y="2054613"/>
          <a:ext cx="9554949" cy="3651387"/>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89283DA5-B31F-CCC9-6315-CD8EB4872060}"/>
              </a:ext>
            </a:extLst>
          </p:cNvPr>
          <p:cNvSpPr/>
          <p:nvPr/>
        </p:nvSpPr>
        <p:spPr>
          <a:xfrm>
            <a:off x="8348994" y="2195146"/>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6" name="Ellipse 5">
            <a:extLst>
              <a:ext uri="{FF2B5EF4-FFF2-40B4-BE49-F238E27FC236}">
                <a16:creationId xmlns:a16="http://schemas.microsoft.com/office/drawing/2014/main" id="{2C497842-8624-03AA-4AE9-2457AE7429FC}"/>
              </a:ext>
            </a:extLst>
          </p:cNvPr>
          <p:cNvSpPr/>
          <p:nvPr/>
        </p:nvSpPr>
        <p:spPr>
          <a:xfrm>
            <a:off x="7108949" y="2185621"/>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101305A1-2210-48DD-A171-E5D4AC16693C}"/>
              </a:ext>
            </a:extLst>
          </p:cNvPr>
          <p:cNvSpPr/>
          <p:nvPr/>
        </p:nvSpPr>
        <p:spPr>
          <a:xfrm>
            <a:off x="5565259" y="2185621"/>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C987CC11-F7FF-9DFD-8FC6-035748C3A483}"/>
              </a:ext>
            </a:extLst>
          </p:cNvPr>
          <p:cNvSpPr/>
          <p:nvPr/>
        </p:nvSpPr>
        <p:spPr>
          <a:xfrm>
            <a:off x="3949569" y="2185621"/>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Tree>
    <p:extLst>
      <p:ext uri="{BB962C8B-B14F-4D97-AF65-F5344CB8AC3E}">
        <p14:creationId xmlns:p14="http://schemas.microsoft.com/office/powerpoint/2010/main" val="418981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3560806-ABDC-21B2-54AF-1E3BCDD6D9EE}"/>
              </a:ext>
            </a:extLst>
          </p:cNvPr>
          <p:cNvSpPr>
            <a:spLocks noGrp="1"/>
          </p:cNvSpPr>
          <p:nvPr>
            <p:ph type="title"/>
          </p:nvPr>
        </p:nvSpPr>
        <p:spPr>
          <a:xfrm>
            <a:off x="5503636" y="3252594"/>
            <a:ext cx="5070634" cy="1077218"/>
          </a:xfrm>
        </p:spPr>
        <p:txBody>
          <a:bodyPr/>
          <a:lstStyle/>
          <a:p>
            <a:pPr>
              <a:lnSpc>
                <a:spcPct val="100000"/>
              </a:lnSpc>
            </a:pPr>
            <a:r>
              <a:rPr lang="fr-FR" sz="3200" dirty="0"/>
              <a:t>Vécu de l’annonce de la rechute</a:t>
            </a:r>
          </a:p>
        </p:txBody>
      </p:sp>
      <p:sp>
        <p:nvSpPr>
          <p:cNvPr id="9" name="Espace réservé du texte 8">
            <a:extLst>
              <a:ext uri="{FF2B5EF4-FFF2-40B4-BE49-F238E27FC236}">
                <a16:creationId xmlns:a16="http://schemas.microsoft.com/office/drawing/2014/main" id="{11722902-4EAD-4152-7D34-B974756D12FF}"/>
              </a:ext>
            </a:extLst>
          </p:cNvPr>
          <p:cNvSpPr>
            <a:spLocks noGrp="1"/>
          </p:cNvSpPr>
          <p:nvPr>
            <p:ph type="body" sz="quarter" idx="13"/>
          </p:nvPr>
        </p:nvSpPr>
        <p:spPr>
          <a:xfrm>
            <a:off x="5768675" y="2421883"/>
            <a:ext cx="533802" cy="547842"/>
          </a:xfrm>
        </p:spPr>
        <p:txBody>
          <a:bodyPr/>
          <a:lstStyle/>
          <a:p>
            <a:r>
              <a:rPr lang="fr-FR" sz="3200" b="1" dirty="0"/>
              <a:t>4</a:t>
            </a:r>
          </a:p>
        </p:txBody>
      </p:sp>
      <p:pic>
        <p:nvPicPr>
          <p:cNvPr id="5" name="Espace réservé pour une image  4">
            <a:extLst>
              <a:ext uri="{FF2B5EF4-FFF2-40B4-BE49-F238E27FC236}">
                <a16:creationId xmlns:a16="http://schemas.microsoft.com/office/drawing/2014/main" id="{6B29C949-30C5-4B73-4067-F3C1E204686E}"/>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3908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3295A9BB-95F4-B7D7-77DF-1F250BC31A7C}"/>
              </a:ext>
            </a:extLst>
          </p:cNvPr>
          <p:cNvSpPr>
            <a:spLocks noGrp="1"/>
          </p:cNvSpPr>
          <p:nvPr>
            <p:ph type="body" sz="quarter" idx="11"/>
          </p:nvPr>
        </p:nvSpPr>
        <p:spPr>
          <a:xfrm>
            <a:off x="1239838" y="1688158"/>
            <a:ext cx="5319268" cy="984885"/>
          </a:xfrm>
          <a:noFill/>
        </p:spPr>
        <p:txBody>
          <a:bodyPr vert="horz" wrap="square" lIns="72000" tIns="0" rIns="0" bIns="0" rtlCol="0" anchor="ctr">
            <a:spAutoFit/>
          </a:bodyPr>
          <a:lstStyle/>
          <a:p>
            <a:r>
              <a:rPr lang="fr-FR" sz="3200" dirty="0"/>
              <a:t>Ressenti au moment de l’annonce de la rechute</a:t>
            </a:r>
          </a:p>
        </p:txBody>
      </p:sp>
      <p:sp>
        <p:nvSpPr>
          <p:cNvPr id="7" name="Espace réservé du texte 6">
            <a:extLst>
              <a:ext uri="{FF2B5EF4-FFF2-40B4-BE49-F238E27FC236}">
                <a16:creationId xmlns:a16="http://schemas.microsoft.com/office/drawing/2014/main" id="{AD700694-0D58-CF5F-19C3-BA9A5D2AF2F4}"/>
              </a:ext>
            </a:extLst>
          </p:cNvPr>
          <p:cNvSpPr>
            <a:spLocks noGrp="1"/>
          </p:cNvSpPr>
          <p:nvPr>
            <p:ph type="body" sz="quarter" idx="13"/>
          </p:nvPr>
        </p:nvSpPr>
        <p:spPr>
          <a:xfrm>
            <a:off x="2359345" y="4069872"/>
            <a:ext cx="4921937" cy="492443"/>
          </a:xfrm>
          <a:noFill/>
        </p:spPr>
        <p:txBody>
          <a:bodyPr vert="horz" wrap="square" lIns="72000" tIns="0" rIns="0" bIns="0" rtlCol="0" anchor="ctr">
            <a:spAutoFit/>
          </a:bodyPr>
          <a:lstStyle/>
          <a:p>
            <a:r>
              <a:rPr lang="fr-FR" sz="3200" dirty="0"/>
              <a:t>Impact de la rechute</a:t>
            </a:r>
          </a:p>
        </p:txBody>
      </p:sp>
      <p:sp>
        <p:nvSpPr>
          <p:cNvPr id="10" name="Espace réservé du texte 9">
            <a:extLst>
              <a:ext uri="{FF2B5EF4-FFF2-40B4-BE49-F238E27FC236}">
                <a16:creationId xmlns:a16="http://schemas.microsoft.com/office/drawing/2014/main" id="{0800B446-6C5F-21C1-E083-B8C6345A827B}"/>
              </a:ext>
            </a:extLst>
          </p:cNvPr>
          <p:cNvSpPr>
            <a:spLocks noGrp="1"/>
          </p:cNvSpPr>
          <p:nvPr>
            <p:ph type="body" sz="quarter" idx="16"/>
          </p:nvPr>
        </p:nvSpPr>
        <p:spPr>
          <a:xfrm>
            <a:off x="331788" y="1872824"/>
            <a:ext cx="908050" cy="615553"/>
          </a:xfrm>
          <a:solidFill>
            <a:schemeClr val="bg1"/>
          </a:solidFill>
        </p:spPr>
        <p:txBody>
          <a:bodyPr vert="horz" wrap="square" lIns="91440" tIns="72000" rIns="91440" bIns="45720" rtlCol="0" anchor="ctr" anchorCtr="0">
            <a:normAutofit/>
          </a:bodyPr>
          <a:lstStyle/>
          <a:p>
            <a:r>
              <a:rPr lang="fr-FR" dirty="0"/>
              <a:t>4.1</a:t>
            </a:r>
          </a:p>
        </p:txBody>
      </p:sp>
      <p:sp>
        <p:nvSpPr>
          <p:cNvPr id="11" name="Espace réservé du texte 10">
            <a:extLst>
              <a:ext uri="{FF2B5EF4-FFF2-40B4-BE49-F238E27FC236}">
                <a16:creationId xmlns:a16="http://schemas.microsoft.com/office/drawing/2014/main" id="{D63752AC-B382-399D-D4BC-2779EC64C3F4}"/>
              </a:ext>
            </a:extLst>
          </p:cNvPr>
          <p:cNvSpPr>
            <a:spLocks noGrp="1"/>
          </p:cNvSpPr>
          <p:nvPr>
            <p:ph type="body" sz="quarter" idx="17"/>
          </p:nvPr>
        </p:nvSpPr>
        <p:spPr>
          <a:xfrm>
            <a:off x="1430724" y="4008317"/>
            <a:ext cx="908050" cy="615553"/>
          </a:xfrm>
          <a:solidFill>
            <a:schemeClr val="bg1"/>
          </a:solidFill>
        </p:spPr>
        <p:txBody>
          <a:bodyPr vert="horz" wrap="square" lIns="91440" tIns="72000" rIns="91440" bIns="45720" rtlCol="0" anchor="ctr" anchorCtr="0">
            <a:normAutofit/>
          </a:bodyPr>
          <a:lstStyle/>
          <a:p>
            <a:r>
              <a:rPr lang="fr-FR" dirty="0"/>
              <a:t>4.2</a:t>
            </a:r>
          </a:p>
        </p:txBody>
      </p:sp>
      <p:pic>
        <p:nvPicPr>
          <p:cNvPr id="13" name="Espace réservé pour une image  12">
            <a:extLst>
              <a:ext uri="{FF2B5EF4-FFF2-40B4-BE49-F238E27FC236}">
                <a16:creationId xmlns:a16="http://schemas.microsoft.com/office/drawing/2014/main" id="{3FDED349-7DA9-6ACB-32A1-CD8AA33B27EB}"/>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6444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CA52A9-7131-10E5-4563-2F9B3E4A7B22}"/>
              </a:ext>
            </a:extLst>
          </p:cNvPr>
          <p:cNvSpPr>
            <a:spLocks noGrp="1"/>
          </p:cNvSpPr>
          <p:nvPr>
            <p:ph type="title"/>
          </p:nvPr>
        </p:nvSpPr>
        <p:spPr/>
        <p:txBody>
          <a:bodyPr/>
          <a:lstStyle/>
          <a:p>
            <a:r>
              <a:rPr lang="fr-FR" dirty="0"/>
              <a:t>Une rechute de la maladie découverte à la suite d’un rendez-vous de contrôle ou de résultats de prise de sang. Les gonflements des ganglions et une fatigue inhabituelle sont également des facteurs d’alerte</a:t>
            </a:r>
          </a:p>
        </p:txBody>
      </p:sp>
      <p:sp>
        <p:nvSpPr>
          <p:cNvPr id="3" name="Espace réservé du texte 2">
            <a:extLst>
              <a:ext uri="{FF2B5EF4-FFF2-40B4-BE49-F238E27FC236}">
                <a16:creationId xmlns:a16="http://schemas.microsoft.com/office/drawing/2014/main" id="{549EF304-2FD9-EAF8-A56C-52C543E0A913}"/>
              </a:ext>
            </a:extLst>
          </p:cNvPr>
          <p:cNvSpPr>
            <a:spLocks noGrp="1"/>
          </p:cNvSpPr>
          <p:nvPr>
            <p:ph type="body" sz="quarter" idx="13"/>
          </p:nvPr>
        </p:nvSpPr>
        <p:spPr>
          <a:xfrm>
            <a:off x="-1" y="1151999"/>
            <a:ext cx="6095417" cy="792000"/>
          </a:xfrm>
        </p:spPr>
        <p:txBody>
          <a:bodyPr/>
          <a:lstStyle/>
          <a:p>
            <a:r>
              <a:rPr lang="fr-FR" dirty="0"/>
              <a:t>Q12. Comment avez-vous découvert la rechute de votre maladie ? / Nous allons aborder plus particulièrement votre dernière rechute</a:t>
            </a:r>
          </a:p>
          <a:p>
            <a:r>
              <a:rPr lang="fr-FR" dirty="0"/>
              <a:t>Comment avez-vous découvert votre dernière rechute ?
</a:t>
            </a:r>
            <a:r>
              <a:rPr lang="fr-FR" sz="1000" dirty="0"/>
              <a:t>Base : A tous (98)</a:t>
            </a:r>
          </a:p>
        </p:txBody>
      </p:sp>
      <p:graphicFrame>
        <p:nvGraphicFramePr>
          <p:cNvPr id="4" name="Graphique 3">
            <a:extLst>
              <a:ext uri="{FF2B5EF4-FFF2-40B4-BE49-F238E27FC236}">
                <a16:creationId xmlns:a16="http://schemas.microsoft.com/office/drawing/2014/main" id="{C2BF30D9-1645-6A46-9FFC-5D4C3AC5CDF2}"/>
              </a:ext>
            </a:extLst>
          </p:cNvPr>
          <p:cNvGraphicFramePr/>
          <p:nvPr>
            <p:extLst>
              <p:ext uri="{D42A27DB-BD31-4B8C-83A1-F6EECF244321}">
                <p14:modId xmlns:p14="http://schemas.microsoft.com/office/powerpoint/2010/main" val="1181613694"/>
              </p:ext>
            </p:extLst>
          </p:nvPr>
        </p:nvGraphicFramePr>
        <p:xfrm>
          <a:off x="435609" y="2105404"/>
          <a:ext cx="5659808" cy="3706460"/>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texte 2">
            <a:extLst>
              <a:ext uri="{FF2B5EF4-FFF2-40B4-BE49-F238E27FC236}">
                <a16:creationId xmlns:a16="http://schemas.microsoft.com/office/drawing/2014/main" id="{8894608F-8B51-12BE-4027-111228F0A99D}"/>
              </a:ext>
            </a:extLst>
          </p:cNvPr>
          <p:cNvSpPr txBox="1">
            <a:spLocks/>
          </p:cNvSpPr>
          <p:nvPr/>
        </p:nvSpPr>
        <p:spPr>
          <a:xfrm>
            <a:off x="6095416" y="1151999"/>
            <a:ext cx="6097783" cy="792000"/>
          </a:xfrm>
          <a:prstGeom prst="rect">
            <a:avLst/>
          </a:prstGeom>
          <a:solidFill>
            <a:srgbClr val="F2F2F2"/>
          </a:solidFill>
        </p:spPr>
        <p:txBody>
          <a:bodyPr wrap="square" lIns="504000" tIns="72000" rIns="504000" bIns="72000" anchor="t">
            <a:no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Q13. Quels symptômes vous ont alerté ?
</a:t>
            </a:r>
            <a:r>
              <a:rPr lang="fr-FR" sz="1000" dirty="0"/>
              <a:t>Base : À ceux ayant eu des symptômes annonceurs (47) | Total supérieur à 100% car plusieurs réponses possibles</a:t>
            </a:r>
          </a:p>
        </p:txBody>
      </p:sp>
      <p:graphicFrame>
        <p:nvGraphicFramePr>
          <p:cNvPr id="6" name="Graphique 5">
            <a:extLst>
              <a:ext uri="{FF2B5EF4-FFF2-40B4-BE49-F238E27FC236}">
                <a16:creationId xmlns:a16="http://schemas.microsoft.com/office/drawing/2014/main" id="{C9E4B12C-211D-06D0-CB24-9C73447119F7}"/>
              </a:ext>
            </a:extLst>
          </p:cNvPr>
          <p:cNvGraphicFramePr/>
          <p:nvPr>
            <p:extLst>
              <p:ext uri="{D42A27DB-BD31-4B8C-83A1-F6EECF244321}">
                <p14:modId xmlns:p14="http://schemas.microsoft.com/office/powerpoint/2010/main" val="2977396301"/>
              </p:ext>
            </p:extLst>
          </p:nvPr>
        </p:nvGraphicFramePr>
        <p:xfrm>
          <a:off x="8743950" y="1957519"/>
          <a:ext cx="2447342" cy="4471856"/>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a:extLst>
              <a:ext uri="{FF2B5EF4-FFF2-40B4-BE49-F238E27FC236}">
                <a16:creationId xmlns:a16="http://schemas.microsoft.com/office/drawing/2014/main" id="{D5B8DBA7-C0AB-F061-1CDC-94DF23D54DB3}"/>
              </a:ext>
            </a:extLst>
          </p:cNvPr>
          <p:cNvSpPr txBox="1"/>
          <p:nvPr/>
        </p:nvSpPr>
        <p:spPr>
          <a:xfrm>
            <a:off x="141313" y="3024127"/>
            <a:ext cx="1990725" cy="1384995"/>
          </a:xfrm>
          <a:prstGeom prst="rect">
            <a:avLst/>
          </a:prstGeom>
          <a:noFill/>
          <a:ln>
            <a:noFill/>
          </a:ln>
          <a:effectLst/>
        </p:spPr>
        <p:txBody>
          <a:bodyPr wrap="square">
            <a:spAutoFit/>
          </a:bodyPr>
          <a:lstStyle/>
          <a:p>
            <a:pPr algn="r"/>
            <a:r>
              <a:rPr lang="fr-FR" sz="1200" b="0" i="0" u="none" strike="noStrike" dirty="0">
                <a:effectLst/>
                <a:latin typeface="+mj-lt"/>
              </a:rPr>
              <a:t>C’est </a:t>
            </a:r>
            <a:r>
              <a:rPr lang="fr-FR" sz="1200" b="1" i="0" u="none" strike="noStrike" dirty="0">
                <a:effectLst/>
                <a:latin typeface="+mj-lt"/>
              </a:rPr>
              <a:t>votre hématologue qui vous a annoncé que votre maladie rechutait</a:t>
            </a:r>
            <a:r>
              <a:rPr lang="fr-FR" sz="1200" b="0" i="0" u="none" strike="noStrike" dirty="0">
                <a:effectLst/>
                <a:latin typeface="+mj-lt"/>
              </a:rPr>
              <a:t> à la suite d’examens/d’analyse de contrôle, d’un rendez-vous de suivi</a:t>
            </a:r>
            <a:r>
              <a:rPr lang="fr-FR" sz="1200" dirty="0">
                <a:latin typeface="+mj-lt"/>
              </a:rPr>
              <a:t> </a:t>
            </a:r>
          </a:p>
        </p:txBody>
      </p:sp>
      <p:sp>
        <p:nvSpPr>
          <p:cNvPr id="10" name="ZoneTexte 9">
            <a:extLst>
              <a:ext uri="{FF2B5EF4-FFF2-40B4-BE49-F238E27FC236}">
                <a16:creationId xmlns:a16="http://schemas.microsoft.com/office/drawing/2014/main" id="{F4FB39B5-9D61-999F-934B-A8AC00E210EF}"/>
              </a:ext>
            </a:extLst>
          </p:cNvPr>
          <p:cNvSpPr txBox="1"/>
          <p:nvPr/>
        </p:nvSpPr>
        <p:spPr>
          <a:xfrm>
            <a:off x="4469871" y="3123633"/>
            <a:ext cx="1715083" cy="1015663"/>
          </a:xfrm>
          <a:prstGeom prst="rect">
            <a:avLst/>
          </a:prstGeom>
          <a:noFill/>
          <a:ln>
            <a:noFill/>
          </a:ln>
          <a:effectLst/>
        </p:spPr>
        <p:txBody>
          <a:bodyPr wrap="square">
            <a:spAutoFit/>
          </a:bodyPr>
          <a:lstStyle/>
          <a:p>
            <a:r>
              <a:rPr lang="fr-FR" sz="1200" b="1" i="0" u="none" strike="noStrike" dirty="0">
                <a:effectLst/>
                <a:latin typeface="+mj-lt"/>
              </a:rPr>
              <a:t>Des symptômes, résultats de prise de sang vous ont alerté </a:t>
            </a:r>
            <a:r>
              <a:rPr lang="fr-FR" sz="1200" b="0" i="0" u="none" strike="noStrike" dirty="0">
                <a:effectLst/>
                <a:latin typeface="+mj-lt"/>
              </a:rPr>
              <a:t>et vous ont conduit à consulter un médecin</a:t>
            </a:r>
            <a:r>
              <a:rPr lang="fr-FR" sz="1200" dirty="0">
                <a:latin typeface="+mj-lt"/>
              </a:rPr>
              <a:t> </a:t>
            </a:r>
          </a:p>
        </p:txBody>
      </p:sp>
      <p:graphicFrame>
        <p:nvGraphicFramePr>
          <p:cNvPr id="11" name="Tableau 10">
            <a:extLst>
              <a:ext uri="{FF2B5EF4-FFF2-40B4-BE49-F238E27FC236}">
                <a16:creationId xmlns:a16="http://schemas.microsoft.com/office/drawing/2014/main" id="{0E667A33-1767-C6D1-71B9-D4608B304B98}"/>
              </a:ext>
            </a:extLst>
          </p:cNvPr>
          <p:cNvGraphicFramePr>
            <a:graphicFrameLocks noGrp="1"/>
          </p:cNvGraphicFramePr>
          <p:nvPr>
            <p:extLst>
              <p:ext uri="{D42A27DB-BD31-4B8C-83A1-F6EECF244321}">
                <p14:modId xmlns:p14="http://schemas.microsoft.com/office/powerpoint/2010/main" val="2585284385"/>
              </p:ext>
            </p:extLst>
          </p:nvPr>
        </p:nvGraphicFramePr>
        <p:xfrm>
          <a:off x="5508679" y="2095879"/>
          <a:ext cx="3343220" cy="4176000"/>
        </p:xfrm>
        <a:graphic>
          <a:graphicData uri="http://schemas.openxmlformats.org/drawingml/2006/table">
            <a:tbl>
              <a:tblPr>
                <a:tableStyleId>{5C22544A-7EE6-4342-B048-85BDC9FD1C3A}</a:tableStyleId>
              </a:tblPr>
              <a:tblGrid>
                <a:gridCol w="3343220">
                  <a:extLst>
                    <a:ext uri="{9D8B030D-6E8A-4147-A177-3AD203B41FA5}">
                      <a16:colId xmlns:a16="http://schemas.microsoft.com/office/drawing/2014/main" val="1237763224"/>
                    </a:ext>
                  </a:extLst>
                </a:gridCol>
              </a:tblGrid>
              <a:tr h="278400">
                <a:tc>
                  <a:txBody>
                    <a:bodyPr/>
                    <a:lstStyle/>
                    <a:p>
                      <a:pPr algn="r" fontAlgn="b"/>
                      <a:r>
                        <a:rPr lang="fr-FR" sz="1200" u="none" strike="noStrike" dirty="0">
                          <a:effectLst/>
                        </a:rPr>
                        <a:t>Résultats de prise de sang*</a:t>
                      </a:r>
                      <a:endParaRPr lang="fr-FR" sz="1200" b="0" i="0" u="none" strike="noStrike" dirty="0">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692957"/>
                  </a:ext>
                </a:extLst>
              </a:tr>
              <a:tr h="278400">
                <a:tc>
                  <a:txBody>
                    <a:bodyPr/>
                    <a:lstStyle/>
                    <a:p>
                      <a:pPr algn="r" fontAlgn="b"/>
                      <a:r>
                        <a:rPr lang="fr-FR" sz="1200" u="none" strike="noStrike" dirty="0">
                          <a:effectLst/>
                        </a:rPr>
                        <a:t>Gonflement des ganglions*</a:t>
                      </a:r>
                      <a:endParaRPr lang="fr-FR" sz="1200" b="0" i="0" u="none" strike="noStrike" dirty="0">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8951210"/>
                  </a:ext>
                </a:extLst>
              </a:tr>
              <a:tr h="278400">
                <a:tc>
                  <a:txBody>
                    <a:bodyPr/>
                    <a:lstStyle/>
                    <a:p>
                      <a:pPr algn="r" fontAlgn="b"/>
                      <a:r>
                        <a:rPr lang="fr-FR" sz="1200" u="none" strike="noStrike" dirty="0">
                          <a:effectLst/>
                        </a:rPr>
                        <a:t>Fatigue*</a:t>
                      </a:r>
                      <a:endParaRPr lang="fr-FR" sz="1200" b="0" i="0" u="none" strike="noStrike" dirty="0">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8938503"/>
                  </a:ext>
                </a:extLst>
              </a:tr>
              <a:tr h="278400">
                <a:tc>
                  <a:txBody>
                    <a:bodyPr/>
                    <a:lstStyle/>
                    <a:p>
                      <a:pPr algn="r" fontAlgn="b"/>
                      <a:r>
                        <a:rPr lang="fr-FR" sz="1200" u="none" strike="noStrike" dirty="0">
                          <a:effectLst/>
                        </a:rPr>
                        <a:t>Amaigrissement*</a:t>
                      </a:r>
                      <a:endParaRPr lang="fr-FR" sz="1200" b="0" i="0" u="none" strike="noStrike" dirty="0">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8477663"/>
                  </a:ext>
                </a:extLst>
              </a:tr>
              <a:tr h="278400">
                <a:tc>
                  <a:txBody>
                    <a:bodyPr/>
                    <a:lstStyle/>
                    <a:p>
                      <a:pPr algn="r" fontAlgn="b"/>
                      <a:r>
                        <a:rPr lang="fr-FR" sz="1200" u="none" strike="noStrike" dirty="0">
                          <a:effectLst/>
                        </a:rPr>
                        <a:t>Essoufflement*</a:t>
                      </a:r>
                      <a:endParaRPr lang="fr-FR" sz="1200" b="0" i="0" u="none" strike="noStrike" dirty="0">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5910176"/>
                  </a:ext>
                </a:extLst>
              </a:tr>
              <a:tr h="278400">
                <a:tc>
                  <a:txBody>
                    <a:bodyPr/>
                    <a:lstStyle/>
                    <a:p>
                      <a:pPr algn="r" fontAlgn="b"/>
                      <a:r>
                        <a:rPr lang="fr-FR" sz="1200" u="none" strike="noStrike" dirty="0">
                          <a:effectLst/>
                        </a:rPr>
                        <a:t>Sueurs nocturnes*</a:t>
                      </a:r>
                      <a:endParaRPr lang="fr-FR" sz="1200" b="0" i="0" u="none" strike="noStrike" dirty="0">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8334353"/>
                  </a:ext>
                </a:extLst>
              </a:tr>
              <a:tr h="278400">
                <a:tc>
                  <a:txBody>
                    <a:bodyPr/>
                    <a:lstStyle/>
                    <a:p>
                      <a:pPr algn="r" fontAlgn="b"/>
                      <a:r>
                        <a:rPr lang="fr-FR" sz="1200" u="none" strike="noStrike" dirty="0">
                          <a:effectLst/>
                        </a:rPr>
                        <a:t>Fièvre*</a:t>
                      </a:r>
                      <a:endParaRPr lang="fr-FR" sz="1200" b="0" i="0" u="none" strike="noStrike" dirty="0">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8831190"/>
                  </a:ext>
                </a:extLst>
              </a:tr>
              <a:tr h="278400">
                <a:tc>
                  <a:txBody>
                    <a:bodyPr/>
                    <a:lstStyle/>
                    <a:p>
                      <a:pPr algn="r" fontAlgn="b"/>
                      <a:r>
                        <a:rPr lang="fr-FR" sz="1200" u="none" strike="noStrike" dirty="0">
                          <a:effectLst/>
                        </a:rPr>
                        <a:t>Sensations d'oreille bouchée</a:t>
                      </a:r>
                      <a:endParaRPr lang="fr-FR" sz="1200" b="0" i="0" u="none" strike="noStrike" dirty="0">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854461"/>
                  </a:ext>
                </a:extLst>
              </a:tr>
              <a:tr h="278400">
                <a:tc>
                  <a:txBody>
                    <a:bodyPr/>
                    <a:lstStyle/>
                    <a:p>
                      <a:pPr algn="r" fontAlgn="b"/>
                      <a:r>
                        <a:rPr lang="fr-FR" sz="1200" u="none" strike="noStrike">
                          <a:effectLst/>
                        </a:rPr>
                        <a:t>Douleurs</a:t>
                      </a:r>
                      <a:endParaRPr lang="fr-FR" sz="1200" b="0" i="0" u="none" strike="noStrike">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6886550"/>
                  </a:ext>
                </a:extLst>
              </a:tr>
              <a:tr h="278400">
                <a:tc>
                  <a:txBody>
                    <a:bodyPr/>
                    <a:lstStyle/>
                    <a:p>
                      <a:pPr algn="r" fontAlgn="b"/>
                      <a:r>
                        <a:rPr lang="fr-FR" sz="1200" u="none" strike="noStrike" dirty="0">
                          <a:effectLst/>
                        </a:rPr>
                        <a:t>Inconfort abdominal</a:t>
                      </a:r>
                      <a:endParaRPr lang="fr-FR" sz="1200" b="0" i="0" u="none" strike="noStrike" dirty="0">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8831609"/>
                  </a:ext>
                </a:extLst>
              </a:tr>
              <a:tr h="278400">
                <a:tc>
                  <a:txBody>
                    <a:bodyPr/>
                    <a:lstStyle/>
                    <a:p>
                      <a:pPr algn="r" fontAlgn="b"/>
                      <a:r>
                        <a:rPr lang="fr-FR" sz="1200" u="none" strike="noStrike">
                          <a:effectLst/>
                        </a:rPr>
                        <a:t>Algie splénique</a:t>
                      </a:r>
                      <a:endParaRPr lang="fr-FR" sz="1200" b="0" i="0" u="none" strike="noStrike">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9872583"/>
                  </a:ext>
                </a:extLst>
              </a:tr>
              <a:tr h="278400">
                <a:tc>
                  <a:txBody>
                    <a:bodyPr/>
                    <a:lstStyle/>
                    <a:p>
                      <a:pPr algn="r" fontAlgn="b"/>
                      <a:r>
                        <a:rPr lang="fr-FR" sz="1200" u="none" strike="noStrike">
                          <a:effectLst/>
                        </a:rPr>
                        <a:t>Anémie</a:t>
                      </a:r>
                      <a:endParaRPr lang="fr-FR" sz="1200" b="0" i="0" u="none" strike="noStrike">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4349456"/>
                  </a:ext>
                </a:extLst>
              </a:tr>
              <a:tr h="278400">
                <a:tc>
                  <a:txBody>
                    <a:bodyPr/>
                    <a:lstStyle/>
                    <a:p>
                      <a:pPr algn="r" fontAlgn="b"/>
                      <a:r>
                        <a:rPr lang="fr-FR" sz="1200" u="none" strike="noStrike">
                          <a:effectLst/>
                        </a:rPr>
                        <a:t>Jambes gonflées</a:t>
                      </a:r>
                      <a:endParaRPr lang="fr-FR" sz="1200" b="0" i="0" u="none" strike="noStrike">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436724"/>
                  </a:ext>
                </a:extLst>
              </a:tr>
              <a:tr h="278400">
                <a:tc>
                  <a:txBody>
                    <a:bodyPr/>
                    <a:lstStyle/>
                    <a:p>
                      <a:pPr algn="r" fontAlgn="b"/>
                      <a:r>
                        <a:rPr lang="fr-FR" sz="1200" u="none" strike="noStrike">
                          <a:effectLst/>
                        </a:rPr>
                        <a:t>Problèmes dermatologiques</a:t>
                      </a:r>
                      <a:endParaRPr lang="fr-FR" sz="1200" b="0" i="0" u="none" strike="noStrike">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14575"/>
                  </a:ext>
                </a:extLst>
              </a:tr>
              <a:tr h="278400">
                <a:tc>
                  <a:txBody>
                    <a:bodyPr/>
                    <a:lstStyle/>
                    <a:p>
                      <a:pPr algn="r" fontAlgn="b"/>
                      <a:r>
                        <a:rPr lang="fr-FR" sz="1200" u="none" strike="noStrike" dirty="0">
                          <a:effectLst/>
                        </a:rPr>
                        <a:t>Sensation générale de quelque chose perturbée</a:t>
                      </a:r>
                      <a:endParaRPr lang="fr-FR" sz="1200" b="0" i="0" u="none" strike="noStrike" dirty="0">
                        <a:solidFill>
                          <a:srgbClr val="000000"/>
                        </a:solidFill>
                        <a:effectLst/>
                        <a:latin typeface="Calibri" panose="020F0502020204030204" pitchFamily="34" charset="0"/>
                      </a:endParaRPr>
                    </a:p>
                  </a:txBody>
                  <a:tcPr marL="5023" marR="5023" marT="50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0808787"/>
                  </a:ext>
                </a:extLst>
              </a:tr>
            </a:tbl>
          </a:graphicData>
        </a:graphic>
      </p:graphicFrame>
      <p:sp>
        <p:nvSpPr>
          <p:cNvPr id="12" name="Rectangle : coins arrondis 11">
            <a:extLst>
              <a:ext uri="{FF2B5EF4-FFF2-40B4-BE49-F238E27FC236}">
                <a16:creationId xmlns:a16="http://schemas.microsoft.com/office/drawing/2014/main" id="{192CB055-1A3F-7FF2-D97D-0E0F4A13B29A}"/>
              </a:ext>
            </a:extLst>
          </p:cNvPr>
          <p:cNvSpPr/>
          <p:nvPr/>
        </p:nvSpPr>
        <p:spPr>
          <a:xfrm>
            <a:off x="5819775" y="6313538"/>
            <a:ext cx="3714750" cy="289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100" i="1" dirty="0">
                <a:solidFill>
                  <a:schemeClr val="tx1"/>
                </a:solidFill>
              </a:rPr>
              <a:t>* Items présentés dans le questionnaire</a:t>
            </a:r>
          </a:p>
        </p:txBody>
      </p:sp>
      <p:pic>
        <p:nvPicPr>
          <p:cNvPr id="13" name="Graphique 12">
            <a:extLst>
              <a:ext uri="{FF2B5EF4-FFF2-40B4-BE49-F238E27FC236}">
                <a16:creationId xmlns:a16="http://schemas.microsoft.com/office/drawing/2014/main" id="{2129AFE1-0329-4FCE-40B0-C116CDF493D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1402390" flipV="1">
            <a:off x="5929554" y="3243154"/>
            <a:ext cx="1095584" cy="1095584"/>
          </a:xfrm>
          <a:prstGeom prst="rect">
            <a:avLst/>
          </a:prstGeom>
        </p:spPr>
      </p:pic>
      <p:grpSp>
        <p:nvGrpSpPr>
          <p:cNvPr id="16" name="Groupe 15">
            <a:extLst>
              <a:ext uri="{FF2B5EF4-FFF2-40B4-BE49-F238E27FC236}">
                <a16:creationId xmlns:a16="http://schemas.microsoft.com/office/drawing/2014/main" id="{4267D725-CD66-3FC2-F73F-2B1C32238F60}"/>
              </a:ext>
            </a:extLst>
          </p:cNvPr>
          <p:cNvGrpSpPr/>
          <p:nvPr/>
        </p:nvGrpSpPr>
        <p:grpSpPr>
          <a:xfrm>
            <a:off x="10203472" y="4715367"/>
            <a:ext cx="1572602" cy="990634"/>
            <a:chOff x="10203472" y="4715367"/>
            <a:chExt cx="1572602" cy="990634"/>
          </a:xfrm>
        </p:grpSpPr>
        <p:sp>
          <p:nvSpPr>
            <p:cNvPr id="14" name="Graphique 27">
              <a:extLst>
                <a:ext uri="{FF2B5EF4-FFF2-40B4-BE49-F238E27FC236}">
                  <a16:creationId xmlns:a16="http://schemas.microsoft.com/office/drawing/2014/main" id="{5863D645-84E8-25C7-BE97-5BBFEDB7150B}"/>
                </a:ext>
              </a:extLst>
            </p:cNvPr>
            <p:cNvSpPr/>
            <p:nvPr/>
          </p:nvSpPr>
          <p:spPr>
            <a:xfrm>
              <a:off x="10203472" y="4715367"/>
              <a:ext cx="1572602" cy="990634"/>
            </a:xfrm>
            <a:custGeom>
              <a:avLst/>
              <a:gdLst>
                <a:gd name="connsiteX0" fmla="*/ 246039 w 3615888"/>
                <a:gd name="connsiteY0" fmla="*/ 211592 h 1681852"/>
                <a:gd name="connsiteX1" fmla="*/ 2622318 w 3615888"/>
                <a:gd name="connsiteY1" fmla="*/ 103996 h 1681852"/>
                <a:gd name="connsiteX2" fmla="*/ 3417623 w 3615888"/>
                <a:gd name="connsiteY2" fmla="*/ 360571 h 1681852"/>
                <a:gd name="connsiteX3" fmla="*/ 3596251 w 3615888"/>
                <a:gd name="connsiteY3" fmla="*/ 1014422 h 1681852"/>
                <a:gd name="connsiteX4" fmla="*/ 2586740 w 3615888"/>
                <a:gd name="connsiteY4" fmla="*/ 1475153 h 1681852"/>
                <a:gd name="connsiteX5" fmla="*/ 85199 w 3615888"/>
                <a:gd name="connsiteY5" fmla="*/ 1389628 h 1681852"/>
                <a:gd name="connsiteX6" fmla="*/ 246039 w 3615888"/>
                <a:gd name="connsiteY6" fmla="*/ 211592 h 16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5888" h="1681852">
                  <a:moveTo>
                    <a:pt x="246039" y="211592"/>
                  </a:moveTo>
                  <a:cubicBezTo>
                    <a:pt x="566977" y="-214653"/>
                    <a:pt x="901999" y="141241"/>
                    <a:pt x="2622318" y="103996"/>
                  </a:cubicBezTo>
                  <a:cubicBezTo>
                    <a:pt x="2847642" y="98478"/>
                    <a:pt x="3188593" y="86063"/>
                    <a:pt x="3417623" y="360571"/>
                  </a:cubicBezTo>
                  <a:cubicBezTo>
                    <a:pt x="3548815" y="519206"/>
                    <a:pt x="3662959" y="795092"/>
                    <a:pt x="3596251" y="1014422"/>
                  </a:cubicBezTo>
                  <a:cubicBezTo>
                    <a:pt x="3510272" y="1297206"/>
                    <a:pt x="3170063" y="1385490"/>
                    <a:pt x="2586740" y="1475153"/>
                  </a:cubicBezTo>
                  <a:cubicBezTo>
                    <a:pt x="1067286" y="1706898"/>
                    <a:pt x="308299" y="1822771"/>
                    <a:pt x="85199" y="1389628"/>
                  </a:cubicBezTo>
                  <a:cubicBezTo>
                    <a:pt x="-86018" y="1058564"/>
                    <a:pt x="17750" y="515067"/>
                    <a:pt x="246039" y="211592"/>
                  </a:cubicBezTo>
                  <a:close/>
                </a:path>
              </a:pathLst>
            </a:custGeom>
            <a:noFill/>
            <a:ln w="19050" cap="flat">
              <a:solidFill>
                <a:srgbClr val="010444"/>
              </a:solidFill>
              <a:prstDash val="solid"/>
              <a:miter/>
            </a:ln>
          </p:spPr>
          <p:txBody>
            <a:bodyPr rtlCol="0" anchor="ctr"/>
            <a:lstStyle/>
            <a:p>
              <a:endParaRPr lang="fr-FR"/>
            </a:p>
          </p:txBody>
        </p:sp>
        <p:sp>
          <p:nvSpPr>
            <p:cNvPr id="15" name="ZoneTexte 14">
              <a:extLst>
                <a:ext uri="{FF2B5EF4-FFF2-40B4-BE49-F238E27FC236}">
                  <a16:creationId xmlns:a16="http://schemas.microsoft.com/office/drawing/2014/main" id="{D371D928-256B-966B-921B-12026A5C12EA}"/>
                </a:ext>
              </a:extLst>
            </p:cNvPr>
            <p:cNvSpPr txBox="1"/>
            <p:nvPr/>
          </p:nvSpPr>
          <p:spPr>
            <a:xfrm>
              <a:off x="10203472" y="4785319"/>
              <a:ext cx="1442720" cy="830997"/>
            </a:xfrm>
            <a:prstGeom prst="rect">
              <a:avLst/>
            </a:prstGeom>
            <a:noFill/>
          </p:spPr>
          <p:txBody>
            <a:bodyPr wrap="square" rtlCol="0">
              <a:spAutoFit/>
            </a:bodyPr>
            <a:lstStyle/>
            <a:p>
              <a:pPr algn="ctr"/>
              <a:r>
                <a:rPr lang="fr-FR" sz="1200" dirty="0">
                  <a:latin typeface="Dreaming Outloud Pro" panose="03050502040302030504" pitchFamily="66" charset="0"/>
                  <a:cs typeface="Dreaming Outloud Pro" panose="03050502040302030504" pitchFamily="66" charset="0"/>
                </a:rPr>
                <a:t>En moyenne, les patients citent </a:t>
              </a:r>
              <a:r>
                <a:rPr lang="fr-FR" sz="1200" b="1" dirty="0">
                  <a:latin typeface="Dreaming Outloud Pro" panose="03050502040302030504" pitchFamily="66" charset="0"/>
                  <a:cs typeface="Dreaming Outloud Pro" panose="03050502040302030504" pitchFamily="66" charset="0"/>
                </a:rPr>
                <a:t>2,7 </a:t>
              </a:r>
              <a:r>
                <a:rPr lang="fr-FR" sz="1200" dirty="0">
                  <a:latin typeface="Dreaming Outloud Pro" panose="03050502040302030504" pitchFamily="66" charset="0"/>
                  <a:cs typeface="Dreaming Outloud Pro" panose="03050502040302030504" pitchFamily="66" charset="0"/>
                </a:rPr>
                <a:t>symptômes les ayant alertés</a:t>
              </a:r>
            </a:p>
          </p:txBody>
        </p:sp>
      </p:grpSp>
    </p:spTree>
    <p:extLst>
      <p:ext uri="{BB962C8B-B14F-4D97-AF65-F5344CB8AC3E}">
        <p14:creationId xmlns:p14="http://schemas.microsoft.com/office/powerpoint/2010/main" val="156600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461C4-3A23-4FE2-DE12-DC2AA3AF6B3F}"/>
              </a:ext>
            </a:extLst>
          </p:cNvPr>
          <p:cNvSpPr>
            <a:spLocks noGrp="1"/>
          </p:cNvSpPr>
          <p:nvPr>
            <p:ph type="title"/>
          </p:nvPr>
        </p:nvSpPr>
        <p:spPr/>
        <p:txBody>
          <a:bodyPr/>
          <a:lstStyle/>
          <a:p>
            <a:r>
              <a:rPr lang="fr-FR" sz="2400" dirty="0"/>
              <a:t>Sommaire</a:t>
            </a:r>
          </a:p>
        </p:txBody>
      </p:sp>
      <p:graphicFrame>
        <p:nvGraphicFramePr>
          <p:cNvPr id="7" name="Tableau 6">
            <a:extLst>
              <a:ext uri="{FF2B5EF4-FFF2-40B4-BE49-F238E27FC236}">
                <a16:creationId xmlns:a16="http://schemas.microsoft.com/office/drawing/2014/main" id="{E128529D-915B-7D41-D101-E3F78E763ECA}"/>
              </a:ext>
            </a:extLst>
          </p:cNvPr>
          <p:cNvGraphicFramePr>
            <a:graphicFrameLocks noGrp="1"/>
          </p:cNvGraphicFramePr>
          <p:nvPr>
            <p:extLst>
              <p:ext uri="{D42A27DB-BD31-4B8C-83A1-F6EECF244321}">
                <p14:modId xmlns:p14="http://schemas.microsoft.com/office/powerpoint/2010/main" val="3962369259"/>
              </p:ext>
            </p:extLst>
          </p:nvPr>
        </p:nvGraphicFramePr>
        <p:xfrm>
          <a:off x="1311517" y="1175657"/>
          <a:ext cx="9248588" cy="4501665"/>
        </p:xfrm>
        <a:graphic>
          <a:graphicData uri="http://schemas.openxmlformats.org/drawingml/2006/table">
            <a:tbl>
              <a:tblPr firstRow="1" bandRow="1">
                <a:tableStyleId>{2D5ABB26-0587-4C30-8999-92F81FD0307C}</a:tableStyleId>
              </a:tblPr>
              <a:tblGrid>
                <a:gridCol w="475947">
                  <a:extLst>
                    <a:ext uri="{9D8B030D-6E8A-4147-A177-3AD203B41FA5}">
                      <a16:colId xmlns:a16="http://schemas.microsoft.com/office/drawing/2014/main" val="20000"/>
                    </a:ext>
                  </a:extLst>
                </a:gridCol>
                <a:gridCol w="7920000">
                  <a:extLst>
                    <a:ext uri="{9D8B030D-6E8A-4147-A177-3AD203B41FA5}">
                      <a16:colId xmlns:a16="http://schemas.microsoft.com/office/drawing/2014/main" val="20001"/>
                    </a:ext>
                  </a:extLst>
                </a:gridCol>
                <a:gridCol w="852641">
                  <a:extLst>
                    <a:ext uri="{9D8B030D-6E8A-4147-A177-3AD203B41FA5}">
                      <a16:colId xmlns:a16="http://schemas.microsoft.com/office/drawing/2014/main" val="20002"/>
                    </a:ext>
                  </a:extLst>
                </a:gridCol>
              </a:tblGrid>
              <a:tr h="50018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b="1" i="0" kern="1200" dirty="0">
                          <a:solidFill>
                            <a:schemeClr val="accent2"/>
                          </a:solidFill>
                          <a:latin typeface="+mn-lt"/>
                          <a:ea typeface="Roboto Condensed bold" panose="02000000000000000000" pitchFamily="2" charset="0"/>
                          <a:cs typeface="Verdana"/>
                        </a:rPr>
                        <a:t>1</a:t>
                      </a:r>
                    </a:p>
                  </a:txBody>
                  <a:tcPr marL="36002" marR="3600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Contexte et objectifs et méthodologie de l’étude</a:t>
                      </a:r>
                    </a:p>
                  </a:txBody>
                  <a:tcPr marL="36002" marR="36002" marT="0" marB="0" anchor="ctr">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p. 3</a:t>
                      </a:r>
                    </a:p>
                  </a:txBody>
                  <a:tcPr marL="36002" marR="36002"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018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b="1" i="0" kern="1200" dirty="0">
                          <a:solidFill>
                            <a:schemeClr val="accent2"/>
                          </a:solidFill>
                          <a:latin typeface="+mn-lt"/>
                          <a:ea typeface="Roboto Condensed bold" panose="02000000000000000000" pitchFamily="2" charset="0"/>
                          <a:cs typeface="Verdana"/>
                        </a:rPr>
                        <a:t>2</a:t>
                      </a:r>
                    </a:p>
                  </a:txBody>
                  <a:tcPr marL="36002" marR="3600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Profil des patients répondants</a:t>
                      </a:r>
                    </a:p>
                  </a:txBody>
                  <a:tcPr marL="36002" marR="36002"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p. 6</a:t>
                      </a:r>
                    </a:p>
                  </a:txBody>
                  <a:tcPr marL="36002" marR="3600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50018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b="1" i="0" kern="1200" dirty="0">
                          <a:solidFill>
                            <a:schemeClr val="accent2"/>
                          </a:solidFill>
                          <a:latin typeface="+mn-lt"/>
                          <a:ea typeface="Roboto Condensed bold" panose="02000000000000000000" pitchFamily="2" charset="0"/>
                          <a:cs typeface="Verdana"/>
                        </a:rPr>
                        <a:t>3</a:t>
                      </a:r>
                    </a:p>
                  </a:txBody>
                  <a:tcPr marL="36002" marR="3600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rPr>
                        <a:t>Compréhension du type de maladie et de la rechute</a:t>
                      </a:r>
                      <a:endParaRPr lang="fr-FR" sz="1400" b="1" kern="1200" dirty="0">
                        <a:solidFill>
                          <a:schemeClr val="tx1"/>
                        </a:solidFill>
                        <a:latin typeface="+mn-lt"/>
                        <a:ea typeface="Verdana" panose="020B0604030504040204" pitchFamily="34" charset="0"/>
                        <a:cs typeface="Verdana" panose="020B0604030504040204" pitchFamily="34" charset="0"/>
                      </a:endParaRPr>
                    </a:p>
                  </a:txBody>
                  <a:tcPr marL="36002" marR="36002" marT="0" marB="0" anchor="ctr">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p. 12</a:t>
                      </a:r>
                    </a:p>
                  </a:txBody>
                  <a:tcPr marL="36002" marR="3600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4896533"/>
                  </a:ext>
                </a:extLst>
              </a:tr>
              <a:tr h="50018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b="1" i="0" kern="1200" dirty="0">
                          <a:solidFill>
                            <a:schemeClr val="accent2"/>
                          </a:solidFill>
                          <a:latin typeface="+mn-lt"/>
                          <a:ea typeface="Roboto Condensed bold" panose="02000000000000000000" pitchFamily="2" charset="0"/>
                          <a:cs typeface="Verdana"/>
                        </a:rPr>
                        <a:t>4</a:t>
                      </a:r>
                    </a:p>
                  </a:txBody>
                  <a:tcPr marL="36002" marR="3600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mn-cs"/>
                        </a:rPr>
                        <a:t>Vécu de l’annonce de la rechute</a:t>
                      </a:r>
                    </a:p>
                  </a:txBody>
                  <a:tcPr marL="36002" marR="36002" marT="0" marB="0" anchor="ctr">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p. 17</a:t>
                      </a:r>
                    </a:p>
                  </a:txBody>
                  <a:tcPr marL="36002" marR="3600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888723"/>
                  </a:ext>
                </a:extLst>
              </a:tr>
              <a:tr h="50018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b="1" i="0" kern="1200" dirty="0">
                          <a:solidFill>
                            <a:schemeClr val="accent2"/>
                          </a:solidFill>
                          <a:latin typeface="+mn-lt"/>
                          <a:ea typeface="Roboto Condensed bold" panose="02000000000000000000" pitchFamily="2" charset="0"/>
                          <a:cs typeface="Verdana"/>
                        </a:rPr>
                        <a:t>5</a:t>
                      </a:r>
                    </a:p>
                  </a:txBody>
                  <a:tcPr marL="36002" marR="3600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mn-cs"/>
                        </a:rPr>
                        <a:t>Les traitements</a:t>
                      </a:r>
                    </a:p>
                  </a:txBody>
                  <a:tcPr marL="36002" marR="36002" marT="0" marB="0" anchor="ctr">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p. 26</a:t>
                      </a:r>
                    </a:p>
                  </a:txBody>
                  <a:tcPr marL="36002" marR="3600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755754"/>
                  </a:ext>
                </a:extLst>
              </a:tr>
              <a:tr h="50018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b="1" i="0" kern="1200" dirty="0">
                          <a:solidFill>
                            <a:schemeClr val="accent2"/>
                          </a:solidFill>
                          <a:latin typeface="+mn-lt"/>
                          <a:ea typeface="Roboto Condensed bold" panose="02000000000000000000" pitchFamily="2" charset="0"/>
                          <a:cs typeface="Verdana"/>
                        </a:rPr>
                        <a:t>6</a:t>
                      </a:r>
                    </a:p>
                  </a:txBody>
                  <a:tcPr marL="36002" marR="3600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mn-cs"/>
                        </a:rPr>
                        <a:t>Soutien, suivi et accompagnement des patients</a:t>
                      </a:r>
                    </a:p>
                  </a:txBody>
                  <a:tcPr marL="36002" marR="36002" marT="0" marB="0" anchor="ctr">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p. 42</a:t>
                      </a:r>
                    </a:p>
                  </a:txBody>
                  <a:tcPr marL="36002" marR="3600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6920668"/>
                  </a:ext>
                </a:extLst>
              </a:tr>
              <a:tr h="50018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b="1" i="0" kern="1200" dirty="0">
                          <a:solidFill>
                            <a:schemeClr val="accent2"/>
                          </a:solidFill>
                          <a:latin typeface="+mn-lt"/>
                          <a:ea typeface="Roboto Condensed bold" panose="02000000000000000000" pitchFamily="2" charset="0"/>
                          <a:cs typeface="Verdana"/>
                        </a:rPr>
                        <a:t>7</a:t>
                      </a:r>
                    </a:p>
                  </a:txBody>
                  <a:tcPr marL="36002" marR="3600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mn-cs"/>
                        </a:rPr>
                        <a:t>Besoins et attentes</a:t>
                      </a:r>
                    </a:p>
                  </a:txBody>
                  <a:tcPr marL="36002" marR="36002" marT="0" marB="0" anchor="ctr">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p. 59</a:t>
                      </a:r>
                    </a:p>
                  </a:txBody>
                  <a:tcPr marL="36002" marR="3600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0771504"/>
                  </a:ext>
                </a:extLst>
              </a:tr>
              <a:tr h="50018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b="1" i="0" kern="1200" dirty="0">
                          <a:solidFill>
                            <a:schemeClr val="accent2"/>
                          </a:solidFill>
                          <a:latin typeface="+mn-lt"/>
                          <a:ea typeface="Roboto Condensed bold" panose="02000000000000000000" pitchFamily="2" charset="0"/>
                          <a:cs typeface="Verdana"/>
                        </a:rPr>
                        <a:t>8</a:t>
                      </a:r>
                    </a:p>
                  </a:txBody>
                  <a:tcPr marL="36002" marR="3600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mn-cs"/>
                        </a:rPr>
                        <a:t>Conclusions</a:t>
                      </a:r>
                    </a:p>
                  </a:txBody>
                  <a:tcPr marL="36002" marR="36002" marT="0" marB="0" anchor="ctr">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p. 67</a:t>
                      </a:r>
                    </a:p>
                  </a:txBody>
                  <a:tcPr marL="36002" marR="3600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8873680"/>
                  </a:ext>
                </a:extLst>
              </a:tr>
              <a:tr h="50018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b="1" i="0" kern="1200" dirty="0">
                          <a:solidFill>
                            <a:schemeClr val="accent2"/>
                          </a:solidFill>
                          <a:latin typeface="+mn-lt"/>
                          <a:ea typeface="Roboto Condensed bold" panose="02000000000000000000" pitchFamily="2" charset="0"/>
                          <a:cs typeface="Verdana"/>
                        </a:rPr>
                        <a:t>9</a:t>
                      </a:r>
                    </a:p>
                  </a:txBody>
                  <a:tcPr marL="36002" marR="36002" marT="0" marB="0" anchor="ctr">
                    <a:lnR>
                      <a:noFill/>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Annexes </a:t>
                      </a:r>
                    </a:p>
                  </a:txBody>
                  <a:tcPr marL="36002" marR="36002" marT="0"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Verdana" panose="020B0604030504040204" pitchFamily="34" charset="0"/>
                          <a:cs typeface="Verdana" panose="020B0604030504040204" pitchFamily="34" charset="0"/>
                        </a:rPr>
                        <a:t>p. 75</a:t>
                      </a:r>
                    </a:p>
                  </a:txBody>
                  <a:tcPr marL="36002" marR="36002"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40954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7159FC-E3C0-B23E-5FA7-3C336CBEEBB7}"/>
              </a:ext>
            </a:extLst>
          </p:cNvPr>
          <p:cNvSpPr>
            <a:spLocks noGrp="1"/>
          </p:cNvSpPr>
          <p:nvPr>
            <p:ph type="title"/>
          </p:nvPr>
        </p:nvSpPr>
        <p:spPr/>
        <p:txBody>
          <a:bodyPr/>
          <a:lstStyle/>
          <a:p>
            <a:r>
              <a:rPr lang="fr-FR" dirty="0"/>
              <a:t>Un vécu des rechutes globalement plus difficile chez les patients ayant expérimenté plusieurs rechutes qui peuvent se reposer sur le corps médical en qui ils ont confiance pour obtenir des informations claires</a:t>
            </a:r>
          </a:p>
        </p:txBody>
      </p:sp>
      <p:sp>
        <p:nvSpPr>
          <p:cNvPr id="3" name="Espace réservé du texte 2">
            <a:extLst>
              <a:ext uri="{FF2B5EF4-FFF2-40B4-BE49-F238E27FC236}">
                <a16:creationId xmlns:a16="http://schemas.microsoft.com/office/drawing/2014/main" id="{B6187A26-F12C-FD30-F1BD-7AC525CFF6A2}"/>
              </a:ext>
            </a:extLst>
          </p:cNvPr>
          <p:cNvSpPr>
            <a:spLocks noGrp="1"/>
          </p:cNvSpPr>
          <p:nvPr>
            <p:ph type="body" sz="quarter" idx="13"/>
          </p:nvPr>
        </p:nvSpPr>
        <p:spPr>
          <a:xfrm>
            <a:off x="0" y="1152000"/>
            <a:ext cx="12193200" cy="668626"/>
          </a:xfrm>
        </p:spPr>
        <p:txBody>
          <a:bodyPr/>
          <a:lstStyle/>
          <a:p>
            <a:r>
              <a:rPr lang="fr-FR" dirty="0"/>
              <a:t>Q16. Comment avez-vous vécu l’annonce de la dernière rechute de votre LLC par rapport à l’annonce de la 1ière rechute (en termes d’informations par l’équipe médicale, de soutien, d’état psychologique, par rapport à vos proches…) ?
</a:t>
            </a:r>
            <a:r>
              <a:rPr lang="fr-FR" sz="1000" dirty="0"/>
              <a:t>Base : À ceux ayant vécu plusieurs rechutes (44) | Réponses spontanées | Total supérieur à 100% car plusieurs réponses possibles</a:t>
            </a:r>
            <a:endParaRPr lang="fr-FR" dirty="0"/>
          </a:p>
        </p:txBody>
      </p:sp>
      <p:graphicFrame>
        <p:nvGraphicFramePr>
          <p:cNvPr id="4" name="Graphique 3">
            <a:extLst>
              <a:ext uri="{FF2B5EF4-FFF2-40B4-BE49-F238E27FC236}">
                <a16:creationId xmlns:a16="http://schemas.microsoft.com/office/drawing/2014/main" id="{EF4EE4B8-45EC-9868-6B35-18E789808ACB}"/>
              </a:ext>
            </a:extLst>
          </p:cNvPr>
          <p:cNvGraphicFramePr/>
          <p:nvPr>
            <p:extLst>
              <p:ext uri="{D42A27DB-BD31-4B8C-83A1-F6EECF244321}">
                <p14:modId xmlns:p14="http://schemas.microsoft.com/office/powerpoint/2010/main" val="4000665347"/>
              </p:ext>
            </p:extLst>
          </p:nvPr>
        </p:nvGraphicFramePr>
        <p:xfrm>
          <a:off x="4095749" y="1743075"/>
          <a:ext cx="4897015" cy="49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au 5">
            <a:extLst>
              <a:ext uri="{FF2B5EF4-FFF2-40B4-BE49-F238E27FC236}">
                <a16:creationId xmlns:a16="http://schemas.microsoft.com/office/drawing/2014/main" id="{0A5CE439-6D52-B973-63B8-EBB7BB7E9DD8}"/>
              </a:ext>
            </a:extLst>
          </p:cNvPr>
          <p:cNvGraphicFramePr>
            <a:graphicFrameLocks noGrp="1"/>
          </p:cNvGraphicFramePr>
          <p:nvPr>
            <p:extLst>
              <p:ext uri="{D42A27DB-BD31-4B8C-83A1-F6EECF244321}">
                <p14:modId xmlns:p14="http://schemas.microsoft.com/office/powerpoint/2010/main" val="1705339083"/>
              </p:ext>
            </p:extLst>
          </p:nvPr>
        </p:nvGraphicFramePr>
        <p:xfrm>
          <a:off x="-180974" y="1881370"/>
          <a:ext cx="4376808" cy="4713960"/>
        </p:xfrm>
        <a:graphic>
          <a:graphicData uri="http://schemas.openxmlformats.org/drawingml/2006/table">
            <a:tbl>
              <a:tblPr>
                <a:tableStyleId>{5C22544A-7EE6-4342-B048-85BDC9FD1C3A}</a:tableStyleId>
              </a:tblPr>
              <a:tblGrid>
                <a:gridCol w="4376808">
                  <a:extLst>
                    <a:ext uri="{9D8B030D-6E8A-4147-A177-3AD203B41FA5}">
                      <a16:colId xmlns:a16="http://schemas.microsoft.com/office/drawing/2014/main" val="3226618526"/>
                    </a:ext>
                  </a:extLst>
                </a:gridCol>
              </a:tblGrid>
              <a:tr h="156000">
                <a:tc>
                  <a:txBody>
                    <a:bodyPr/>
                    <a:lstStyle/>
                    <a:p>
                      <a:pPr algn="r" fontAlgn="b"/>
                      <a:r>
                        <a:rPr lang="fr-FR" sz="1000" b="1" u="none" strike="noStrike" dirty="0">
                          <a:effectLst/>
                        </a:rPr>
                        <a:t>Vécu difficile</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8758111"/>
                  </a:ext>
                </a:extLst>
              </a:tr>
              <a:tr h="156000">
                <a:tc>
                  <a:txBody>
                    <a:bodyPr/>
                    <a:lstStyle/>
                    <a:p>
                      <a:pPr algn="r" fontAlgn="b"/>
                      <a:r>
                        <a:rPr lang="fr-FR" sz="1000" i="0" u="none" strike="noStrike" dirty="0">
                          <a:effectLst/>
                        </a:rPr>
                        <a:t>     Difficilement /mauvais / Mal /Un tsunami / colère</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6233646"/>
                  </a:ext>
                </a:extLst>
              </a:tr>
              <a:tr h="156000">
                <a:tc>
                  <a:txBody>
                    <a:bodyPr/>
                    <a:lstStyle/>
                    <a:p>
                      <a:pPr algn="r" fontAlgn="b"/>
                      <a:r>
                        <a:rPr lang="fr-FR" sz="1000" i="0" u="none" strike="noStrike" dirty="0">
                          <a:effectLst/>
                        </a:rPr>
                        <a:t>     Inquiétude/appréhension</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5976281"/>
                  </a:ext>
                </a:extLst>
              </a:tr>
              <a:tr h="156000">
                <a:tc>
                  <a:txBody>
                    <a:bodyPr/>
                    <a:lstStyle/>
                    <a:p>
                      <a:pPr algn="r" fontAlgn="b"/>
                      <a:r>
                        <a:rPr lang="fr-FR" sz="1000" i="0" u="none" strike="noStrike" dirty="0">
                          <a:effectLst/>
                        </a:rPr>
                        <a:t>     Blasé / Accuse le coup</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6386268"/>
                  </a:ext>
                </a:extLst>
              </a:tr>
              <a:tr h="156000">
                <a:tc>
                  <a:txBody>
                    <a:bodyPr/>
                    <a:lstStyle/>
                    <a:p>
                      <a:pPr algn="r" fontAlgn="b"/>
                      <a:r>
                        <a:rPr lang="fr-FR" sz="1000" i="0" u="none" strike="noStrike" dirty="0">
                          <a:effectLst/>
                        </a:rPr>
                        <a:t>     Déçu /fatalisme</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2360498"/>
                  </a:ext>
                </a:extLst>
              </a:tr>
              <a:tr h="156000">
                <a:tc>
                  <a:txBody>
                    <a:bodyPr/>
                    <a:lstStyle/>
                    <a:p>
                      <a:pPr algn="r" fontAlgn="b"/>
                      <a:r>
                        <a:rPr lang="fr-FR" sz="1000" i="0" u="none" strike="noStrike" dirty="0">
                          <a:effectLst/>
                        </a:rPr>
                        <a:t>     Etat psy difficile</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7661253"/>
                  </a:ext>
                </a:extLst>
              </a:tr>
              <a:tr h="156000">
                <a:tc>
                  <a:txBody>
                    <a:bodyPr/>
                    <a:lstStyle/>
                    <a:p>
                      <a:pPr algn="r" fontAlgn="b"/>
                      <a:r>
                        <a:rPr lang="fr-FR" sz="1000" i="0" u="none" strike="noStrike" dirty="0">
                          <a:effectLst/>
                        </a:rPr>
                        <a:t>Sentiment de dépendance de la Sécu et des approvisionnements européens</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7304900"/>
                  </a:ext>
                </a:extLst>
              </a:tr>
              <a:tr h="156000">
                <a:tc>
                  <a:txBody>
                    <a:bodyPr/>
                    <a:lstStyle/>
                    <a:p>
                      <a:pPr algn="r" fontAlgn="b"/>
                      <a:r>
                        <a:rPr lang="fr-FR" sz="1000" i="0" u="none" strike="noStrike" dirty="0">
                          <a:effectLst/>
                        </a:rPr>
                        <a:t>     Sensation de contrainte sur la famille</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08243"/>
                  </a:ext>
                </a:extLst>
              </a:tr>
              <a:tr h="156000">
                <a:tc>
                  <a:txBody>
                    <a:bodyPr/>
                    <a:lstStyle/>
                    <a:p>
                      <a:pPr algn="r" fontAlgn="b"/>
                      <a:r>
                        <a:rPr lang="fr-FR" sz="1000" i="0" u="none" strike="noStrike" dirty="0">
                          <a:effectLst/>
                        </a:rPr>
                        <a:t>     Sensation d’un raccourcissement du temps restant</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7224096"/>
                  </a:ext>
                </a:extLst>
              </a:tr>
              <a:tr h="156000">
                <a:tc>
                  <a:txBody>
                    <a:bodyPr/>
                    <a:lstStyle/>
                    <a:p>
                      <a:pPr algn="r" fontAlgn="b"/>
                      <a:r>
                        <a:rPr lang="fr-FR" sz="1000" b="1" u="none" strike="noStrike" dirty="0">
                          <a:effectLst/>
                        </a:rPr>
                        <a:t>Attitude positive du corps médical</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0909527"/>
                  </a:ext>
                </a:extLst>
              </a:tr>
              <a:tr h="156000">
                <a:tc>
                  <a:txBody>
                    <a:bodyPr/>
                    <a:lstStyle/>
                    <a:p>
                      <a:pPr algn="r" fontAlgn="b"/>
                      <a:r>
                        <a:rPr lang="fr-FR" sz="1000" i="0" u="none" strike="noStrike" dirty="0">
                          <a:effectLst/>
                        </a:rPr>
                        <a:t>     Médecin clair</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924934"/>
                  </a:ext>
                </a:extLst>
              </a:tr>
              <a:tr h="156000">
                <a:tc>
                  <a:txBody>
                    <a:bodyPr/>
                    <a:lstStyle/>
                    <a:p>
                      <a:pPr algn="r" fontAlgn="b"/>
                      <a:r>
                        <a:rPr lang="fr-FR" sz="1000" i="0" u="none" strike="noStrike" dirty="0">
                          <a:effectLst/>
                        </a:rPr>
                        <a:t>     Confiance en l'équipe médicale</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0574616"/>
                  </a:ext>
                </a:extLst>
              </a:tr>
              <a:tr h="156000">
                <a:tc>
                  <a:txBody>
                    <a:bodyPr/>
                    <a:lstStyle/>
                    <a:p>
                      <a:pPr algn="r" fontAlgn="b"/>
                      <a:r>
                        <a:rPr lang="fr-FR" sz="1000" i="0" u="none" strike="noStrike" dirty="0">
                          <a:effectLst/>
                        </a:rPr>
                        <a:t>     Médecin rassurant /optimiste</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9757325"/>
                  </a:ext>
                </a:extLst>
              </a:tr>
              <a:tr h="156000">
                <a:tc>
                  <a:txBody>
                    <a:bodyPr/>
                    <a:lstStyle/>
                    <a:p>
                      <a:pPr algn="r" fontAlgn="b"/>
                      <a:r>
                        <a:rPr lang="fr-FR" sz="1000" i="0" u="none" strike="noStrike" dirty="0">
                          <a:effectLst/>
                        </a:rPr>
                        <a:t>     Bonnes infos de l'équipe médicale</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0536260"/>
                  </a:ext>
                </a:extLst>
              </a:tr>
              <a:tr h="156000">
                <a:tc>
                  <a:txBody>
                    <a:bodyPr/>
                    <a:lstStyle/>
                    <a:p>
                      <a:pPr algn="r" fontAlgn="b"/>
                      <a:r>
                        <a:rPr lang="fr-FR" sz="1000" b="1" u="none" strike="noStrike" dirty="0">
                          <a:effectLst/>
                        </a:rPr>
                        <a:t>Emotions positives/ combativité</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6439149"/>
                  </a:ext>
                </a:extLst>
              </a:tr>
              <a:tr h="156000">
                <a:tc>
                  <a:txBody>
                    <a:bodyPr/>
                    <a:lstStyle/>
                    <a:p>
                      <a:pPr algn="r" fontAlgn="b"/>
                      <a:r>
                        <a:rPr lang="fr-FR" sz="1000" i="0" u="none" strike="noStrike" dirty="0">
                          <a:effectLst/>
                        </a:rPr>
                        <a:t>     Sereinement / bien vécu</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8789460"/>
                  </a:ext>
                </a:extLst>
              </a:tr>
              <a:tr h="156000">
                <a:tc>
                  <a:txBody>
                    <a:bodyPr/>
                    <a:lstStyle/>
                    <a:p>
                      <a:pPr algn="r" fontAlgn="b"/>
                      <a:r>
                        <a:rPr lang="fr-FR" sz="1000" i="0" u="none" strike="noStrike" dirty="0">
                          <a:effectLst/>
                        </a:rPr>
                        <a:t>     Optimiste</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7779048"/>
                  </a:ext>
                </a:extLst>
              </a:tr>
              <a:tr h="156000">
                <a:tc>
                  <a:txBody>
                    <a:bodyPr/>
                    <a:lstStyle/>
                    <a:p>
                      <a:pPr algn="r" fontAlgn="b"/>
                      <a:r>
                        <a:rPr lang="fr-FR" sz="1000" i="0" u="none" strike="noStrike" dirty="0">
                          <a:effectLst/>
                        </a:rPr>
                        <a:t>     On serre les dents et on avance</a:t>
                      </a:r>
                      <a:endParaRPr lang="fr-FR" sz="1000" b="0"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5464233"/>
                  </a:ext>
                </a:extLst>
              </a:tr>
              <a:tr h="156000">
                <a:tc>
                  <a:txBody>
                    <a:bodyPr/>
                    <a:lstStyle/>
                    <a:p>
                      <a:pPr algn="r" fontAlgn="b"/>
                      <a:r>
                        <a:rPr lang="fr-FR" sz="1000" b="1" u="none" strike="noStrike" dirty="0">
                          <a:effectLst/>
                        </a:rPr>
                        <a:t>Bien soutenu</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4756934"/>
                  </a:ext>
                </a:extLst>
              </a:tr>
              <a:tr h="156000">
                <a:tc>
                  <a:txBody>
                    <a:bodyPr/>
                    <a:lstStyle/>
                    <a:p>
                      <a:pPr algn="r" fontAlgn="b"/>
                      <a:r>
                        <a:rPr lang="fr-FR" sz="1000" b="1" u="none" strike="noStrike" dirty="0">
                          <a:effectLst/>
                        </a:rPr>
                        <a:t>Pas étonné</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1793006"/>
                  </a:ext>
                </a:extLst>
              </a:tr>
              <a:tr h="156000">
                <a:tc>
                  <a:txBody>
                    <a:bodyPr/>
                    <a:lstStyle/>
                    <a:p>
                      <a:pPr algn="r" fontAlgn="b"/>
                      <a:r>
                        <a:rPr lang="fr-FR" sz="1000" b="1" u="none" strike="noStrike" dirty="0">
                          <a:effectLst/>
                        </a:rPr>
                        <a:t>Mise en place d'un nouveau traitement</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0979682"/>
                  </a:ext>
                </a:extLst>
              </a:tr>
              <a:tr h="156000">
                <a:tc>
                  <a:txBody>
                    <a:bodyPr/>
                    <a:lstStyle/>
                    <a:p>
                      <a:pPr algn="r" fontAlgn="b"/>
                      <a:r>
                        <a:rPr lang="fr-FR" sz="1000" b="1" u="none" strike="noStrike" dirty="0">
                          <a:effectLst/>
                        </a:rPr>
                        <a:t>Sentiment d'un temps de rechute court</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2426041"/>
                  </a:ext>
                </a:extLst>
              </a:tr>
              <a:tr h="156000">
                <a:tc>
                  <a:txBody>
                    <a:bodyPr/>
                    <a:lstStyle/>
                    <a:p>
                      <a:pPr algn="r" fontAlgn="b"/>
                      <a:r>
                        <a:rPr lang="fr-FR" sz="1000" b="1" u="none" strike="noStrike" dirty="0">
                          <a:effectLst/>
                        </a:rPr>
                        <a:t>Options de traitement possibles / existence de nouveaux traitements</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4790265"/>
                  </a:ext>
                </a:extLst>
              </a:tr>
              <a:tr h="156000">
                <a:tc>
                  <a:txBody>
                    <a:bodyPr/>
                    <a:lstStyle/>
                    <a:p>
                      <a:pPr algn="r" fontAlgn="b"/>
                      <a:r>
                        <a:rPr lang="fr-FR" sz="1000" b="1" u="none" strike="noStrike" dirty="0">
                          <a:effectLst/>
                        </a:rPr>
                        <a:t>Qualité du traitement / Confiance dans le traitement</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3973419"/>
                  </a:ext>
                </a:extLst>
              </a:tr>
              <a:tr h="156000">
                <a:tc>
                  <a:txBody>
                    <a:bodyPr/>
                    <a:lstStyle/>
                    <a:p>
                      <a:pPr algn="r" fontAlgn="b"/>
                      <a:r>
                        <a:rPr lang="fr-FR" sz="1000" b="1" u="none" strike="noStrike" dirty="0">
                          <a:effectLst/>
                        </a:rPr>
                        <a:t>Vécue comme un nouvel épisode sur une pathologie chronique</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234867"/>
                  </a:ext>
                </a:extLst>
              </a:tr>
              <a:tr h="156000">
                <a:tc>
                  <a:txBody>
                    <a:bodyPr/>
                    <a:lstStyle/>
                    <a:p>
                      <a:pPr algn="r" fontAlgn="b"/>
                      <a:r>
                        <a:rPr lang="fr-FR" sz="1000" b="1" u="none" strike="noStrike" dirty="0">
                          <a:effectLst/>
                        </a:rPr>
                        <a:t>Anticipe les prochaines rechutes</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4385870"/>
                  </a:ext>
                </a:extLst>
              </a:tr>
              <a:tr h="156000">
                <a:tc>
                  <a:txBody>
                    <a:bodyPr/>
                    <a:lstStyle/>
                    <a:p>
                      <a:pPr algn="r" fontAlgn="b"/>
                      <a:r>
                        <a:rPr lang="fr-FR" sz="1000" b="1" u="none" strike="noStrike" dirty="0">
                          <a:effectLst/>
                        </a:rPr>
                        <a:t>Besoin d'un suivi psy</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078137"/>
                  </a:ext>
                </a:extLst>
              </a:tr>
              <a:tr h="156000">
                <a:tc>
                  <a:txBody>
                    <a:bodyPr/>
                    <a:lstStyle/>
                    <a:p>
                      <a:pPr algn="r" fontAlgn="b"/>
                      <a:r>
                        <a:rPr lang="fr-FR" sz="1000" b="1" u="none" strike="noStrike" dirty="0">
                          <a:effectLst/>
                        </a:rPr>
                        <a:t>Sentiment d'être un patient objet</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8755184"/>
                  </a:ext>
                </a:extLst>
              </a:tr>
              <a:tr h="156000">
                <a:tc>
                  <a:txBody>
                    <a:bodyPr/>
                    <a:lstStyle/>
                    <a:p>
                      <a:pPr algn="r" fontAlgn="b"/>
                      <a:r>
                        <a:rPr lang="fr-FR" sz="1000" b="1" u="none" strike="noStrike" dirty="0">
                          <a:effectLst/>
                        </a:rPr>
                        <a:t>Autre</a:t>
                      </a:r>
                      <a:endParaRPr lang="fr-FR" sz="1000" b="1" i="0" u="none" strike="noStrike" dirty="0">
                        <a:solidFill>
                          <a:srgbClr val="000000"/>
                        </a:solidFill>
                        <a:effectLst/>
                        <a:latin typeface="Calibri" panose="020F0502020204030204" pitchFamily="34" charset="0"/>
                      </a:endParaRP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4635169"/>
                  </a:ext>
                </a:extLst>
              </a:tr>
              <a:tr h="156000">
                <a:tc>
                  <a:txBody>
                    <a:bodyPr/>
                    <a:lstStyle/>
                    <a:p>
                      <a:pPr algn="r" fontAlgn="b"/>
                      <a:r>
                        <a:rPr lang="fr-FR" sz="1000" b="1" i="0" u="none" strike="noStrike" dirty="0">
                          <a:solidFill>
                            <a:schemeClr val="tx1"/>
                          </a:solidFill>
                          <a:effectLst/>
                          <a:latin typeface="+mj-lt"/>
                        </a:rPr>
                        <a:t>NSP</a:t>
                      </a:r>
                    </a:p>
                  </a:txBody>
                  <a:tcPr marL="4732" marR="4732" marT="473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9666659"/>
                  </a:ext>
                </a:extLst>
              </a:tr>
            </a:tbl>
          </a:graphicData>
        </a:graphic>
      </p:graphicFrame>
      <p:sp>
        <p:nvSpPr>
          <p:cNvPr id="7" name="Légende : encadrée à une bordure 6">
            <a:extLst>
              <a:ext uri="{FF2B5EF4-FFF2-40B4-BE49-F238E27FC236}">
                <a16:creationId xmlns:a16="http://schemas.microsoft.com/office/drawing/2014/main" id="{EB2C4815-0CDC-7B8B-2F2C-12083084310C}"/>
              </a:ext>
            </a:extLst>
          </p:cNvPr>
          <p:cNvSpPr/>
          <p:nvPr/>
        </p:nvSpPr>
        <p:spPr>
          <a:xfrm>
            <a:off x="5128360" y="4732260"/>
            <a:ext cx="1901090" cy="305115"/>
          </a:xfrm>
          <a:prstGeom prst="accentCallout1">
            <a:avLst>
              <a:gd name="adj1" fmla="val 33513"/>
              <a:gd name="adj2" fmla="val 2109"/>
              <a:gd name="adj3" fmla="val 23903"/>
              <a:gd name="adj4" fmla="val -887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0" bIns="36000" numCol="1" spcCol="0" rtlCol="0" fromWordArt="0" anchor="ctr" anchorCtr="0" forceAA="0" compatLnSpc="1">
            <a:prstTxWarp prst="textNoShape">
              <a:avLst/>
            </a:prstTxWarp>
            <a:noAutofit/>
          </a:bodyPr>
          <a:lstStyle/>
          <a:p>
            <a:pPr marL="88900" lvl="0" indent="-88900">
              <a:buFont typeface="Arial" panose="020B0604020202020204" pitchFamily="34" charset="0"/>
              <a:buChar char="•"/>
              <a:defRPr/>
            </a:pPr>
            <a:r>
              <a:rPr lang="fr-FR" sz="700" dirty="0">
                <a:ln w="0"/>
                <a:solidFill>
                  <a:schemeClr val="tx1"/>
                </a:solidFill>
                <a:effectLst>
                  <a:outerShdw blurRad="38100" dist="19050" dir="2700000" algn="tl" rotWithShape="0">
                    <a:srgbClr val="FFFFFF">
                      <a:alpha val="40000"/>
                    </a:srgbClr>
                  </a:outerShdw>
                </a:effectLst>
                <a:ea typeface="Verdana" charset="0"/>
                <a:cs typeface="Verdana" charset="0"/>
              </a:rPr>
              <a:t>Bien entouré par le personnel médical : 7%</a:t>
            </a:r>
          </a:p>
          <a:p>
            <a:pPr marL="88900" lvl="0" indent="-88900">
              <a:buFont typeface="Arial" panose="020B0604020202020204" pitchFamily="34" charset="0"/>
              <a:buChar char="•"/>
              <a:defRPr/>
            </a:pPr>
            <a:r>
              <a:rPr lang="fr-FR" sz="700" dirty="0">
                <a:ln w="0"/>
                <a:solidFill>
                  <a:schemeClr val="tx1"/>
                </a:solidFill>
                <a:effectLst>
                  <a:outerShdw blurRad="38100" dist="19050" dir="2700000" algn="tl" rotWithShape="0">
                    <a:srgbClr val="FFFFFF">
                      <a:alpha val="40000"/>
                    </a:srgbClr>
                  </a:outerShdw>
                </a:effectLst>
                <a:ea typeface="Verdana" charset="0"/>
                <a:cs typeface="Verdana" charset="0"/>
              </a:rPr>
              <a:t>Bien entouré par les proches : 5%</a:t>
            </a:r>
          </a:p>
        </p:txBody>
      </p:sp>
      <p:sp>
        <p:nvSpPr>
          <p:cNvPr id="8" name="Graphique 38">
            <a:extLst>
              <a:ext uri="{FF2B5EF4-FFF2-40B4-BE49-F238E27FC236}">
                <a16:creationId xmlns:a16="http://schemas.microsoft.com/office/drawing/2014/main" id="{7BD0A4FE-87F1-000D-E78B-62C7507FE145}"/>
              </a:ext>
            </a:extLst>
          </p:cNvPr>
          <p:cNvSpPr/>
          <p:nvPr/>
        </p:nvSpPr>
        <p:spPr>
          <a:xfrm>
            <a:off x="7029450" y="2026396"/>
            <a:ext cx="4897015" cy="4431554"/>
          </a:xfrm>
          <a:custGeom>
            <a:avLst/>
            <a:gdLst>
              <a:gd name="connsiteX0" fmla="*/ 162170 w 2383317"/>
              <a:gd name="connsiteY0" fmla="*/ 35419 h 281531"/>
              <a:gd name="connsiteX1" fmla="*/ 1728431 w 2383317"/>
              <a:gd name="connsiteY1" fmla="*/ 17408 h 281531"/>
              <a:gd name="connsiteX2" fmla="*/ 2252636 w 2383317"/>
              <a:gd name="connsiteY2" fmla="*/ 60357 h 281531"/>
              <a:gd name="connsiteX3" fmla="*/ 2370374 w 2383317"/>
              <a:gd name="connsiteY3" fmla="*/ 169808 h 281531"/>
              <a:gd name="connsiteX4" fmla="*/ 1704981 w 2383317"/>
              <a:gd name="connsiteY4" fmla="*/ 246932 h 281531"/>
              <a:gd name="connsiteX5" fmla="*/ 56157 w 2383317"/>
              <a:gd name="connsiteY5" fmla="*/ 232615 h 281531"/>
              <a:gd name="connsiteX6" fmla="*/ 162170 w 2383317"/>
              <a:gd name="connsiteY6" fmla="*/ 35419 h 281531"/>
              <a:gd name="connsiteX0" fmla="*/ 162170 w 2385387"/>
              <a:gd name="connsiteY0" fmla="*/ 35419 h 290258"/>
              <a:gd name="connsiteX1" fmla="*/ 1728431 w 2385387"/>
              <a:gd name="connsiteY1" fmla="*/ 17408 h 290258"/>
              <a:gd name="connsiteX2" fmla="*/ 2252636 w 2385387"/>
              <a:gd name="connsiteY2" fmla="*/ 60357 h 290258"/>
              <a:gd name="connsiteX3" fmla="*/ 2370374 w 2385387"/>
              <a:gd name="connsiteY3" fmla="*/ 169808 h 290258"/>
              <a:gd name="connsiteX4" fmla="*/ 1957025 w 2385387"/>
              <a:gd name="connsiteY4" fmla="*/ 263148 h 290258"/>
              <a:gd name="connsiteX5" fmla="*/ 56157 w 2385387"/>
              <a:gd name="connsiteY5" fmla="*/ 232615 h 290258"/>
              <a:gd name="connsiteX6" fmla="*/ 162170 w 2385387"/>
              <a:gd name="connsiteY6" fmla="*/ 35419 h 290258"/>
              <a:gd name="connsiteX0" fmla="*/ 162170 w 2382667"/>
              <a:gd name="connsiteY0" fmla="*/ 38025 h 292864"/>
              <a:gd name="connsiteX1" fmla="*/ 2034485 w 2382667"/>
              <a:gd name="connsiteY1" fmla="*/ 12582 h 292864"/>
              <a:gd name="connsiteX2" fmla="*/ 2252636 w 2382667"/>
              <a:gd name="connsiteY2" fmla="*/ 62963 h 292864"/>
              <a:gd name="connsiteX3" fmla="*/ 2370374 w 2382667"/>
              <a:gd name="connsiteY3" fmla="*/ 172414 h 292864"/>
              <a:gd name="connsiteX4" fmla="*/ 1957025 w 2382667"/>
              <a:gd name="connsiteY4" fmla="*/ 265754 h 292864"/>
              <a:gd name="connsiteX5" fmla="*/ 56157 w 2382667"/>
              <a:gd name="connsiteY5" fmla="*/ 235221 h 292864"/>
              <a:gd name="connsiteX6" fmla="*/ 162170 w 2382667"/>
              <a:gd name="connsiteY6" fmla="*/ 38025 h 2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667" h="292864">
                <a:moveTo>
                  <a:pt x="162170" y="38025"/>
                </a:moveTo>
                <a:cubicBezTo>
                  <a:pt x="373708" y="-33326"/>
                  <a:pt x="900582" y="18817"/>
                  <a:pt x="2034485" y="12582"/>
                </a:cubicBezTo>
                <a:cubicBezTo>
                  <a:pt x="2183002" y="11659"/>
                  <a:pt x="2196655" y="36324"/>
                  <a:pt x="2252636" y="62963"/>
                </a:cubicBezTo>
                <a:cubicBezTo>
                  <a:pt x="2308617" y="89602"/>
                  <a:pt x="2419642" y="138616"/>
                  <a:pt x="2370374" y="172414"/>
                </a:cubicBezTo>
                <a:cubicBezTo>
                  <a:pt x="2321106" y="206212"/>
                  <a:pt x="2341507" y="250745"/>
                  <a:pt x="1957025" y="265754"/>
                </a:cubicBezTo>
                <a:cubicBezTo>
                  <a:pt x="955517" y="304546"/>
                  <a:pt x="203207" y="307727"/>
                  <a:pt x="56157" y="235221"/>
                </a:cubicBezTo>
                <a:cubicBezTo>
                  <a:pt x="-56696" y="179803"/>
                  <a:pt x="11699" y="88825"/>
                  <a:pt x="162170" y="38025"/>
                </a:cubicBezTo>
                <a:close/>
              </a:path>
            </a:pathLst>
          </a:custGeom>
          <a:solidFill>
            <a:schemeClr val="accent4">
              <a:lumMod val="20000"/>
              <a:lumOff val="80000"/>
            </a:schemeClr>
          </a:solidFill>
          <a:ln w="58516" cap="flat">
            <a:noFill/>
            <a:prstDash val="solid"/>
            <a:miter/>
          </a:ln>
        </p:spPr>
        <p:txBody>
          <a:bodyPr rtlCol="0" anchor="ctr"/>
          <a:lstStyle/>
          <a:p>
            <a:pPr algn="ctr"/>
            <a:r>
              <a:rPr lang="fr-FR" sz="1200" b="1" dirty="0">
                <a:latin typeface="Dreaming Outloud Pro" panose="03050502040302030504" pitchFamily="66" charset="0"/>
                <a:cs typeface="Dreaming Outloud Pro" panose="03050502040302030504" pitchFamily="66" charset="0"/>
              </a:rPr>
              <a:t>Le vécu des rechutes par les patients en quelques mots : </a:t>
            </a:r>
          </a:p>
          <a:p>
            <a:pPr algn="ctr"/>
            <a:endParaRPr lang="fr-FR" sz="1200" i="1" dirty="0"/>
          </a:p>
          <a:p>
            <a:pPr algn="ctr"/>
            <a:endParaRPr lang="fr-FR" sz="1200" i="1" dirty="0"/>
          </a:p>
          <a:p>
            <a:pPr algn="ctr"/>
            <a:r>
              <a:rPr lang="fr-FR" sz="1200" i="1" dirty="0"/>
              <a:t>« J'ai </a:t>
            </a:r>
            <a:r>
              <a:rPr lang="fr-FR" sz="1200" b="1" i="1" dirty="0"/>
              <a:t>beaucoup plus mal vécu l'annonce de la 2</a:t>
            </a:r>
            <a:r>
              <a:rPr lang="fr-FR" sz="1200" b="1" i="1" baseline="30000" dirty="0"/>
              <a:t>ème</a:t>
            </a:r>
            <a:r>
              <a:rPr lang="fr-FR" sz="1200" b="1" i="1" dirty="0"/>
              <a:t> rechute </a:t>
            </a:r>
            <a:r>
              <a:rPr lang="fr-FR" sz="1200" i="1" dirty="0"/>
              <a:t>que la première car elle est apparue seulement 9 mois après la fin du second traitement »</a:t>
            </a:r>
          </a:p>
          <a:p>
            <a:pPr algn="ctr"/>
            <a:r>
              <a:rPr lang="fr-FR" sz="1200" i="1" dirty="0"/>
              <a:t>« </a:t>
            </a:r>
            <a:r>
              <a:rPr lang="fr-FR" sz="1200" b="1" i="1" dirty="0"/>
              <a:t>Inquiétude</a:t>
            </a:r>
            <a:r>
              <a:rPr lang="fr-FR" sz="1200" i="1" dirty="0"/>
              <a:t> et appréhension face à un </a:t>
            </a:r>
            <a:r>
              <a:rPr lang="fr-FR" sz="1200" b="1" i="1" dirty="0"/>
              <a:t>traitement nouveau</a:t>
            </a:r>
            <a:r>
              <a:rPr lang="fr-FR" sz="1200" i="1" dirty="0"/>
              <a:t>. Lors du précédent, les effets secondaires avaient été très pénibles. »</a:t>
            </a:r>
          </a:p>
          <a:p>
            <a:pPr algn="ctr"/>
            <a:endParaRPr lang="fr-FR" sz="1200" i="1" dirty="0"/>
          </a:p>
          <a:p>
            <a:pPr algn="ctr"/>
            <a:r>
              <a:rPr lang="fr-FR" sz="1200" i="1" dirty="0"/>
              <a:t>« </a:t>
            </a:r>
            <a:r>
              <a:rPr lang="fr-FR" sz="1200" b="1" i="1" dirty="0"/>
              <a:t>J'ai accusé le coup </a:t>
            </a:r>
            <a:r>
              <a:rPr lang="fr-FR" sz="1200" i="1" dirty="0"/>
              <a:t>mais l'équipe médicale a été réconfortante et à </a:t>
            </a:r>
            <a:r>
              <a:rPr lang="fr-FR" sz="1200" b="1" i="1" dirty="0"/>
              <a:t>bien expliqué</a:t>
            </a:r>
            <a:r>
              <a:rPr lang="fr-FR" sz="1200" i="1" dirty="0"/>
              <a:t> le nouveau traitement et est </a:t>
            </a:r>
            <a:r>
              <a:rPr lang="fr-FR" sz="1200" b="1" i="1" dirty="0"/>
              <a:t>attentive à mes réactions</a:t>
            </a:r>
            <a:r>
              <a:rPr lang="fr-FR" sz="1200" i="1" dirty="0"/>
              <a:t> »</a:t>
            </a:r>
          </a:p>
          <a:p>
            <a:pPr algn="ctr"/>
            <a:endParaRPr lang="fr-FR" sz="1200" i="1" dirty="0"/>
          </a:p>
          <a:p>
            <a:pPr algn="ctr"/>
            <a:r>
              <a:rPr lang="fr-FR" sz="1200" i="1" dirty="0"/>
              <a:t>« Je l'ai vécu plus "</a:t>
            </a:r>
            <a:r>
              <a:rPr lang="fr-FR" sz="1200" b="1" i="1" dirty="0"/>
              <a:t>sereinement</a:t>
            </a:r>
            <a:r>
              <a:rPr lang="fr-FR" sz="1200" i="1" dirty="0"/>
              <a:t>" car je connais maintenant  ma pathologie et </a:t>
            </a:r>
            <a:r>
              <a:rPr lang="fr-FR" sz="1200" b="1" i="1" dirty="0"/>
              <a:t>je sais que nous avons des périodes de rémission mais pas de guérison</a:t>
            </a:r>
            <a:r>
              <a:rPr lang="fr-FR" sz="1200" i="1" dirty="0"/>
              <a:t>. L'équipe médicale est très à l'écoute, je bénéficie d'une infirmière en pratique avancée qui appelle après chaque prise de sang, donne des conseils et est très à l'écoute. </a:t>
            </a:r>
            <a:r>
              <a:rPr lang="fr-FR" sz="1200" b="1" i="1" dirty="0"/>
              <a:t>Je me sens soutenu par mes proches et par le personnel médical</a:t>
            </a:r>
            <a:r>
              <a:rPr lang="fr-FR" sz="1200" i="1" dirty="0"/>
              <a:t>. »</a:t>
            </a:r>
          </a:p>
          <a:p>
            <a:pPr algn="ctr"/>
            <a:endParaRPr lang="fr-FR" sz="1200" i="1" dirty="0"/>
          </a:p>
          <a:p>
            <a:pPr algn="ctr"/>
            <a:endParaRPr lang="fr-FR" sz="1200" i="1" dirty="0"/>
          </a:p>
        </p:txBody>
      </p:sp>
      <p:sp>
        <p:nvSpPr>
          <p:cNvPr id="10" name="Légende : encadrée à une bordure 9">
            <a:extLst>
              <a:ext uri="{FF2B5EF4-FFF2-40B4-BE49-F238E27FC236}">
                <a16:creationId xmlns:a16="http://schemas.microsoft.com/office/drawing/2014/main" id="{47428635-4BF9-1ABD-29CB-1A195033BFE6}"/>
              </a:ext>
            </a:extLst>
          </p:cNvPr>
          <p:cNvSpPr/>
          <p:nvPr/>
        </p:nvSpPr>
        <p:spPr>
          <a:xfrm>
            <a:off x="5437498" y="5991224"/>
            <a:ext cx="2315852" cy="560599"/>
          </a:xfrm>
          <a:prstGeom prst="accentCallout1">
            <a:avLst>
              <a:gd name="adj1" fmla="val 33513"/>
              <a:gd name="adj2" fmla="val 2109"/>
              <a:gd name="adj3" fmla="val 57885"/>
              <a:gd name="adj4" fmla="val -5992"/>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0" bIns="36000" numCol="1" spcCol="0" rtlCol="0" fromWordArt="0" anchor="ctr" anchorCtr="0" forceAA="0" compatLnSpc="1">
            <a:prstTxWarp prst="textNoShape">
              <a:avLst/>
            </a:prstTxWarp>
            <a:noAutofit/>
          </a:bodyPr>
          <a:lstStyle/>
          <a:p>
            <a:pPr marL="88900" lvl="0" indent="-88900">
              <a:buFont typeface="Arial" panose="020B0604020202020204" pitchFamily="34" charset="0"/>
              <a:buChar char="•"/>
              <a:defRPr/>
            </a:pPr>
            <a:r>
              <a:rPr lang="fr-FR" sz="700" dirty="0">
                <a:ln w="0"/>
                <a:solidFill>
                  <a:schemeClr val="tx1"/>
                </a:solidFill>
                <a:effectLst>
                  <a:outerShdw blurRad="38100" dist="19050" dir="2700000" algn="tl" rotWithShape="0">
                    <a:srgbClr val="FFFFFF">
                      <a:alpha val="40000"/>
                    </a:srgbClr>
                  </a:outerShdw>
                </a:effectLst>
                <a:ea typeface="Verdana" charset="0"/>
                <a:cs typeface="Verdana" charset="0"/>
              </a:rPr>
              <a:t>Approche scientifique des professionnels de santé</a:t>
            </a:r>
          </a:p>
          <a:p>
            <a:pPr marL="88900" lvl="0" indent="-88900">
              <a:buFont typeface="Arial" panose="020B0604020202020204" pitchFamily="34" charset="0"/>
              <a:buChar char="•"/>
              <a:defRPr/>
            </a:pPr>
            <a:r>
              <a:rPr lang="fr-FR" sz="700" dirty="0">
                <a:ln w="0"/>
                <a:solidFill>
                  <a:schemeClr val="tx1"/>
                </a:solidFill>
                <a:effectLst>
                  <a:outerShdw blurRad="38100" dist="19050" dir="2700000" algn="tl" rotWithShape="0">
                    <a:srgbClr val="FFFFFF">
                      <a:alpha val="40000"/>
                    </a:srgbClr>
                  </a:outerShdw>
                </a:effectLst>
                <a:ea typeface="Verdana" charset="0"/>
                <a:cs typeface="Verdana" charset="0"/>
              </a:rPr>
              <a:t>Le médecin ne croit pas en les résultats</a:t>
            </a:r>
          </a:p>
          <a:p>
            <a:pPr marL="88900" lvl="0" indent="-88900">
              <a:buFont typeface="Arial" panose="020B0604020202020204" pitchFamily="34" charset="0"/>
              <a:buChar char="•"/>
              <a:defRPr/>
            </a:pPr>
            <a:r>
              <a:rPr lang="fr-FR" sz="700" dirty="0">
                <a:ln w="0"/>
                <a:solidFill>
                  <a:schemeClr val="tx1"/>
                </a:solidFill>
                <a:effectLst>
                  <a:outerShdw blurRad="38100" dist="19050" dir="2700000" algn="tl" rotWithShape="0">
                    <a:srgbClr val="FFFFFF">
                      <a:alpha val="40000"/>
                    </a:srgbClr>
                  </a:outerShdw>
                </a:effectLst>
                <a:ea typeface="Verdana" charset="0"/>
                <a:cs typeface="Verdana" charset="0"/>
              </a:rPr>
              <a:t>Soutien limité</a:t>
            </a:r>
          </a:p>
          <a:p>
            <a:pPr marL="88900" lvl="0" indent="-88900">
              <a:buFont typeface="Arial" panose="020B0604020202020204" pitchFamily="34" charset="0"/>
              <a:buChar char="•"/>
              <a:defRPr/>
            </a:pPr>
            <a:r>
              <a:rPr lang="fr-FR" sz="700" dirty="0">
                <a:ln w="0"/>
                <a:solidFill>
                  <a:schemeClr val="tx1"/>
                </a:solidFill>
                <a:effectLst>
                  <a:outerShdw blurRad="38100" dist="19050" dir="2700000" algn="tl" rotWithShape="0">
                    <a:srgbClr val="FFFFFF">
                      <a:alpha val="40000"/>
                    </a:srgbClr>
                  </a:outerShdw>
                </a:effectLst>
                <a:ea typeface="Verdana" charset="0"/>
                <a:cs typeface="Verdana" charset="0"/>
              </a:rPr>
              <a:t>Pas de proposition de solution psy</a:t>
            </a:r>
          </a:p>
          <a:p>
            <a:pPr marL="88900" lvl="0" indent="-88900">
              <a:buFont typeface="Arial" panose="020B0604020202020204" pitchFamily="34" charset="0"/>
              <a:buChar char="•"/>
              <a:defRPr/>
            </a:pPr>
            <a:r>
              <a:rPr lang="fr-FR" sz="700" dirty="0">
                <a:ln w="0"/>
                <a:solidFill>
                  <a:schemeClr val="tx1"/>
                </a:solidFill>
                <a:effectLst>
                  <a:outerShdw blurRad="38100" dist="19050" dir="2700000" algn="tl" rotWithShape="0">
                    <a:srgbClr val="FFFFFF">
                      <a:alpha val="40000"/>
                    </a:srgbClr>
                  </a:outerShdw>
                </a:effectLst>
                <a:ea typeface="Verdana" charset="0"/>
                <a:cs typeface="Verdana" charset="0"/>
              </a:rPr>
              <a:t>Accoutumance du traitement en cours par le corps</a:t>
            </a:r>
          </a:p>
        </p:txBody>
      </p:sp>
    </p:spTree>
    <p:extLst>
      <p:ext uri="{BB962C8B-B14F-4D97-AF65-F5344CB8AC3E}">
        <p14:creationId xmlns:p14="http://schemas.microsoft.com/office/powerpoint/2010/main" val="180997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4F8EBA-A1B5-C676-E8EB-A73BF3A60D4D}"/>
              </a:ext>
            </a:extLst>
          </p:cNvPr>
          <p:cNvSpPr>
            <a:spLocks noGrp="1"/>
          </p:cNvSpPr>
          <p:nvPr>
            <p:ph type="title"/>
          </p:nvPr>
        </p:nvSpPr>
        <p:spPr/>
        <p:txBody>
          <a:bodyPr/>
          <a:lstStyle/>
          <a:p>
            <a:r>
              <a:rPr lang="fr-FR" dirty="0"/>
              <a:t>Un corps médical qui écoute et accompagne les patients avec bienveillance et qui transmet des informations claires </a:t>
            </a:r>
          </a:p>
        </p:txBody>
      </p:sp>
      <p:sp>
        <p:nvSpPr>
          <p:cNvPr id="3" name="Espace réservé du texte 2">
            <a:extLst>
              <a:ext uri="{FF2B5EF4-FFF2-40B4-BE49-F238E27FC236}">
                <a16:creationId xmlns:a16="http://schemas.microsoft.com/office/drawing/2014/main" id="{E75F19CC-030F-493C-24AF-D862340E7F42}"/>
              </a:ext>
            </a:extLst>
          </p:cNvPr>
          <p:cNvSpPr>
            <a:spLocks noGrp="1"/>
          </p:cNvSpPr>
          <p:nvPr>
            <p:ph type="body" sz="quarter" idx="13"/>
          </p:nvPr>
        </p:nvSpPr>
        <p:spPr>
          <a:xfrm>
            <a:off x="0" y="1152000"/>
            <a:ext cx="12193200" cy="491655"/>
          </a:xfrm>
        </p:spPr>
        <p:txBody>
          <a:bodyPr/>
          <a:lstStyle/>
          <a:p>
            <a:r>
              <a:rPr lang="fr-FR" dirty="0"/>
              <a:t>Q19. Pouvez-vous donner votre niveau d’accord avec les affirmations suivantes ?
</a:t>
            </a:r>
            <a:r>
              <a:rPr lang="fr-FR" sz="1000" dirty="0"/>
              <a:t>Base : A tous (98)</a:t>
            </a:r>
            <a:endParaRPr lang="fr-FR" dirty="0"/>
          </a:p>
        </p:txBody>
      </p:sp>
      <p:graphicFrame>
        <p:nvGraphicFramePr>
          <p:cNvPr id="4" name="Graphique 3">
            <a:extLst>
              <a:ext uri="{FF2B5EF4-FFF2-40B4-BE49-F238E27FC236}">
                <a16:creationId xmlns:a16="http://schemas.microsoft.com/office/drawing/2014/main" id="{23B671F2-D1BA-DEDA-6859-E16D9157748F}"/>
              </a:ext>
            </a:extLst>
          </p:cNvPr>
          <p:cNvGraphicFramePr/>
          <p:nvPr>
            <p:extLst>
              <p:ext uri="{D42A27DB-BD31-4B8C-83A1-F6EECF244321}">
                <p14:modId xmlns:p14="http://schemas.microsoft.com/office/powerpoint/2010/main" val="644265778"/>
              </p:ext>
            </p:extLst>
          </p:nvPr>
        </p:nvGraphicFramePr>
        <p:xfrm>
          <a:off x="435609" y="1920738"/>
          <a:ext cx="11319615" cy="4429262"/>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4AF01B7F-E9EE-37B7-9379-33D9175FBD9D}"/>
              </a:ext>
            </a:extLst>
          </p:cNvPr>
          <p:cNvSpPr/>
          <p:nvPr/>
        </p:nvSpPr>
        <p:spPr>
          <a:xfrm>
            <a:off x="9040509" y="2125237"/>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6" name="Ellipse 5">
            <a:extLst>
              <a:ext uri="{FF2B5EF4-FFF2-40B4-BE49-F238E27FC236}">
                <a16:creationId xmlns:a16="http://schemas.microsoft.com/office/drawing/2014/main" id="{FD3400C0-03AB-D1FE-661A-4200756B1579}"/>
              </a:ext>
            </a:extLst>
          </p:cNvPr>
          <p:cNvSpPr/>
          <p:nvPr/>
        </p:nvSpPr>
        <p:spPr>
          <a:xfrm>
            <a:off x="7767704" y="2125237"/>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3B7CBB18-2150-FFA9-2AC8-4A9FBB0E7FC9}"/>
              </a:ext>
            </a:extLst>
          </p:cNvPr>
          <p:cNvSpPr/>
          <p:nvPr/>
        </p:nvSpPr>
        <p:spPr>
          <a:xfrm>
            <a:off x="6228199" y="2125237"/>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FB24162B-7066-E9D3-F55F-D5C747A7CB31}"/>
              </a:ext>
            </a:extLst>
          </p:cNvPr>
          <p:cNvSpPr/>
          <p:nvPr/>
        </p:nvSpPr>
        <p:spPr>
          <a:xfrm>
            <a:off x="4596961" y="2125237"/>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0" name="ZoneTexte 9">
            <a:extLst>
              <a:ext uri="{FF2B5EF4-FFF2-40B4-BE49-F238E27FC236}">
                <a16:creationId xmlns:a16="http://schemas.microsoft.com/office/drawing/2014/main" id="{AD290987-2788-C43E-3358-175032C54556}"/>
              </a:ext>
            </a:extLst>
          </p:cNvPr>
          <p:cNvSpPr txBox="1"/>
          <p:nvPr/>
        </p:nvSpPr>
        <p:spPr>
          <a:xfrm>
            <a:off x="514979" y="1759315"/>
            <a:ext cx="3042138" cy="322845"/>
          </a:xfrm>
          <a:prstGeom prst="rect">
            <a:avLst/>
          </a:prstGeom>
          <a:noFill/>
          <a:ln>
            <a:noFill/>
          </a:ln>
          <a:effectLst/>
        </p:spPr>
        <p:txBody>
          <a:bodyPr wrap="square">
            <a:spAutoFit/>
          </a:bodyPr>
          <a:lstStyle/>
          <a:p>
            <a:pPr algn="just">
              <a:lnSpc>
                <a:spcPct val="107000"/>
              </a:lnSpc>
              <a:spcAft>
                <a:spcPts val="800"/>
              </a:spcAft>
            </a:pPr>
            <a:r>
              <a:rPr lang="fr-FR" sz="1400" b="1" dirty="0">
                <a:solidFill>
                  <a:srgbClr val="002060"/>
                </a:solidFill>
                <a:effectLst/>
                <a:latin typeface="Dreaming Outloud Pro" panose="03050502040302030504" pitchFamily="66" charset="0"/>
                <a:ea typeface="Calibri" panose="020F0502020204030204" pitchFamily="34" charset="0"/>
                <a:cs typeface="Dreaming Outloud Pro" panose="03050502040302030504" pitchFamily="66" charset="0"/>
              </a:rPr>
              <a:t>Lors de l’annonce de la rechute…</a:t>
            </a:r>
            <a:endParaRPr lang="fr-FR" sz="1400" dirty="0">
              <a:effectLst/>
              <a:latin typeface="Dreaming Outloud Pro" panose="03050502040302030504" pitchFamily="66" charset="0"/>
              <a:ea typeface="Calibri" panose="020F0502020204030204" pitchFamily="34" charset="0"/>
              <a:cs typeface="Dreaming Outloud Pro" panose="03050502040302030504" pitchFamily="66" charset="0"/>
            </a:endParaRPr>
          </a:p>
        </p:txBody>
      </p:sp>
    </p:spTree>
    <p:extLst>
      <p:ext uri="{BB962C8B-B14F-4D97-AF65-F5344CB8AC3E}">
        <p14:creationId xmlns:p14="http://schemas.microsoft.com/office/powerpoint/2010/main" val="83182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3295A9BB-95F4-B7D7-77DF-1F250BC31A7C}"/>
              </a:ext>
            </a:extLst>
          </p:cNvPr>
          <p:cNvSpPr>
            <a:spLocks noGrp="1"/>
          </p:cNvSpPr>
          <p:nvPr>
            <p:ph type="body" sz="quarter" idx="11"/>
          </p:nvPr>
        </p:nvSpPr>
        <p:spPr>
          <a:xfrm>
            <a:off x="1239838" y="1688158"/>
            <a:ext cx="5319268" cy="984885"/>
          </a:xfrm>
          <a:noFill/>
        </p:spPr>
        <p:txBody>
          <a:bodyPr vert="horz" wrap="square" lIns="72000" tIns="0" rIns="0" bIns="0" rtlCol="0" anchor="ctr">
            <a:spAutoFit/>
          </a:bodyPr>
          <a:lstStyle/>
          <a:p>
            <a:r>
              <a:rPr lang="fr-FR" sz="3200" dirty="0">
                <a:solidFill>
                  <a:schemeClr val="accent2">
                    <a:lumMod val="20000"/>
                    <a:lumOff val="80000"/>
                  </a:schemeClr>
                </a:solidFill>
              </a:rPr>
              <a:t>Ressenti au moment de l’annonce de la rechute</a:t>
            </a:r>
          </a:p>
        </p:txBody>
      </p:sp>
      <p:sp>
        <p:nvSpPr>
          <p:cNvPr id="7" name="Espace réservé du texte 6">
            <a:extLst>
              <a:ext uri="{FF2B5EF4-FFF2-40B4-BE49-F238E27FC236}">
                <a16:creationId xmlns:a16="http://schemas.microsoft.com/office/drawing/2014/main" id="{AD700694-0D58-CF5F-19C3-BA9A5D2AF2F4}"/>
              </a:ext>
            </a:extLst>
          </p:cNvPr>
          <p:cNvSpPr>
            <a:spLocks noGrp="1"/>
          </p:cNvSpPr>
          <p:nvPr>
            <p:ph type="body" sz="quarter" idx="13"/>
          </p:nvPr>
        </p:nvSpPr>
        <p:spPr>
          <a:xfrm>
            <a:off x="2359345" y="4069872"/>
            <a:ext cx="4921937" cy="492443"/>
          </a:xfrm>
          <a:noFill/>
        </p:spPr>
        <p:txBody>
          <a:bodyPr vert="horz" wrap="square" lIns="72000" tIns="0" rIns="0" bIns="0" rtlCol="0" anchor="ctr">
            <a:spAutoFit/>
          </a:bodyPr>
          <a:lstStyle/>
          <a:p>
            <a:r>
              <a:rPr lang="fr-FR" sz="3200" dirty="0">
                <a:solidFill>
                  <a:schemeClr val="accent2"/>
                </a:solidFill>
              </a:rPr>
              <a:t>Impact</a:t>
            </a:r>
            <a:r>
              <a:rPr lang="fr-FR" sz="3200" dirty="0"/>
              <a:t> </a:t>
            </a:r>
            <a:r>
              <a:rPr lang="fr-FR" sz="3200" dirty="0">
                <a:solidFill>
                  <a:schemeClr val="accent2"/>
                </a:solidFill>
              </a:rPr>
              <a:t>de la rechute</a:t>
            </a:r>
          </a:p>
        </p:txBody>
      </p:sp>
      <p:sp>
        <p:nvSpPr>
          <p:cNvPr id="10" name="Espace réservé du texte 9">
            <a:extLst>
              <a:ext uri="{FF2B5EF4-FFF2-40B4-BE49-F238E27FC236}">
                <a16:creationId xmlns:a16="http://schemas.microsoft.com/office/drawing/2014/main" id="{0800B446-6C5F-21C1-E083-B8C6345A827B}"/>
              </a:ext>
            </a:extLst>
          </p:cNvPr>
          <p:cNvSpPr>
            <a:spLocks noGrp="1"/>
          </p:cNvSpPr>
          <p:nvPr>
            <p:ph type="body" sz="quarter" idx="16"/>
          </p:nvPr>
        </p:nvSpPr>
        <p:spPr>
          <a:xfrm>
            <a:off x="331788" y="1872824"/>
            <a:ext cx="908050" cy="615553"/>
          </a:xfrm>
          <a:solidFill>
            <a:schemeClr val="bg1"/>
          </a:solidFill>
        </p:spPr>
        <p:txBody>
          <a:bodyPr vert="horz" wrap="square" lIns="91440" tIns="72000" rIns="91440" bIns="45720" rtlCol="0" anchor="ctr" anchorCtr="0">
            <a:normAutofit/>
          </a:bodyPr>
          <a:lstStyle/>
          <a:p>
            <a:r>
              <a:rPr lang="fr-FR" dirty="0">
                <a:solidFill>
                  <a:schemeClr val="accent2">
                    <a:lumMod val="20000"/>
                    <a:lumOff val="80000"/>
                  </a:schemeClr>
                </a:solidFill>
              </a:rPr>
              <a:t>4.1</a:t>
            </a:r>
          </a:p>
        </p:txBody>
      </p:sp>
      <p:sp>
        <p:nvSpPr>
          <p:cNvPr id="11" name="Espace réservé du texte 10">
            <a:extLst>
              <a:ext uri="{FF2B5EF4-FFF2-40B4-BE49-F238E27FC236}">
                <a16:creationId xmlns:a16="http://schemas.microsoft.com/office/drawing/2014/main" id="{D63752AC-B382-399D-D4BC-2779EC64C3F4}"/>
              </a:ext>
            </a:extLst>
          </p:cNvPr>
          <p:cNvSpPr>
            <a:spLocks noGrp="1"/>
          </p:cNvSpPr>
          <p:nvPr>
            <p:ph type="body" sz="quarter" idx="17"/>
          </p:nvPr>
        </p:nvSpPr>
        <p:spPr>
          <a:xfrm>
            <a:off x="1430724" y="4008317"/>
            <a:ext cx="908050" cy="615553"/>
          </a:xfrm>
          <a:solidFill>
            <a:schemeClr val="bg1"/>
          </a:solidFill>
        </p:spPr>
        <p:txBody>
          <a:bodyPr vert="horz" wrap="square" lIns="91440" tIns="72000" rIns="91440" bIns="45720" rtlCol="0" anchor="ctr" anchorCtr="0">
            <a:normAutofit/>
          </a:bodyPr>
          <a:lstStyle/>
          <a:p>
            <a:r>
              <a:rPr lang="fr-FR" dirty="0">
                <a:solidFill>
                  <a:srgbClr val="EB0000"/>
                </a:solidFill>
              </a:rPr>
              <a:t>4.2</a:t>
            </a:r>
          </a:p>
        </p:txBody>
      </p:sp>
      <p:pic>
        <p:nvPicPr>
          <p:cNvPr id="13" name="Espace réservé pour une image  12">
            <a:extLst>
              <a:ext uri="{FF2B5EF4-FFF2-40B4-BE49-F238E27FC236}">
                <a16:creationId xmlns:a16="http://schemas.microsoft.com/office/drawing/2014/main" id="{3FDED349-7DA9-6ACB-32A1-CD8AA33B27EB}"/>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13214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2B56D78A-4CAF-BF1F-4444-04E16C732CA0}"/>
              </a:ext>
            </a:extLst>
          </p:cNvPr>
          <p:cNvSpPr/>
          <p:nvPr/>
        </p:nvSpPr>
        <p:spPr>
          <a:xfrm>
            <a:off x="10683371" y="2305050"/>
            <a:ext cx="1292095" cy="2809875"/>
          </a:xfrm>
          <a:prstGeom prst="roundRect">
            <a:avLst/>
          </a:prstGeom>
          <a:solidFill>
            <a:schemeClr val="tx1">
              <a:lumMod val="10000"/>
              <a:lumOff val="9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2" name="Titre 1">
            <a:extLst>
              <a:ext uri="{FF2B5EF4-FFF2-40B4-BE49-F238E27FC236}">
                <a16:creationId xmlns:a16="http://schemas.microsoft.com/office/drawing/2014/main" id="{C0192D6C-F5E2-8A10-9AC6-55A1EA2D5B2D}"/>
              </a:ext>
            </a:extLst>
          </p:cNvPr>
          <p:cNvSpPr>
            <a:spLocks noGrp="1"/>
          </p:cNvSpPr>
          <p:nvPr>
            <p:ph type="title"/>
          </p:nvPr>
        </p:nvSpPr>
        <p:spPr/>
        <p:txBody>
          <a:bodyPr/>
          <a:lstStyle/>
          <a:p>
            <a:r>
              <a:rPr lang="fr-FR" dirty="0"/>
              <a:t>Un état de santé psychologique et physique dégradé au moment de l’annonce de la rechute par rapport au ressenti au moment du diagnostic</a:t>
            </a:r>
          </a:p>
        </p:txBody>
      </p:sp>
      <p:sp>
        <p:nvSpPr>
          <p:cNvPr id="3" name="Espace réservé du texte 2">
            <a:extLst>
              <a:ext uri="{FF2B5EF4-FFF2-40B4-BE49-F238E27FC236}">
                <a16:creationId xmlns:a16="http://schemas.microsoft.com/office/drawing/2014/main" id="{51104180-AD9E-61D4-AF57-C391174661DF}"/>
              </a:ext>
            </a:extLst>
          </p:cNvPr>
          <p:cNvSpPr>
            <a:spLocks noGrp="1"/>
          </p:cNvSpPr>
          <p:nvPr>
            <p:ph type="body" sz="quarter" idx="13"/>
          </p:nvPr>
        </p:nvSpPr>
        <p:spPr>
          <a:xfrm>
            <a:off x="0" y="1152000"/>
            <a:ext cx="12193200" cy="491655"/>
          </a:xfrm>
        </p:spPr>
        <p:txBody>
          <a:bodyPr/>
          <a:lstStyle/>
          <a:p>
            <a:r>
              <a:rPr lang="fr-FR" dirty="0"/>
              <a:t>Q15. Au moment de l’annonce de la rechute, comment qualifieriez-vous votre état de santé…
</a:t>
            </a:r>
            <a:r>
              <a:rPr lang="fr-FR" sz="1000" dirty="0"/>
              <a:t>Base : A tous (98)</a:t>
            </a:r>
            <a:endParaRPr lang="fr-FR" dirty="0"/>
          </a:p>
        </p:txBody>
      </p:sp>
      <p:graphicFrame>
        <p:nvGraphicFramePr>
          <p:cNvPr id="4" name="Graphique 3">
            <a:extLst>
              <a:ext uri="{FF2B5EF4-FFF2-40B4-BE49-F238E27FC236}">
                <a16:creationId xmlns:a16="http://schemas.microsoft.com/office/drawing/2014/main" id="{3CDC9739-F312-4570-58EC-4B514679D702}"/>
              </a:ext>
            </a:extLst>
          </p:cNvPr>
          <p:cNvGraphicFramePr/>
          <p:nvPr>
            <p:extLst>
              <p:ext uri="{D42A27DB-BD31-4B8C-83A1-F6EECF244321}">
                <p14:modId xmlns:p14="http://schemas.microsoft.com/office/powerpoint/2010/main" val="1623867775"/>
              </p:ext>
            </p:extLst>
          </p:nvPr>
        </p:nvGraphicFramePr>
        <p:xfrm>
          <a:off x="435609" y="1920738"/>
          <a:ext cx="11100540" cy="4429262"/>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AE3E414F-D2BE-EC2C-ABC2-E4423B0F1BA3}"/>
              </a:ext>
            </a:extLst>
          </p:cNvPr>
          <p:cNvSpPr txBox="1"/>
          <p:nvPr/>
        </p:nvSpPr>
        <p:spPr>
          <a:xfrm>
            <a:off x="9065999" y="2792583"/>
            <a:ext cx="1866900" cy="200055"/>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solidFill>
                  <a:srgbClr val="010444"/>
                </a:solidFill>
                <a:latin typeface="Tenorite" panose="00000500000000000000" pitchFamily="2" charset="0"/>
                <a:ea typeface="+mn-ea"/>
                <a:cs typeface="Dreaming Outloud Pro" panose="03050502040302030504" pitchFamily="66" charset="0"/>
              </a:rPr>
              <a:t>Moyenne</a:t>
            </a:r>
          </a:p>
        </p:txBody>
      </p:sp>
      <p:sp>
        <p:nvSpPr>
          <p:cNvPr id="11" name="Ellipse 10">
            <a:extLst>
              <a:ext uri="{FF2B5EF4-FFF2-40B4-BE49-F238E27FC236}">
                <a16:creationId xmlns:a16="http://schemas.microsoft.com/office/drawing/2014/main" id="{0661A5D3-23BA-FD4F-D4E5-A767901199D2}"/>
              </a:ext>
            </a:extLst>
          </p:cNvPr>
          <p:cNvSpPr/>
          <p:nvPr/>
        </p:nvSpPr>
        <p:spPr>
          <a:xfrm>
            <a:off x="7550846" y="5162221"/>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2" name="Ellipse 11">
            <a:extLst>
              <a:ext uri="{FF2B5EF4-FFF2-40B4-BE49-F238E27FC236}">
                <a16:creationId xmlns:a16="http://schemas.microsoft.com/office/drawing/2014/main" id="{FF63E9AC-391B-AF31-E555-EF53BB0D6134}"/>
              </a:ext>
            </a:extLst>
          </p:cNvPr>
          <p:cNvSpPr/>
          <p:nvPr/>
        </p:nvSpPr>
        <p:spPr>
          <a:xfrm>
            <a:off x="5964162" y="5162221"/>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3" name="Ellipse 12">
            <a:extLst>
              <a:ext uri="{FF2B5EF4-FFF2-40B4-BE49-F238E27FC236}">
                <a16:creationId xmlns:a16="http://schemas.microsoft.com/office/drawing/2014/main" id="{C6D02791-C8F1-D5F3-30A2-4218057E6443}"/>
              </a:ext>
            </a:extLst>
          </p:cNvPr>
          <p:cNvSpPr/>
          <p:nvPr/>
        </p:nvSpPr>
        <p:spPr>
          <a:xfrm>
            <a:off x="4385974" y="5162221"/>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4" name="Ellipse 13">
            <a:extLst>
              <a:ext uri="{FF2B5EF4-FFF2-40B4-BE49-F238E27FC236}">
                <a16:creationId xmlns:a16="http://schemas.microsoft.com/office/drawing/2014/main" id="{282C0FBB-0138-54E8-FC0A-31DEA809FF9E}"/>
              </a:ext>
            </a:extLst>
          </p:cNvPr>
          <p:cNvSpPr/>
          <p:nvPr/>
        </p:nvSpPr>
        <p:spPr>
          <a:xfrm>
            <a:off x="2813891" y="5162221"/>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pic>
        <p:nvPicPr>
          <p:cNvPr id="16" name="Graphique 15">
            <a:extLst>
              <a:ext uri="{FF2B5EF4-FFF2-40B4-BE49-F238E27FC236}">
                <a16:creationId xmlns:a16="http://schemas.microsoft.com/office/drawing/2014/main" id="{87191771-C855-5D9C-9A54-8C6999128C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678464" y="2849152"/>
            <a:ext cx="308471" cy="2750676"/>
          </a:xfrm>
          <a:prstGeom prst="rect">
            <a:avLst/>
          </a:prstGeom>
        </p:spPr>
      </p:pic>
      <p:sp>
        <p:nvSpPr>
          <p:cNvPr id="17" name="ZoneTexte 16">
            <a:extLst>
              <a:ext uri="{FF2B5EF4-FFF2-40B4-BE49-F238E27FC236}">
                <a16:creationId xmlns:a16="http://schemas.microsoft.com/office/drawing/2014/main" id="{8E1D14FA-B807-E69C-7934-D3ADA6BE5C1A}"/>
              </a:ext>
            </a:extLst>
          </p:cNvPr>
          <p:cNvSpPr txBox="1"/>
          <p:nvPr/>
        </p:nvSpPr>
        <p:spPr>
          <a:xfrm>
            <a:off x="7355943" y="3637359"/>
            <a:ext cx="1138642" cy="410837"/>
          </a:xfrm>
          <a:prstGeom prst="rect">
            <a:avLst/>
          </a:prstGeom>
          <a:noFill/>
        </p:spPr>
        <p:txBody>
          <a:bodyPr wrap="square" rtlCol="0">
            <a:noAutofit/>
          </a:bodyPr>
          <a:lstStyle/>
          <a:p>
            <a:pPr marL="0" indent="0" algn="ctr">
              <a:buFont typeface="Arial" panose="020B0604020202020204" pitchFamily="34" charset="0"/>
              <a:buNone/>
              <a:tabLst/>
            </a:pPr>
            <a:r>
              <a:rPr lang="fr-FR" sz="1200" b="1" dirty="0">
                <a:solidFill>
                  <a:schemeClr val="accent4">
                    <a:lumMod val="75000"/>
                  </a:schemeClr>
                </a:solidFill>
                <a:latin typeface="Dreaming Outloud Pro" panose="03050502040302030504" pitchFamily="66" charset="0"/>
                <a:cs typeface="Dreaming Outloud Pro" panose="03050502040302030504" pitchFamily="66" charset="0"/>
              </a:rPr>
              <a:t>ST 7 – 10</a:t>
            </a:r>
          </a:p>
          <a:p>
            <a:pPr marL="0" indent="0" algn="ctr">
              <a:buFont typeface="Arial" panose="020B0604020202020204" pitchFamily="34" charset="0"/>
              <a:buNone/>
              <a:tabLst/>
            </a:pPr>
            <a:r>
              <a:rPr lang="fr-FR" sz="1200" b="1" dirty="0">
                <a:solidFill>
                  <a:schemeClr val="accent4">
                    <a:lumMod val="75000"/>
                  </a:schemeClr>
                </a:solidFill>
                <a:latin typeface="Dreaming Outloud Pro" panose="03050502040302030504" pitchFamily="66" charset="0"/>
                <a:cs typeface="Dreaming Outloud Pro" panose="03050502040302030504" pitchFamily="66" charset="0"/>
              </a:rPr>
              <a:t>38%</a:t>
            </a:r>
          </a:p>
        </p:txBody>
      </p:sp>
      <p:pic>
        <p:nvPicPr>
          <p:cNvPr id="18" name="Graphique 17">
            <a:extLst>
              <a:ext uri="{FF2B5EF4-FFF2-40B4-BE49-F238E27FC236}">
                <a16:creationId xmlns:a16="http://schemas.microsoft.com/office/drawing/2014/main" id="{D1BBFDF6-7E04-9412-B343-C5BD6A102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384973" y="1239496"/>
            <a:ext cx="308471" cy="3337657"/>
          </a:xfrm>
          <a:prstGeom prst="rect">
            <a:avLst/>
          </a:prstGeom>
        </p:spPr>
      </p:pic>
      <p:sp>
        <p:nvSpPr>
          <p:cNvPr id="19" name="ZoneTexte 18">
            <a:extLst>
              <a:ext uri="{FF2B5EF4-FFF2-40B4-BE49-F238E27FC236}">
                <a16:creationId xmlns:a16="http://schemas.microsoft.com/office/drawing/2014/main" id="{FC5A2F85-0020-2B66-2C8C-C0D56D41287B}"/>
              </a:ext>
            </a:extLst>
          </p:cNvPr>
          <p:cNvSpPr txBox="1"/>
          <p:nvPr/>
        </p:nvSpPr>
        <p:spPr>
          <a:xfrm>
            <a:off x="7047373" y="2319387"/>
            <a:ext cx="1138642" cy="410837"/>
          </a:xfrm>
          <a:prstGeom prst="rect">
            <a:avLst/>
          </a:prstGeom>
          <a:noFill/>
        </p:spPr>
        <p:txBody>
          <a:bodyPr wrap="square" rtlCol="0">
            <a:noAutofit/>
          </a:bodyPr>
          <a:lstStyle/>
          <a:p>
            <a:pPr marL="0" indent="0" algn="ctr">
              <a:buFont typeface="Arial" panose="020B0604020202020204" pitchFamily="34" charset="0"/>
              <a:buNone/>
              <a:tabLst/>
            </a:pPr>
            <a:r>
              <a:rPr lang="fr-FR" sz="1200" b="1" dirty="0">
                <a:solidFill>
                  <a:schemeClr val="accent4">
                    <a:lumMod val="75000"/>
                  </a:schemeClr>
                </a:solidFill>
                <a:latin typeface="Dreaming Outloud Pro" panose="03050502040302030504" pitchFamily="66" charset="0"/>
                <a:cs typeface="Dreaming Outloud Pro" panose="03050502040302030504" pitchFamily="66" charset="0"/>
              </a:rPr>
              <a:t>ST 7 – 10</a:t>
            </a:r>
          </a:p>
          <a:p>
            <a:pPr marL="0" indent="0" algn="ctr">
              <a:buFont typeface="Arial" panose="020B0604020202020204" pitchFamily="34" charset="0"/>
              <a:buNone/>
              <a:tabLst/>
            </a:pPr>
            <a:r>
              <a:rPr lang="fr-FR" sz="1200" b="1" dirty="0">
                <a:solidFill>
                  <a:schemeClr val="accent4">
                    <a:lumMod val="75000"/>
                  </a:schemeClr>
                </a:solidFill>
                <a:latin typeface="Dreaming Outloud Pro" panose="03050502040302030504" pitchFamily="66" charset="0"/>
                <a:cs typeface="Dreaming Outloud Pro" panose="03050502040302030504" pitchFamily="66" charset="0"/>
              </a:rPr>
              <a:t>45%</a:t>
            </a:r>
          </a:p>
        </p:txBody>
      </p:sp>
      <p:sp>
        <p:nvSpPr>
          <p:cNvPr id="20" name="ZoneTexte 19">
            <a:extLst>
              <a:ext uri="{FF2B5EF4-FFF2-40B4-BE49-F238E27FC236}">
                <a16:creationId xmlns:a16="http://schemas.microsoft.com/office/drawing/2014/main" id="{FC5A46A3-BB67-F9C9-2308-6F0E7860CB5E}"/>
              </a:ext>
            </a:extLst>
          </p:cNvPr>
          <p:cNvSpPr txBox="1"/>
          <p:nvPr/>
        </p:nvSpPr>
        <p:spPr>
          <a:xfrm>
            <a:off x="9349871" y="3172175"/>
            <a:ext cx="1299156" cy="369332"/>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2400" b="1" i="1" dirty="0">
                <a:solidFill>
                  <a:schemeClr val="accent3"/>
                </a:solidFill>
                <a:latin typeface="+mj-lt"/>
                <a:cs typeface="Dreaming Outloud Pro" panose="03050502040302030504" pitchFamily="66" charset="0"/>
              </a:rPr>
              <a:t>5,9</a:t>
            </a:r>
            <a:r>
              <a:rPr lang="fr-FR" sz="1200" b="1" i="1" dirty="0">
                <a:solidFill>
                  <a:srgbClr val="010444"/>
                </a:solidFill>
                <a:latin typeface="+mj-lt"/>
                <a:cs typeface="Dreaming Outloud Pro" panose="03050502040302030504" pitchFamily="66" charset="0"/>
              </a:rPr>
              <a:t>/10</a:t>
            </a:r>
            <a:endParaRPr lang="fr-FR" sz="1400" b="1" dirty="0">
              <a:solidFill>
                <a:srgbClr val="010444"/>
              </a:solidFill>
              <a:latin typeface="Dreaming Outloud Pro" panose="03050502040302030504" pitchFamily="66" charset="0"/>
              <a:cs typeface="Dreaming Outloud Pro" panose="03050502040302030504" pitchFamily="66" charset="0"/>
            </a:endParaRPr>
          </a:p>
        </p:txBody>
      </p:sp>
      <p:sp>
        <p:nvSpPr>
          <p:cNvPr id="21" name="ZoneTexte 20">
            <a:extLst>
              <a:ext uri="{FF2B5EF4-FFF2-40B4-BE49-F238E27FC236}">
                <a16:creationId xmlns:a16="http://schemas.microsoft.com/office/drawing/2014/main" id="{9F2A6ECA-1BB2-CB5F-9097-DA0BF2EB6ED7}"/>
              </a:ext>
            </a:extLst>
          </p:cNvPr>
          <p:cNvSpPr txBox="1"/>
          <p:nvPr/>
        </p:nvSpPr>
        <p:spPr>
          <a:xfrm>
            <a:off x="9349871" y="4438038"/>
            <a:ext cx="1299156" cy="369332"/>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2400" b="1" i="1" dirty="0">
                <a:solidFill>
                  <a:schemeClr val="accent3"/>
                </a:solidFill>
                <a:latin typeface="+mj-lt"/>
                <a:cs typeface="Dreaming Outloud Pro" panose="03050502040302030504" pitchFamily="66" charset="0"/>
              </a:rPr>
              <a:t>5,7</a:t>
            </a:r>
            <a:r>
              <a:rPr lang="fr-FR" sz="1200" b="1" i="1" dirty="0">
                <a:solidFill>
                  <a:srgbClr val="010444"/>
                </a:solidFill>
                <a:latin typeface="+mj-lt"/>
                <a:cs typeface="Dreaming Outloud Pro" panose="03050502040302030504" pitchFamily="66" charset="0"/>
              </a:rPr>
              <a:t>/10</a:t>
            </a:r>
            <a:endParaRPr lang="fr-FR" sz="1400" b="1" dirty="0">
              <a:solidFill>
                <a:srgbClr val="010444"/>
              </a:solidFill>
              <a:latin typeface="Dreaming Outloud Pro" panose="03050502040302030504" pitchFamily="66" charset="0"/>
              <a:cs typeface="Dreaming Outloud Pro" panose="03050502040302030504" pitchFamily="66" charset="0"/>
            </a:endParaRPr>
          </a:p>
        </p:txBody>
      </p:sp>
      <p:sp>
        <p:nvSpPr>
          <p:cNvPr id="5" name="ZoneTexte 4">
            <a:extLst>
              <a:ext uri="{FF2B5EF4-FFF2-40B4-BE49-F238E27FC236}">
                <a16:creationId xmlns:a16="http://schemas.microsoft.com/office/drawing/2014/main" id="{B94E5C16-D39E-5810-9D5D-31EC28310ECD}"/>
              </a:ext>
            </a:extLst>
          </p:cNvPr>
          <p:cNvSpPr txBox="1"/>
          <p:nvPr/>
        </p:nvSpPr>
        <p:spPr>
          <a:xfrm>
            <a:off x="10785910" y="2354433"/>
            <a:ext cx="1094078" cy="800219"/>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solidFill>
                  <a:srgbClr val="010444"/>
                </a:solidFill>
                <a:latin typeface="Dreaming Outloud Pro" panose="03050502040302030504" pitchFamily="66" charset="0"/>
                <a:cs typeface="Dreaming Outloud Pro" panose="03050502040302030504" pitchFamily="66" charset="0"/>
              </a:rPr>
              <a:t>Rappel:</a:t>
            </a:r>
          </a:p>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solidFill>
                  <a:srgbClr val="010444"/>
                </a:solidFill>
                <a:latin typeface="+mj-lt"/>
                <a:cs typeface="Dreaming Outloud Pro" panose="03050502040302030504" pitchFamily="66" charset="0"/>
              </a:rPr>
              <a:t>En moyenne au moment du diagnostic</a:t>
            </a:r>
          </a:p>
        </p:txBody>
      </p:sp>
      <p:sp>
        <p:nvSpPr>
          <p:cNvPr id="6" name="ZoneTexte 5">
            <a:extLst>
              <a:ext uri="{FF2B5EF4-FFF2-40B4-BE49-F238E27FC236}">
                <a16:creationId xmlns:a16="http://schemas.microsoft.com/office/drawing/2014/main" id="{FA953367-6021-B0AD-7A01-E499E8924EA4}"/>
              </a:ext>
            </a:extLst>
          </p:cNvPr>
          <p:cNvSpPr txBox="1"/>
          <p:nvPr/>
        </p:nvSpPr>
        <p:spPr>
          <a:xfrm>
            <a:off x="10683371" y="3172175"/>
            <a:ext cx="1299156" cy="369332"/>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2400" b="1" i="1" dirty="0">
                <a:solidFill>
                  <a:schemeClr val="accent4"/>
                </a:solidFill>
                <a:latin typeface="+mj-lt"/>
                <a:cs typeface="Dreaming Outloud Pro" panose="03050502040302030504" pitchFamily="66" charset="0"/>
              </a:rPr>
              <a:t>7,1</a:t>
            </a:r>
            <a:r>
              <a:rPr lang="fr-FR" sz="1200" b="1" i="1" dirty="0">
                <a:solidFill>
                  <a:srgbClr val="010444"/>
                </a:solidFill>
                <a:latin typeface="+mj-lt"/>
                <a:cs typeface="Dreaming Outloud Pro" panose="03050502040302030504" pitchFamily="66" charset="0"/>
              </a:rPr>
              <a:t>/10</a:t>
            </a:r>
            <a:endParaRPr lang="fr-FR" sz="1400" b="1" dirty="0">
              <a:solidFill>
                <a:srgbClr val="010444"/>
              </a:solidFill>
              <a:latin typeface="Dreaming Outloud Pro" panose="03050502040302030504" pitchFamily="66" charset="0"/>
              <a:cs typeface="Dreaming Outloud Pro" panose="03050502040302030504" pitchFamily="66" charset="0"/>
            </a:endParaRPr>
          </a:p>
        </p:txBody>
      </p:sp>
      <p:sp>
        <p:nvSpPr>
          <p:cNvPr id="7" name="ZoneTexte 6">
            <a:extLst>
              <a:ext uri="{FF2B5EF4-FFF2-40B4-BE49-F238E27FC236}">
                <a16:creationId xmlns:a16="http://schemas.microsoft.com/office/drawing/2014/main" id="{D344387D-2ADF-2EFC-907F-41C20508BA36}"/>
              </a:ext>
            </a:extLst>
          </p:cNvPr>
          <p:cNvSpPr txBox="1"/>
          <p:nvPr/>
        </p:nvSpPr>
        <p:spPr>
          <a:xfrm>
            <a:off x="10683371" y="4438038"/>
            <a:ext cx="1299156" cy="369332"/>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2400" b="1" i="1" dirty="0">
                <a:solidFill>
                  <a:schemeClr val="accent4"/>
                </a:solidFill>
                <a:latin typeface="+mj-lt"/>
                <a:cs typeface="Dreaming Outloud Pro" panose="03050502040302030504" pitchFamily="66" charset="0"/>
              </a:rPr>
              <a:t>6,9</a:t>
            </a:r>
            <a:r>
              <a:rPr lang="fr-FR" sz="1200" b="1" i="1" dirty="0">
                <a:solidFill>
                  <a:srgbClr val="010444"/>
                </a:solidFill>
                <a:latin typeface="+mj-lt"/>
                <a:cs typeface="Dreaming Outloud Pro" panose="03050502040302030504" pitchFamily="66" charset="0"/>
              </a:rPr>
              <a:t>/10</a:t>
            </a:r>
            <a:endParaRPr lang="fr-FR" sz="1400" b="1" dirty="0">
              <a:solidFill>
                <a:srgbClr val="010444"/>
              </a:solidFill>
              <a:latin typeface="Dreaming Outloud Pro" panose="03050502040302030504" pitchFamily="66" charset="0"/>
              <a:cs typeface="Dreaming Outloud Pro" panose="03050502040302030504" pitchFamily="66" charset="0"/>
            </a:endParaRPr>
          </a:p>
        </p:txBody>
      </p:sp>
      <p:grpSp>
        <p:nvGrpSpPr>
          <p:cNvPr id="15" name="Graphique 5">
            <a:extLst>
              <a:ext uri="{FF2B5EF4-FFF2-40B4-BE49-F238E27FC236}">
                <a16:creationId xmlns:a16="http://schemas.microsoft.com/office/drawing/2014/main" id="{9209842F-8A18-3B31-7CBF-F75E7508A224}"/>
              </a:ext>
            </a:extLst>
          </p:cNvPr>
          <p:cNvGrpSpPr/>
          <p:nvPr/>
        </p:nvGrpSpPr>
        <p:grpSpPr>
          <a:xfrm flipV="1">
            <a:off x="2381250" y="5301328"/>
            <a:ext cx="6762749" cy="352137"/>
            <a:chOff x="-1769424" y="4128380"/>
            <a:chExt cx="4438480" cy="419261"/>
          </a:xfrm>
          <a:noFill/>
        </p:grpSpPr>
        <p:sp>
          <p:nvSpPr>
            <p:cNvPr id="22" name="Forme libre : forme 21">
              <a:extLst>
                <a:ext uri="{FF2B5EF4-FFF2-40B4-BE49-F238E27FC236}">
                  <a16:creationId xmlns:a16="http://schemas.microsoft.com/office/drawing/2014/main" id="{836391E2-7E57-DC95-20F0-A377DCEDCAD0}"/>
                </a:ext>
              </a:extLst>
            </p:cNvPr>
            <p:cNvSpPr/>
            <p:nvPr/>
          </p:nvSpPr>
          <p:spPr>
            <a:xfrm>
              <a:off x="-1769424" y="4240209"/>
              <a:ext cx="4388303" cy="96876"/>
            </a:xfrm>
            <a:custGeom>
              <a:avLst/>
              <a:gdLst>
                <a:gd name="connsiteX0" fmla="*/ 0 w 4388303"/>
                <a:gd name="connsiteY0" fmla="*/ 96877 h 96876"/>
                <a:gd name="connsiteX1" fmla="*/ 4388303 w 4388303"/>
                <a:gd name="connsiteY1" fmla="*/ 96877 h 96876"/>
              </a:gdLst>
              <a:ahLst/>
              <a:cxnLst>
                <a:cxn ang="0">
                  <a:pos x="connsiteX0" y="connsiteY0"/>
                </a:cxn>
                <a:cxn ang="0">
                  <a:pos x="connsiteX1" y="connsiteY1"/>
                </a:cxn>
              </a:cxnLst>
              <a:rect l="l" t="t" r="r" b="b"/>
              <a:pathLst>
                <a:path w="4388303" h="96876">
                  <a:moveTo>
                    <a:pt x="0" y="96877"/>
                  </a:moveTo>
                  <a:cubicBezTo>
                    <a:pt x="0" y="96877"/>
                    <a:pt x="3006741" y="-121096"/>
                    <a:pt x="4388303" y="96877"/>
                  </a:cubicBezTo>
                </a:path>
              </a:pathLst>
            </a:cu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23" name="Forme libre : forme 22">
              <a:extLst>
                <a:ext uri="{FF2B5EF4-FFF2-40B4-BE49-F238E27FC236}">
                  <a16:creationId xmlns:a16="http://schemas.microsoft.com/office/drawing/2014/main" id="{ADF066BC-9E6C-A863-689C-B16BF8C1674C}"/>
                </a:ext>
              </a:extLst>
            </p:cNvPr>
            <p:cNvSpPr/>
            <p:nvPr/>
          </p:nvSpPr>
          <p:spPr>
            <a:xfrm>
              <a:off x="2418226" y="4128380"/>
              <a:ext cx="250830" cy="419261"/>
            </a:xfrm>
            <a:custGeom>
              <a:avLst/>
              <a:gdLst>
                <a:gd name="connsiteX0" fmla="*/ 89753 w 725079"/>
                <a:gd name="connsiteY0" fmla="*/ 0 h 859068"/>
                <a:gd name="connsiteX1" fmla="*/ 725080 w 725079"/>
                <a:gd name="connsiteY1" fmla="*/ 468000 h 859068"/>
                <a:gd name="connsiteX2" fmla="*/ 0 w 725079"/>
                <a:gd name="connsiteY2" fmla="*/ 859069 h 859068"/>
              </a:gdLst>
              <a:ahLst/>
              <a:cxnLst>
                <a:cxn ang="0">
                  <a:pos x="connsiteX0" y="connsiteY0"/>
                </a:cxn>
                <a:cxn ang="0">
                  <a:pos x="connsiteX1" y="connsiteY1"/>
                </a:cxn>
                <a:cxn ang="0">
                  <a:pos x="connsiteX2" y="connsiteY2"/>
                </a:cxn>
              </a:cxnLst>
              <a:rect l="l" t="t" r="r" b="b"/>
              <a:pathLst>
                <a:path w="725079" h="859068">
                  <a:moveTo>
                    <a:pt x="89753" y="0"/>
                  </a:moveTo>
                  <a:cubicBezTo>
                    <a:pt x="89753" y="0"/>
                    <a:pt x="379529" y="230795"/>
                    <a:pt x="725080" y="468000"/>
                  </a:cubicBezTo>
                  <a:cubicBezTo>
                    <a:pt x="723798" y="448767"/>
                    <a:pt x="0" y="859069"/>
                    <a:pt x="0" y="859069"/>
                  </a:cubicBezTo>
                </a:path>
              </a:pathLst>
            </a:cu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sp>
        <p:nvSpPr>
          <p:cNvPr id="24" name="ZoneTexte 23">
            <a:extLst>
              <a:ext uri="{FF2B5EF4-FFF2-40B4-BE49-F238E27FC236}">
                <a16:creationId xmlns:a16="http://schemas.microsoft.com/office/drawing/2014/main" id="{76E8DAAE-66E3-787D-5815-47DD31169F43}"/>
              </a:ext>
            </a:extLst>
          </p:cNvPr>
          <p:cNvSpPr txBox="1"/>
          <p:nvPr/>
        </p:nvSpPr>
        <p:spPr>
          <a:xfrm>
            <a:off x="1409150" y="5330254"/>
            <a:ext cx="976820" cy="246221"/>
          </a:xfrm>
          <a:prstGeom prst="rect">
            <a:avLst/>
          </a:prstGeom>
          <a:noFill/>
        </p:spPr>
        <p:txBody>
          <a:bodyPr wrap="square" rtlCol="0">
            <a:spAutoFit/>
          </a:bodyPr>
          <a:lstStyle/>
          <a:p>
            <a:pPr algn="ctr"/>
            <a:r>
              <a:rPr lang="fr-FR" sz="1000" i="1" dirty="0">
                <a:solidFill>
                  <a:schemeClr val="bg1">
                    <a:lumMod val="50000"/>
                  </a:schemeClr>
                </a:solidFill>
              </a:rPr>
              <a:t>Très mauvais</a:t>
            </a:r>
          </a:p>
        </p:txBody>
      </p:sp>
      <p:sp>
        <p:nvSpPr>
          <p:cNvPr id="25" name="ZoneTexte 24">
            <a:extLst>
              <a:ext uri="{FF2B5EF4-FFF2-40B4-BE49-F238E27FC236}">
                <a16:creationId xmlns:a16="http://schemas.microsoft.com/office/drawing/2014/main" id="{99F187F5-C537-39AC-66CA-B7E7567C025C}"/>
              </a:ext>
            </a:extLst>
          </p:cNvPr>
          <p:cNvSpPr txBox="1"/>
          <p:nvPr/>
        </p:nvSpPr>
        <p:spPr>
          <a:xfrm>
            <a:off x="9045380" y="5271536"/>
            <a:ext cx="976820" cy="246221"/>
          </a:xfrm>
          <a:prstGeom prst="rect">
            <a:avLst/>
          </a:prstGeom>
          <a:noFill/>
        </p:spPr>
        <p:txBody>
          <a:bodyPr wrap="square" rtlCol="0">
            <a:spAutoFit/>
          </a:bodyPr>
          <a:lstStyle/>
          <a:p>
            <a:pPr algn="ctr"/>
            <a:r>
              <a:rPr lang="fr-FR" sz="1000" i="1" dirty="0">
                <a:solidFill>
                  <a:schemeClr val="bg1">
                    <a:lumMod val="50000"/>
                  </a:schemeClr>
                </a:solidFill>
              </a:rPr>
              <a:t>Très bon</a:t>
            </a:r>
          </a:p>
        </p:txBody>
      </p:sp>
      <p:sp>
        <p:nvSpPr>
          <p:cNvPr id="10" name="Légende : encadrée 9">
            <a:extLst>
              <a:ext uri="{FF2B5EF4-FFF2-40B4-BE49-F238E27FC236}">
                <a16:creationId xmlns:a16="http://schemas.microsoft.com/office/drawing/2014/main" id="{C8131FAB-4B02-64AA-A8FF-DFBF8E862EE4}"/>
              </a:ext>
            </a:extLst>
          </p:cNvPr>
          <p:cNvSpPr/>
          <p:nvPr/>
        </p:nvSpPr>
        <p:spPr>
          <a:xfrm>
            <a:off x="1264566" y="4996135"/>
            <a:ext cx="1481846" cy="282573"/>
          </a:xfrm>
          <a:prstGeom prst="borderCallout1">
            <a:avLst>
              <a:gd name="adj1" fmla="val 4618"/>
              <a:gd name="adj2" fmla="val 39070"/>
              <a:gd name="adj3" fmla="val -69490"/>
              <a:gd name="adj4" fmla="val 59509"/>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+ 1 rechute : 17%</a:t>
            </a:r>
          </a:p>
          <a:p>
            <a:r>
              <a:rPr lang="fr-FR" sz="800" dirty="0">
                <a:solidFill>
                  <a:srgbClr val="7F7F7F"/>
                </a:solidFill>
              </a:rPr>
              <a:t>- En 3</a:t>
            </a:r>
            <a:r>
              <a:rPr lang="fr-FR" sz="800" baseline="30000" dirty="0">
                <a:solidFill>
                  <a:srgbClr val="7F7F7F"/>
                </a:solidFill>
              </a:rPr>
              <a:t>ème</a:t>
            </a:r>
            <a:r>
              <a:rPr lang="fr-FR" sz="800" dirty="0">
                <a:solidFill>
                  <a:srgbClr val="7F7F7F"/>
                </a:solidFill>
              </a:rPr>
              <a:t> rechute ou plus : 52%</a:t>
            </a:r>
          </a:p>
        </p:txBody>
      </p:sp>
      <p:sp>
        <p:nvSpPr>
          <p:cNvPr id="26" name="Légende : encadrée 25">
            <a:extLst>
              <a:ext uri="{FF2B5EF4-FFF2-40B4-BE49-F238E27FC236}">
                <a16:creationId xmlns:a16="http://schemas.microsoft.com/office/drawing/2014/main" id="{A13F8AFF-B54D-DF3E-40BF-8B2C20AC6A3E}"/>
              </a:ext>
            </a:extLst>
          </p:cNvPr>
          <p:cNvSpPr/>
          <p:nvPr/>
        </p:nvSpPr>
        <p:spPr>
          <a:xfrm>
            <a:off x="9182605" y="4920665"/>
            <a:ext cx="1481846" cy="282573"/>
          </a:xfrm>
          <a:prstGeom prst="borderCallout1">
            <a:avLst>
              <a:gd name="adj1" fmla="val 4618"/>
              <a:gd name="adj2" fmla="val 39070"/>
              <a:gd name="adj3" fmla="val -41832"/>
              <a:gd name="adj4" fmla="val 44214"/>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+ 1 rechute : 6,3</a:t>
            </a:r>
          </a:p>
          <a:p>
            <a:r>
              <a:rPr lang="fr-FR" sz="800" dirty="0">
                <a:solidFill>
                  <a:srgbClr val="7F7F7F"/>
                </a:solidFill>
              </a:rPr>
              <a:t>- En 3</a:t>
            </a:r>
            <a:r>
              <a:rPr lang="fr-FR" sz="800" baseline="30000" dirty="0">
                <a:solidFill>
                  <a:srgbClr val="7F7F7F"/>
                </a:solidFill>
              </a:rPr>
              <a:t>ème</a:t>
            </a:r>
            <a:r>
              <a:rPr lang="fr-FR" sz="800" dirty="0">
                <a:solidFill>
                  <a:srgbClr val="7F7F7F"/>
                </a:solidFill>
              </a:rPr>
              <a:t> rechute ou plus : 4,6</a:t>
            </a:r>
          </a:p>
        </p:txBody>
      </p:sp>
      <p:sp>
        <p:nvSpPr>
          <p:cNvPr id="27" name="Légende : encadrée 26">
            <a:extLst>
              <a:ext uri="{FF2B5EF4-FFF2-40B4-BE49-F238E27FC236}">
                <a16:creationId xmlns:a16="http://schemas.microsoft.com/office/drawing/2014/main" id="{21BE5842-542A-A377-EB58-BC13701F71D2}"/>
              </a:ext>
            </a:extLst>
          </p:cNvPr>
          <p:cNvSpPr/>
          <p:nvPr/>
        </p:nvSpPr>
        <p:spPr>
          <a:xfrm>
            <a:off x="8979877" y="3683966"/>
            <a:ext cx="1649046" cy="282573"/>
          </a:xfrm>
          <a:prstGeom prst="borderCallout1">
            <a:avLst>
              <a:gd name="adj1" fmla="val 4618"/>
              <a:gd name="adj2" fmla="val 39070"/>
              <a:gd name="adj3" fmla="val -41832"/>
              <a:gd name="adj4" fmla="val 47699"/>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+ 1 rechute : 6,4</a:t>
            </a:r>
          </a:p>
          <a:p>
            <a:r>
              <a:rPr lang="fr-FR" sz="800" dirty="0">
                <a:solidFill>
                  <a:srgbClr val="FF0000"/>
                </a:solidFill>
              </a:rPr>
              <a:t>NS*</a:t>
            </a:r>
            <a:r>
              <a:rPr lang="fr-FR" sz="800" dirty="0">
                <a:solidFill>
                  <a:srgbClr val="7F7F7F"/>
                </a:solidFill>
              </a:rPr>
              <a:t> : En 3</a:t>
            </a:r>
            <a:r>
              <a:rPr lang="fr-FR" sz="800" baseline="30000" dirty="0">
                <a:solidFill>
                  <a:srgbClr val="7F7F7F"/>
                </a:solidFill>
              </a:rPr>
              <a:t>ème</a:t>
            </a:r>
            <a:r>
              <a:rPr lang="fr-FR" sz="800" dirty="0">
                <a:solidFill>
                  <a:srgbClr val="7F7F7F"/>
                </a:solidFill>
              </a:rPr>
              <a:t> rechute ou plus : 5,3</a:t>
            </a:r>
          </a:p>
        </p:txBody>
      </p:sp>
      <p:sp>
        <p:nvSpPr>
          <p:cNvPr id="30" name="Rectangle : coins arrondis 29">
            <a:extLst>
              <a:ext uri="{FF2B5EF4-FFF2-40B4-BE49-F238E27FC236}">
                <a16:creationId xmlns:a16="http://schemas.microsoft.com/office/drawing/2014/main" id="{B54C7088-F62B-3026-0117-640A95C0E9A8}"/>
              </a:ext>
            </a:extLst>
          </p:cNvPr>
          <p:cNvSpPr/>
          <p:nvPr/>
        </p:nvSpPr>
        <p:spPr>
          <a:xfrm>
            <a:off x="4044527" y="5880043"/>
            <a:ext cx="3854873" cy="664012"/>
          </a:xfrm>
          <a:custGeom>
            <a:avLst/>
            <a:gdLst>
              <a:gd name="connsiteX0" fmla="*/ 0 w 3854873"/>
              <a:gd name="connsiteY0" fmla="*/ 110671 h 664012"/>
              <a:gd name="connsiteX1" fmla="*/ 110671 w 3854873"/>
              <a:gd name="connsiteY1" fmla="*/ 0 h 664012"/>
              <a:gd name="connsiteX2" fmla="*/ 607254 w 3854873"/>
              <a:gd name="connsiteY2" fmla="*/ 0 h 664012"/>
              <a:gd name="connsiteX3" fmla="*/ 1103836 w 3854873"/>
              <a:gd name="connsiteY3" fmla="*/ 0 h 664012"/>
              <a:gd name="connsiteX4" fmla="*/ 1636754 w 3854873"/>
              <a:gd name="connsiteY4" fmla="*/ 0 h 664012"/>
              <a:gd name="connsiteX5" fmla="*/ 2315013 w 3854873"/>
              <a:gd name="connsiteY5" fmla="*/ 0 h 664012"/>
              <a:gd name="connsiteX6" fmla="*/ 2956937 w 3854873"/>
              <a:gd name="connsiteY6" fmla="*/ 0 h 664012"/>
              <a:gd name="connsiteX7" fmla="*/ 3744202 w 3854873"/>
              <a:gd name="connsiteY7" fmla="*/ 0 h 664012"/>
              <a:gd name="connsiteX8" fmla="*/ 3854873 w 3854873"/>
              <a:gd name="connsiteY8" fmla="*/ 110671 h 664012"/>
              <a:gd name="connsiteX9" fmla="*/ 3854873 w 3854873"/>
              <a:gd name="connsiteY9" fmla="*/ 553341 h 664012"/>
              <a:gd name="connsiteX10" fmla="*/ 3744202 w 3854873"/>
              <a:gd name="connsiteY10" fmla="*/ 664012 h 664012"/>
              <a:gd name="connsiteX11" fmla="*/ 3211284 w 3854873"/>
              <a:gd name="connsiteY11" fmla="*/ 664012 h 664012"/>
              <a:gd name="connsiteX12" fmla="*/ 2714702 w 3854873"/>
              <a:gd name="connsiteY12" fmla="*/ 664012 h 664012"/>
              <a:gd name="connsiteX13" fmla="*/ 2036442 w 3854873"/>
              <a:gd name="connsiteY13" fmla="*/ 664012 h 664012"/>
              <a:gd name="connsiteX14" fmla="*/ 1539860 w 3854873"/>
              <a:gd name="connsiteY14" fmla="*/ 664012 h 664012"/>
              <a:gd name="connsiteX15" fmla="*/ 861601 w 3854873"/>
              <a:gd name="connsiteY15" fmla="*/ 664012 h 664012"/>
              <a:gd name="connsiteX16" fmla="*/ 110671 w 3854873"/>
              <a:gd name="connsiteY16" fmla="*/ 664012 h 664012"/>
              <a:gd name="connsiteX17" fmla="*/ 0 w 3854873"/>
              <a:gd name="connsiteY17" fmla="*/ 553341 h 664012"/>
              <a:gd name="connsiteX18" fmla="*/ 0 w 3854873"/>
              <a:gd name="connsiteY18" fmla="*/ 110671 h 66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4873" h="664012" fill="none" extrusionOk="0">
                <a:moveTo>
                  <a:pt x="0" y="110671"/>
                </a:moveTo>
                <a:cubicBezTo>
                  <a:pt x="860" y="51483"/>
                  <a:pt x="55813" y="6777"/>
                  <a:pt x="110671" y="0"/>
                </a:cubicBezTo>
                <a:cubicBezTo>
                  <a:pt x="271655" y="-12983"/>
                  <a:pt x="415973" y="22468"/>
                  <a:pt x="607254" y="0"/>
                </a:cubicBezTo>
                <a:cubicBezTo>
                  <a:pt x="798535" y="-22468"/>
                  <a:pt x="893199" y="7566"/>
                  <a:pt x="1103836" y="0"/>
                </a:cubicBezTo>
                <a:cubicBezTo>
                  <a:pt x="1314473" y="-7566"/>
                  <a:pt x="1395779" y="22406"/>
                  <a:pt x="1636754" y="0"/>
                </a:cubicBezTo>
                <a:cubicBezTo>
                  <a:pt x="1877729" y="-22406"/>
                  <a:pt x="2170647" y="16166"/>
                  <a:pt x="2315013" y="0"/>
                </a:cubicBezTo>
                <a:cubicBezTo>
                  <a:pt x="2459379" y="-16166"/>
                  <a:pt x="2741184" y="4079"/>
                  <a:pt x="2956937" y="0"/>
                </a:cubicBezTo>
                <a:cubicBezTo>
                  <a:pt x="3172690" y="-4079"/>
                  <a:pt x="3439456" y="-28369"/>
                  <a:pt x="3744202" y="0"/>
                </a:cubicBezTo>
                <a:cubicBezTo>
                  <a:pt x="3808901" y="6017"/>
                  <a:pt x="3855939" y="43857"/>
                  <a:pt x="3854873" y="110671"/>
                </a:cubicBezTo>
                <a:cubicBezTo>
                  <a:pt x="3854402" y="226428"/>
                  <a:pt x="3833483" y="405140"/>
                  <a:pt x="3854873" y="553341"/>
                </a:cubicBezTo>
                <a:cubicBezTo>
                  <a:pt x="3858364" y="627799"/>
                  <a:pt x="3807353" y="676081"/>
                  <a:pt x="3744202" y="664012"/>
                </a:cubicBezTo>
                <a:cubicBezTo>
                  <a:pt x="3595283" y="651027"/>
                  <a:pt x="3379919" y="673237"/>
                  <a:pt x="3211284" y="664012"/>
                </a:cubicBezTo>
                <a:cubicBezTo>
                  <a:pt x="3042649" y="654787"/>
                  <a:pt x="2846371" y="666955"/>
                  <a:pt x="2714702" y="664012"/>
                </a:cubicBezTo>
                <a:cubicBezTo>
                  <a:pt x="2583033" y="661069"/>
                  <a:pt x="2288537" y="640327"/>
                  <a:pt x="2036442" y="664012"/>
                </a:cubicBezTo>
                <a:cubicBezTo>
                  <a:pt x="1784347" y="687697"/>
                  <a:pt x="1787268" y="687942"/>
                  <a:pt x="1539860" y="664012"/>
                </a:cubicBezTo>
                <a:cubicBezTo>
                  <a:pt x="1292452" y="640082"/>
                  <a:pt x="1058842" y="690406"/>
                  <a:pt x="861601" y="664012"/>
                </a:cubicBezTo>
                <a:cubicBezTo>
                  <a:pt x="664360" y="637618"/>
                  <a:pt x="385023" y="697657"/>
                  <a:pt x="110671" y="664012"/>
                </a:cubicBezTo>
                <a:cubicBezTo>
                  <a:pt x="47341" y="670538"/>
                  <a:pt x="5036" y="615257"/>
                  <a:pt x="0" y="553341"/>
                </a:cubicBezTo>
                <a:cubicBezTo>
                  <a:pt x="-21742" y="435782"/>
                  <a:pt x="5670" y="239253"/>
                  <a:pt x="0" y="110671"/>
                </a:cubicBezTo>
                <a:close/>
              </a:path>
              <a:path w="3854873" h="664012" stroke="0" extrusionOk="0">
                <a:moveTo>
                  <a:pt x="0" y="110671"/>
                </a:moveTo>
                <a:cubicBezTo>
                  <a:pt x="-4023" y="47270"/>
                  <a:pt x="40908" y="-8275"/>
                  <a:pt x="110671" y="0"/>
                </a:cubicBezTo>
                <a:cubicBezTo>
                  <a:pt x="243710" y="7983"/>
                  <a:pt x="517560" y="-24592"/>
                  <a:pt x="752595" y="0"/>
                </a:cubicBezTo>
                <a:cubicBezTo>
                  <a:pt x="987630" y="24592"/>
                  <a:pt x="1178465" y="23310"/>
                  <a:pt x="1430854" y="0"/>
                </a:cubicBezTo>
                <a:cubicBezTo>
                  <a:pt x="1683243" y="-23310"/>
                  <a:pt x="1819200" y="-8409"/>
                  <a:pt x="2072778" y="0"/>
                </a:cubicBezTo>
                <a:cubicBezTo>
                  <a:pt x="2326356" y="8409"/>
                  <a:pt x="2502726" y="4870"/>
                  <a:pt x="2714702" y="0"/>
                </a:cubicBezTo>
                <a:cubicBezTo>
                  <a:pt x="2926678" y="-4870"/>
                  <a:pt x="3307888" y="30016"/>
                  <a:pt x="3744202" y="0"/>
                </a:cubicBezTo>
                <a:cubicBezTo>
                  <a:pt x="3802297" y="4036"/>
                  <a:pt x="3861173" y="36797"/>
                  <a:pt x="3854873" y="110671"/>
                </a:cubicBezTo>
                <a:cubicBezTo>
                  <a:pt x="3849006" y="201809"/>
                  <a:pt x="3843889" y="451711"/>
                  <a:pt x="3854873" y="553341"/>
                </a:cubicBezTo>
                <a:cubicBezTo>
                  <a:pt x="3853005" y="614643"/>
                  <a:pt x="3809228" y="661598"/>
                  <a:pt x="3744202" y="664012"/>
                </a:cubicBezTo>
                <a:cubicBezTo>
                  <a:pt x="3589859" y="679371"/>
                  <a:pt x="3310912" y="672330"/>
                  <a:pt x="3102278" y="664012"/>
                </a:cubicBezTo>
                <a:cubicBezTo>
                  <a:pt x="2893644" y="655694"/>
                  <a:pt x="2731376" y="655107"/>
                  <a:pt x="2496690" y="664012"/>
                </a:cubicBezTo>
                <a:cubicBezTo>
                  <a:pt x="2262004" y="672917"/>
                  <a:pt x="2096028" y="689144"/>
                  <a:pt x="1818431" y="664012"/>
                </a:cubicBezTo>
                <a:cubicBezTo>
                  <a:pt x="1540834" y="638880"/>
                  <a:pt x="1560749" y="656942"/>
                  <a:pt x="1321848" y="664012"/>
                </a:cubicBezTo>
                <a:cubicBezTo>
                  <a:pt x="1082947" y="671082"/>
                  <a:pt x="996001" y="660521"/>
                  <a:pt x="825265" y="664012"/>
                </a:cubicBezTo>
                <a:cubicBezTo>
                  <a:pt x="654529" y="667503"/>
                  <a:pt x="388078" y="698399"/>
                  <a:pt x="110671" y="664012"/>
                </a:cubicBezTo>
                <a:cubicBezTo>
                  <a:pt x="54641" y="659254"/>
                  <a:pt x="-9214" y="610417"/>
                  <a:pt x="0" y="553341"/>
                </a:cubicBezTo>
                <a:cubicBezTo>
                  <a:pt x="2584" y="427329"/>
                  <a:pt x="-9991" y="325023"/>
                  <a:pt x="0" y="110671"/>
                </a:cubicBezTo>
                <a:close/>
              </a:path>
            </a:pathLst>
          </a:custGeom>
          <a:solidFill>
            <a:schemeClr val="bg1">
              <a:lumMod val="85000"/>
            </a:schemeClr>
          </a:solidFill>
          <a:ln>
            <a:solidFill>
              <a:schemeClr val="bg1">
                <a:lumMod val="65000"/>
              </a:schemeClr>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100" i="1" dirty="0">
                <a:solidFill>
                  <a:schemeClr val="tx1"/>
                </a:solidFill>
              </a:rPr>
              <a:t>Un impact plus marqué chez les patients avec davantage de rechutes, avec des scores en tendance plus bas chez les patients avec plusieurs rechute vs 1 seule</a:t>
            </a:r>
          </a:p>
        </p:txBody>
      </p:sp>
      <p:pic>
        <p:nvPicPr>
          <p:cNvPr id="31" name="Graphique 30">
            <a:extLst>
              <a:ext uri="{FF2B5EF4-FFF2-40B4-BE49-F238E27FC236}">
                <a16:creationId xmlns:a16="http://schemas.microsoft.com/office/drawing/2014/main" id="{6EA1198B-9B50-72CF-539C-12B782E3908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28047">
            <a:off x="3884847" y="5648927"/>
            <a:ext cx="384073" cy="384073"/>
          </a:xfrm>
          <a:prstGeom prst="rect">
            <a:avLst/>
          </a:prstGeom>
        </p:spPr>
      </p:pic>
      <p:sp>
        <p:nvSpPr>
          <p:cNvPr id="33" name="ZoneTexte 32">
            <a:extLst>
              <a:ext uri="{FF2B5EF4-FFF2-40B4-BE49-F238E27FC236}">
                <a16:creationId xmlns:a16="http://schemas.microsoft.com/office/drawing/2014/main" id="{61274EB7-92B8-5860-B38D-E35A3414531E}"/>
              </a:ext>
            </a:extLst>
          </p:cNvPr>
          <p:cNvSpPr txBox="1"/>
          <p:nvPr/>
        </p:nvSpPr>
        <p:spPr>
          <a:xfrm>
            <a:off x="8839200" y="6056922"/>
            <a:ext cx="2508739" cy="349702"/>
          </a:xfrm>
          <a:prstGeom prst="rect">
            <a:avLst/>
          </a:prstGeom>
          <a:noFill/>
          <a:ln>
            <a:noFill/>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900" i="1" dirty="0">
                <a:solidFill>
                  <a:srgbClr val="FF0000"/>
                </a:solidFill>
                <a:ea typeface="+mn-ea"/>
                <a:cs typeface="Dreaming Outloud Pro" panose="03050502040302030504" pitchFamily="66" charset="0"/>
              </a:rPr>
              <a:t>*NS</a:t>
            </a:r>
            <a:r>
              <a:rPr lang="fr-FR" sz="900" i="1" dirty="0">
                <a:ea typeface="+mn-ea"/>
                <a:cs typeface="Dreaming Outloud Pro" panose="03050502040302030504" pitchFamily="66" charset="0"/>
              </a:rPr>
              <a:t>= non significatif, résultat communiqué à titre indicatif, à interpréter comme une tendance</a:t>
            </a:r>
          </a:p>
        </p:txBody>
      </p:sp>
      <p:pic>
        <p:nvPicPr>
          <p:cNvPr id="34" name="Image 33">
            <a:extLst>
              <a:ext uri="{FF2B5EF4-FFF2-40B4-BE49-F238E27FC236}">
                <a16:creationId xmlns:a16="http://schemas.microsoft.com/office/drawing/2014/main" id="{8775423D-1C65-F1F0-BF73-352C4289DC6B}"/>
              </a:ext>
            </a:extLst>
          </p:cNvPr>
          <p:cNvPicPr>
            <a:picLocks/>
          </p:cNvPicPr>
          <p:nvPr/>
        </p:nvPicPr>
        <p:blipFill>
          <a:blip r:embed="rId7">
            <a:extLst>
              <a:ext uri="{28A0092B-C50C-407E-A947-70E740481C1C}">
                <a14:useLocalDpi xmlns:a14="http://schemas.microsoft.com/office/drawing/2010/main"/>
              </a:ext>
            </a:extLst>
          </a:blip>
          <a:stretch>
            <a:fillRect/>
          </a:stretch>
        </p:blipFill>
        <p:spPr>
          <a:xfrm>
            <a:off x="8635625" y="6154183"/>
            <a:ext cx="190500" cy="190500"/>
          </a:xfrm>
          <a:prstGeom prst="rect">
            <a:avLst/>
          </a:prstGeom>
        </p:spPr>
      </p:pic>
    </p:spTree>
    <p:extLst>
      <p:ext uri="{BB962C8B-B14F-4D97-AF65-F5344CB8AC3E}">
        <p14:creationId xmlns:p14="http://schemas.microsoft.com/office/powerpoint/2010/main" val="3036723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E73D68-467A-5C0D-079D-9338DA7659C5}"/>
              </a:ext>
            </a:extLst>
          </p:cNvPr>
          <p:cNvSpPr>
            <a:spLocks noGrp="1"/>
          </p:cNvSpPr>
          <p:nvPr>
            <p:ph type="title"/>
          </p:nvPr>
        </p:nvSpPr>
        <p:spPr/>
        <p:txBody>
          <a:bodyPr/>
          <a:lstStyle/>
          <a:p>
            <a:r>
              <a:rPr lang="fr-FR" dirty="0"/>
              <a:t>Une rechute de la maladie qui dégrade l’état psychologique des patients et qui impacte fortement leurs projets et leur qualité de vie </a:t>
            </a:r>
          </a:p>
        </p:txBody>
      </p:sp>
      <p:sp>
        <p:nvSpPr>
          <p:cNvPr id="3" name="Espace réservé du texte 2">
            <a:extLst>
              <a:ext uri="{FF2B5EF4-FFF2-40B4-BE49-F238E27FC236}">
                <a16:creationId xmlns:a16="http://schemas.microsoft.com/office/drawing/2014/main" id="{BF7B31D5-F654-8858-B938-D12541447BC4}"/>
              </a:ext>
            </a:extLst>
          </p:cNvPr>
          <p:cNvSpPr>
            <a:spLocks noGrp="1"/>
          </p:cNvSpPr>
          <p:nvPr>
            <p:ph type="body" sz="quarter" idx="13"/>
          </p:nvPr>
        </p:nvSpPr>
        <p:spPr>
          <a:xfrm>
            <a:off x="0" y="1152000"/>
            <a:ext cx="12193200" cy="491655"/>
          </a:xfrm>
        </p:spPr>
        <p:txBody>
          <a:bodyPr/>
          <a:lstStyle/>
          <a:p>
            <a:r>
              <a:rPr lang="fr-FR" dirty="0"/>
              <a:t>Q17. Quel impact la rechute de votre maladie a eu sur … ?
</a:t>
            </a:r>
            <a:r>
              <a:rPr lang="fr-FR" sz="1000" dirty="0"/>
              <a:t>Base : A tous (98)</a:t>
            </a:r>
            <a:endParaRPr lang="fr-FR" dirty="0"/>
          </a:p>
        </p:txBody>
      </p:sp>
      <p:graphicFrame>
        <p:nvGraphicFramePr>
          <p:cNvPr id="4" name="Graphique 3">
            <a:extLst>
              <a:ext uri="{FF2B5EF4-FFF2-40B4-BE49-F238E27FC236}">
                <a16:creationId xmlns:a16="http://schemas.microsoft.com/office/drawing/2014/main" id="{0FC4E2E5-2DF5-16FE-4F8F-081CAD81CF0E}"/>
              </a:ext>
            </a:extLst>
          </p:cNvPr>
          <p:cNvGraphicFramePr/>
          <p:nvPr>
            <p:extLst>
              <p:ext uri="{D42A27DB-BD31-4B8C-83A1-F6EECF244321}">
                <p14:modId xmlns:p14="http://schemas.microsoft.com/office/powerpoint/2010/main" val="394974393"/>
              </p:ext>
            </p:extLst>
          </p:nvPr>
        </p:nvGraphicFramePr>
        <p:xfrm>
          <a:off x="3467100" y="1920738"/>
          <a:ext cx="7505825" cy="4429262"/>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D2FF97F5-949E-0011-14FF-4A8E94A63C1D}"/>
              </a:ext>
            </a:extLst>
          </p:cNvPr>
          <p:cNvSpPr/>
          <p:nvPr/>
        </p:nvSpPr>
        <p:spPr>
          <a:xfrm>
            <a:off x="8310470" y="2021530"/>
            <a:ext cx="144000" cy="144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6" name="Ellipse 5">
            <a:extLst>
              <a:ext uri="{FF2B5EF4-FFF2-40B4-BE49-F238E27FC236}">
                <a16:creationId xmlns:a16="http://schemas.microsoft.com/office/drawing/2014/main" id="{34255F17-770F-FDDF-196B-0B3F44AFD066}"/>
              </a:ext>
            </a:extLst>
          </p:cNvPr>
          <p:cNvSpPr/>
          <p:nvPr/>
        </p:nvSpPr>
        <p:spPr>
          <a:xfrm>
            <a:off x="6848290" y="2021530"/>
            <a:ext cx="144000" cy="14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F892D759-483D-8790-DA58-26D5E469E3D2}"/>
              </a:ext>
            </a:extLst>
          </p:cNvPr>
          <p:cNvSpPr/>
          <p:nvPr/>
        </p:nvSpPr>
        <p:spPr>
          <a:xfrm>
            <a:off x="5549160" y="2021530"/>
            <a:ext cx="144000" cy="144000"/>
          </a:xfrm>
          <a:prstGeom prst="ellipse">
            <a:avLst/>
          </a:prstGeom>
          <a:solidFill>
            <a:srgbClr val="FF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DD68C7EB-3D2E-4D7D-E62A-BBF0F6856CD1}"/>
              </a:ext>
            </a:extLst>
          </p:cNvPr>
          <p:cNvSpPr/>
          <p:nvPr/>
        </p:nvSpPr>
        <p:spPr>
          <a:xfrm>
            <a:off x="4244784" y="2021530"/>
            <a:ext cx="144000" cy="1440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0" name="ZoneTexte 9">
            <a:extLst>
              <a:ext uri="{FF2B5EF4-FFF2-40B4-BE49-F238E27FC236}">
                <a16:creationId xmlns:a16="http://schemas.microsoft.com/office/drawing/2014/main" id="{B444B21C-6D3C-FE4E-4923-45B9EA9E734F}"/>
              </a:ext>
            </a:extLst>
          </p:cNvPr>
          <p:cNvSpPr txBox="1"/>
          <p:nvPr/>
        </p:nvSpPr>
        <p:spPr>
          <a:xfrm>
            <a:off x="9915525" y="1843938"/>
            <a:ext cx="962025" cy="442035"/>
          </a:xfrm>
          <a:prstGeom prst="rect">
            <a:avLst/>
          </a:prstGeom>
          <a:noFill/>
          <a:ln>
            <a:noFill/>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b="1" dirty="0">
                <a:solidFill>
                  <a:schemeClr val="accent2">
                    <a:lumMod val="75000"/>
                  </a:schemeClr>
                </a:solidFill>
                <a:latin typeface="Dreaming Outloud Pro" panose="03050502040302030504" pitchFamily="66" charset="0"/>
                <a:cs typeface="Dreaming Outloud Pro" panose="03050502040302030504" pitchFamily="66" charset="0"/>
              </a:rPr>
              <a:t>ST IMPACT IMPORTANT</a:t>
            </a:r>
          </a:p>
        </p:txBody>
      </p:sp>
      <p:graphicFrame>
        <p:nvGraphicFramePr>
          <p:cNvPr id="11" name="Tableau 10">
            <a:extLst>
              <a:ext uri="{FF2B5EF4-FFF2-40B4-BE49-F238E27FC236}">
                <a16:creationId xmlns:a16="http://schemas.microsoft.com/office/drawing/2014/main" id="{912734AD-D876-0624-D692-43515661CF5C}"/>
              </a:ext>
            </a:extLst>
          </p:cNvPr>
          <p:cNvGraphicFramePr>
            <a:graphicFrameLocks noGrp="1"/>
          </p:cNvGraphicFramePr>
          <p:nvPr>
            <p:extLst>
              <p:ext uri="{D42A27DB-BD31-4B8C-83A1-F6EECF244321}">
                <p14:modId xmlns:p14="http://schemas.microsoft.com/office/powerpoint/2010/main" val="446087746"/>
              </p:ext>
            </p:extLst>
          </p:nvPr>
        </p:nvGraphicFramePr>
        <p:xfrm>
          <a:off x="1095375" y="2168525"/>
          <a:ext cx="2428875" cy="3707998"/>
        </p:xfrm>
        <a:graphic>
          <a:graphicData uri="http://schemas.openxmlformats.org/drawingml/2006/table">
            <a:tbl>
              <a:tblPr>
                <a:tableStyleId>{5C22544A-7EE6-4342-B048-85BDC9FD1C3A}</a:tableStyleId>
              </a:tblPr>
              <a:tblGrid>
                <a:gridCol w="2428875">
                  <a:extLst>
                    <a:ext uri="{9D8B030D-6E8A-4147-A177-3AD203B41FA5}">
                      <a16:colId xmlns:a16="http://schemas.microsoft.com/office/drawing/2014/main" val="485977526"/>
                    </a:ext>
                  </a:extLst>
                </a:gridCol>
              </a:tblGrid>
              <a:tr h="529714">
                <a:tc>
                  <a:txBody>
                    <a:bodyPr/>
                    <a:lstStyle/>
                    <a:p>
                      <a:pPr algn="r" fontAlgn="b"/>
                      <a:r>
                        <a:rPr lang="fr-FR" sz="1100" u="none" strike="noStrike" dirty="0">
                          <a:effectLst/>
                        </a:rPr>
                        <a:t>Votre état psychologique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1686372"/>
                  </a:ext>
                </a:extLst>
              </a:tr>
              <a:tr h="529714">
                <a:tc>
                  <a:txBody>
                    <a:bodyPr/>
                    <a:lstStyle/>
                    <a:p>
                      <a:pPr algn="r" fontAlgn="b"/>
                      <a:r>
                        <a:rPr lang="fr-FR" sz="1100" u="none" strike="noStrike">
                          <a:effectLst/>
                        </a:rPr>
                        <a:t>Vos projets (voyages, achats immobiliers, activités de loisir…)</a:t>
                      </a:r>
                      <a:endParaRPr lang="fr-FR"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4609784"/>
                  </a:ext>
                </a:extLst>
              </a:tr>
              <a:tr h="529714">
                <a:tc>
                  <a:txBody>
                    <a:bodyPr/>
                    <a:lstStyle/>
                    <a:p>
                      <a:pPr algn="r" fontAlgn="b"/>
                      <a:r>
                        <a:rPr lang="fr-FR" sz="1100" u="none" strike="noStrike">
                          <a:effectLst/>
                        </a:rPr>
                        <a:t>Votre qualité de vie en général</a:t>
                      </a:r>
                      <a:endParaRPr lang="fr-FR"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3471539"/>
                  </a:ext>
                </a:extLst>
              </a:tr>
              <a:tr h="529714">
                <a:tc>
                  <a:txBody>
                    <a:bodyPr/>
                    <a:lstStyle/>
                    <a:p>
                      <a:pPr algn="r" fontAlgn="b"/>
                      <a:r>
                        <a:rPr lang="fr-FR" sz="1100" u="none" strike="noStrike">
                          <a:effectLst/>
                        </a:rPr>
                        <a:t>Votre vie sociale</a:t>
                      </a:r>
                      <a:endParaRPr lang="fr-FR"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3223738"/>
                  </a:ext>
                </a:extLst>
              </a:tr>
              <a:tr h="529714">
                <a:tc>
                  <a:txBody>
                    <a:bodyPr/>
                    <a:lstStyle/>
                    <a:p>
                      <a:pPr algn="r" fontAlgn="b"/>
                      <a:r>
                        <a:rPr lang="fr-FR" sz="1100" u="none" strike="noStrike">
                          <a:effectLst/>
                        </a:rPr>
                        <a:t>Votre vie affective, sentimentale, sexuelle</a:t>
                      </a:r>
                      <a:endParaRPr lang="fr-FR"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117180"/>
                  </a:ext>
                </a:extLst>
              </a:tr>
              <a:tr h="529714">
                <a:tc>
                  <a:txBody>
                    <a:bodyPr/>
                    <a:lstStyle/>
                    <a:p>
                      <a:pPr algn="r" fontAlgn="b"/>
                      <a:r>
                        <a:rPr lang="fr-FR" sz="1100" u="none" strike="noStrike" dirty="0">
                          <a:effectLst/>
                        </a:rPr>
                        <a:t>Votre activité professionnelle*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3118230"/>
                  </a:ext>
                </a:extLst>
              </a:tr>
              <a:tr h="529714">
                <a:tc>
                  <a:txBody>
                    <a:bodyPr/>
                    <a:lstStyle/>
                    <a:p>
                      <a:pPr algn="r" fontAlgn="b"/>
                      <a:r>
                        <a:rPr lang="fr-FR" sz="1100" u="none" strike="noStrike" dirty="0">
                          <a:effectLst/>
                        </a:rPr>
                        <a:t>Votre vie familiale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2492552"/>
                  </a:ext>
                </a:extLst>
              </a:tr>
            </a:tbl>
          </a:graphicData>
        </a:graphic>
      </p:graphicFrame>
      <p:sp>
        <p:nvSpPr>
          <p:cNvPr id="12" name="ZoneTexte 11">
            <a:extLst>
              <a:ext uri="{FF2B5EF4-FFF2-40B4-BE49-F238E27FC236}">
                <a16:creationId xmlns:a16="http://schemas.microsoft.com/office/drawing/2014/main" id="{056C0B49-F29B-0C8F-AAFD-9599E87B07F6}"/>
              </a:ext>
            </a:extLst>
          </p:cNvPr>
          <p:cNvSpPr txBox="1"/>
          <p:nvPr/>
        </p:nvSpPr>
        <p:spPr>
          <a:xfrm>
            <a:off x="1524000" y="5133975"/>
            <a:ext cx="2047875" cy="226591"/>
          </a:xfrm>
          <a:prstGeom prst="rect">
            <a:avLst/>
          </a:prstGeom>
          <a:noFill/>
          <a:ln>
            <a:noFill/>
          </a:ln>
          <a:effectLst/>
        </p:spPr>
        <p:txBody>
          <a:bodyPr wrap="square" lIns="36000" tIns="36000" rIns="36000" bIns="36000" rtlCol="0" anchor="t" anchorCtr="0">
            <a:spAutoFit/>
          </a:bodyPr>
          <a:lstStyle/>
          <a:p>
            <a:pPr marL="0" marR="0" indent="0" algn="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000" i="1" dirty="0">
                <a:solidFill>
                  <a:schemeClr val="accent6">
                    <a:lumMod val="50000"/>
                  </a:schemeClr>
                </a:solidFill>
              </a:rPr>
              <a:t>*A ceux qui travaillent (</a:t>
            </a:r>
            <a:r>
              <a:rPr lang="fr-FR" sz="1000" i="1" dirty="0">
                <a:solidFill>
                  <a:schemeClr val="accent2"/>
                </a:solidFill>
              </a:rPr>
              <a:t>27</a:t>
            </a:r>
            <a:r>
              <a:rPr lang="fr-FR" sz="1000" i="1" dirty="0">
                <a:solidFill>
                  <a:schemeClr val="accent6">
                    <a:lumMod val="50000"/>
                  </a:schemeClr>
                </a:solidFill>
              </a:rPr>
              <a:t>)</a:t>
            </a:r>
            <a:endParaRPr lang="fr-FR" sz="1200" i="1" dirty="0">
              <a:solidFill>
                <a:schemeClr val="accent6">
                  <a:lumMod val="50000"/>
                </a:schemeClr>
              </a:solidFill>
              <a:ea typeface="+mn-ea"/>
              <a:cs typeface="Dreaming Outloud Pro" panose="03050502040302030504" pitchFamily="66" charset="0"/>
            </a:endParaRPr>
          </a:p>
        </p:txBody>
      </p:sp>
      <p:grpSp>
        <p:nvGrpSpPr>
          <p:cNvPr id="13" name="Groupe 12">
            <a:extLst>
              <a:ext uri="{FF2B5EF4-FFF2-40B4-BE49-F238E27FC236}">
                <a16:creationId xmlns:a16="http://schemas.microsoft.com/office/drawing/2014/main" id="{F66754E5-649B-CE4D-3FBE-FAD9737D7ED0}"/>
              </a:ext>
            </a:extLst>
          </p:cNvPr>
          <p:cNvGrpSpPr/>
          <p:nvPr/>
        </p:nvGrpSpPr>
        <p:grpSpPr>
          <a:xfrm>
            <a:off x="820241" y="5294491"/>
            <a:ext cx="2704009" cy="190500"/>
            <a:chOff x="435609" y="1730238"/>
            <a:chExt cx="2704009" cy="190500"/>
          </a:xfrm>
        </p:grpSpPr>
        <p:pic>
          <p:nvPicPr>
            <p:cNvPr id="14" name="Image 13">
              <a:extLst>
                <a:ext uri="{FF2B5EF4-FFF2-40B4-BE49-F238E27FC236}">
                  <a16:creationId xmlns:a16="http://schemas.microsoft.com/office/drawing/2014/main" id="{48C71815-C8B0-57C7-2F1C-E7AC17681499}"/>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435609" y="1730238"/>
              <a:ext cx="190500" cy="190500"/>
            </a:xfrm>
            <a:prstGeom prst="rect">
              <a:avLst/>
            </a:prstGeom>
          </p:spPr>
        </p:pic>
        <p:sp>
          <p:nvSpPr>
            <p:cNvPr id="15" name="ZoneTexte 14">
              <a:extLst>
                <a:ext uri="{FF2B5EF4-FFF2-40B4-BE49-F238E27FC236}">
                  <a16:creationId xmlns:a16="http://schemas.microsoft.com/office/drawing/2014/main" id="{A02DE733-919A-EDF6-DC26-006CDB74DE3A}"/>
                </a:ext>
              </a:extLst>
            </p:cNvPr>
            <p:cNvSpPr txBox="1"/>
            <p:nvPr/>
          </p:nvSpPr>
          <p:spPr>
            <a:xfrm>
              <a:off x="626109" y="1730238"/>
              <a:ext cx="2513509" cy="189796"/>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63500" tIns="25400" rIns="0" bIns="25400" rtlCol="0" anchor="ctr"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900" i="1" dirty="0">
                  <a:solidFill>
                    <a:schemeClr val="accent6">
                      <a:lumMod val="50000"/>
                    </a:schemeClr>
                  </a:solidFill>
                  <a:latin typeface="Tenorite" panose="00000500000000000000" pitchFamily="2" charset="0"/>
                  <a:ea typeface="+mn-ea"/>
                  <a:cs typeface="Dreaming Outloud Pro" panose="03050502040302030504" pitchFamily="66" charset="0"/>
                </a:rPr>
                <a:t>Base faible, résultats à interpréter avec prudence</a:t>
              </a:r>
            </a:p>
          </p:txBody>
        </p:sp>
      </p:grpSp>
      <p:sp>
        <p:nvSpPr>
          <p:cNvPr id="16" name="Rectangle : coins arrondis 15">
            <a:extLst>
              <a:ext uri="{FF2B5EF4-FFF2-40B4-BE49-F238E27FC236}">
                <a16:creationId xmlns:a16="http://schemas.microsoft.com/office/drawing/2014/main" id="{62C6A249-0358-8A05-F8EC-23C7429E7092}"/>
              </a:ext>
            </a:extLst>
          </p:cNvPr>
          <p:cNvSpPr/>
          <p:nvPr/>
        </p:nvSpPr>
        <p:spPr>
          <a:xfrm>
            <a:off x="3524250" y="4886325"/>
            <a:ext cx="7143750" cy="405171"/>
          </a:xfrm>
          <a:prstGeom prst="roundRect">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Tree>
    <p:extLst>
      <p:ext uri="{BB962C8B-B14F-4D97-AF65-F5344CB8AC3E}">
        <p14:creationId xmlns:p14="http://schemas.microsoft.com/office/powerpoint/2010/main" val="3328136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CEC13-3A06-A244-9CB7-66FC29F81A05}"/>
              </a:ext>
            </a:extLst>
          </p:cNvPr>
          <p:cNvSpPr>
            <a:spLocks noGrp="1"/>
          </p:cNvSpPr>
          <p:nvPr>
            <p:ph type="title"/>
          </p:nvPr>
        </p:nvSpPr>
        <p:spPr/>
        <p:txBody>
          <a:bodyPr/>
          <a:lstStyle/>
          <a:p>
            <a:r>
              <a:rPr lang="fr-FR" dirty="0"/>
              <a:t>Une majorité des personnes travaillant encore au moment de la rechute ont dû modifier ou arrêter leur activité professionnelle</a:t>
            </a:r>
          </a:p>
        </p:txBody>
      </p:sp>
      <p:sp>
        <p:nvSpPr>
          <p:cNvPr id="3" name="Espace réservé du texte 2">
            <a:extLst>
              <a:ext uri="{FF2B5EF4-FFF2-40B4-BE49-F238E27FC236}">
                <a16:creationId xmlns:a16="http://schemas.microsoft.com/office/drawing/2014/main" id="{202C5992-B7E5-7B63-D08B-C7980CBD1769}"/>
              </a:ext>
            </a:extLst>
          </p:cNvPr>
          <p:cNvSpPr>
            <a:spLocks noGrp="1"/>
          </p:cNvSpPr>
          <p:nvPr>
            <p:ph type="body" sz="quarter" idx="13"/>
          </p:nvPr>
        </p:nvSpPr>
        <p:spPr>
          <a:xfrm>
            <a:off x="0" y="1152000"/>
            <a:ext cx="12193200" cy="491655"/>
          </a:xfrm>
        </p:spPr>
        <p:txBody>
          <a:bodyPr/>
          <a:lstStyle/>
          <a:p>
            <a:r>
              <a:rPr lang="fr-FR" dirty="0"/>
              <a:t>Q18. Quel impact a eu la rechute de votre LLC sur votre activité professionnelle ?
</a:t>
            </a:r>
            <a:r>
              <a:rPr lang="fr-FR" sz="1000" dirty="0"/>
              <a:t>Base : A ceux en activité lors de l’annonce de la rechute de leur maladie (</a:t>
            </a:r>
            <a:r>
              <a:rPr lang="fr-FR" sz="1000" dirty="0">
                <a:solidFill>
                  <a:schemeClr val="accent2"/>
                </a:solidFill>
              </a:rPr>
              <a:t>28</a:t>
            </a:r>
            <a:r>
              <a:rPr lang="fr-FR" sz="1000" dirty="0"/>
              <a:t>)</a:t>
            </a:r>
            <a:endParaRPr lang="fr-FR" dirty="0"/>
          </a:p>
        </p:txBody>
      </p:sp>
      <p:graphicFrame>
        <p:nvGraphicFramePr>
          <p:cNvPr id="4" name="Graphique 3">
            <a:extLst>
              <a:ext uri="{FF2B5EF4-FFF2-40B4-BE49-F238E27FC236}">
                <a16:creationId xmlns:a16="http://schemas.microsoft.com/office/drawing/2014/main" id="{EABABC2A-4806-4E84-D0AF-169299176919}"/>
              </a:ext>
            </a:extLst>
          </p:cNvPr>
          <p:cNvGraphicFramePr/>
          <p:nvPr>
            <p:extLst>
              <p:ext uri="{D42A27DB-BD31-4B8C-83A1-F6EECF244321}">
                <p14:modId xmlns:p14="http://schemas.microsoft.com/office/powerpoint/2010/main" val="1579163352"/>
              </p:ext>
            </p:extLst>
          </p:nvPr>
        </p:nvGraphicFramePr>
        <p:xfrm>
          <a:off x="5541362" y="2122683"/>
          <a:ext cx="3075992" cy="4161933"/>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DF8FFA81-0BD9-4F83-E363-A86EA8AED4D4}"/>
              </a:ext>
            </a:extLst>
          </p:cNvPr>
          <p:cNvSpPr txBox="1"/>
          <p:nvPr/>
        </p:nvSpPr>
        <p:spPr>
          <a:xfrm>
            <a:off x="7094748" y="2941774"/>
            <a:ext cx="1713971" cy="600164"/>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solidFill>
                  <a:schemeClr val="accent2">
                    <a:lumMod val="75000"/>
                  </a:schemeClr>
                </a:solidFill>
                <a:latin typeface="Dreaming Outloud Pro" panose="03050502040302030504" pitchFamily="66" charset="0"/>
                <a:cs typeface="Dreaming Outloud Pro" panose="03050502040302030504" pitchFamily="66" charset="0"/>
              </a:rPr>
              <a:t>ST A du modifier ou arrêter son travail
61%</a:t>
            </a:r>
          </a:p>
        </p:txBody>
      </p:sp>
      <p:pic>
        <p:nvPicPr>
          <p:cNvPr id="6" name="Graphique 5">
            <a:extLst>
              <a:ext uri="{FF2B5EF4-FFF2-40B4-BE49-F238E27FC236}">
                <a16:creationId xmlns:a16="http://schemas.microsoft.com/office/drawing/2014/main" id="{7A1B663D-C9F7-40A1-807E-572058E2395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6267505" y="3205856"/>
            <a:ext cx="1703136" cy="72000"/>
          </a:xfrm>
          <a:prstGeom prst="rect">
            <a:avLst/>
          </a:prstGeom>
        </p:spPr>
      </p:pic>
      <p:graphicFrame>
        <p:nvGraphicFramePr>
          <p:cNvPr id="7" name="Tableau 6">
            <a:extLst>
              <a:ext uri="{FF2B5EF4-FFF2-40B4-BE49-F238E27FC236}">
                <a16:creationId xmlns:a16="http://schemas.microsoft.com/office/drawing/2014/main" id="{B6E7D373-E8CA-2725-1549-A0FD18CAE17C}"/>
              </a:ext>
            </a:extLst>
          </p:cNvPr>
          <p:cNvGraphicFramePr>
            <a:graphicFrameLocks noGrp="1"/>
          </p:cNvGraphicFramePr>
          <p:nvPr>
            <p:extLst>
              <p:ext uri="{D42A27DB-BD31-4B8C-83A1-F6EECF244321}">
                <p14:modId xmlns:p14="http://schemas.microsoft.com/office/powerpoint/2010/main" val="1025131702"/>
              </p:ext>
            </p:extLst>
          </p:nvPr>
        </p:nvGraphicFramePr>
        <p:xfrm>
          <a:off x="864588" y="2433803"/>
          <a:ext cx="4733342" cy="3740576"/>
        </p:xfrm>
        <a:graphic>
          <a:graphicData uri="http://schemas.openxmlformats.org/drawingml/2006/table">
            <a:tbl>
              <a:tblPr>
                <a:tableStyleId>{5C22544A-7EE6-4342-B048-85BDC9FD1C3A}</a:tableStyleId>
              </a:tblPr>
              <a:tblGrid>
                <a:gridCol w="4733342">
                  <a:extLst>
                    <a:ext uri="{9D8B030D-6E8A-4147-A177-3AD203B41FA5}">
                      <a16:colId xmlns:a16="http://schemas.microsoft.com/office/drawing/2014/main" val="1568151664"/>
                    </a:ext>
                  </a:extLst>
                </a:gridCol>
              </a:tblGrid>
              <a:tr h="935144">
                <a:tc>
                  <a:txBody>
                    <a:bodyPr/>
                    <a:lstStyle/>
                    <a:p>
                      <a:pPr algn="r" fontAlgn="b"/>
                      <a:r>
                        <a:rPr lang="fr-FR" sz="1200" u="none" strike="noStrike" dirty="0">
                          <a:effectLst/>
                        </a:rPr>
                        <a:t>Vous avez dû réduire votre rythme de travail après l’annonce de la rechute de votre maladie</a:t>
                      </a:r>
                    </a:p>
                    <a:p>
                      <a:pPr algn="r" fontAlgn="b"/>
                      <a:r>
                        <a:rPr lang="fr-FR" sz="1100" u="none" strike="noStrike" dirty="0">
                          <a:effectLst/>
                        </a:rPr>
                        <a:t>(adaptation des horaires, travail à temps partiel, télétravail mi-temps thérapeutique)</a:t>
                      </a:r>
                      <a:endParaRPr lang="fr-FR" sz="1200" b="0" i="0" u="none" strike="noStrike" dirty="0">
                        <a:solidFill>
                          <a:srgbClr val="000000"/>
                        </a:solidFill>
                        <a:effectLst/>
                        <a:latin typeface="Calibri" panose="020F0502020204030204" pitchFamily="34" charset="0"/>
                      </a:endParaRPr>
                    </a:p>
                  </a:txBody>
                  <a:tcPr marL="3158" marR="3158" marT="31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7767376"/>
                  </a:ext>
                </a:extLst>
              </a:tr>
              <a:tr h="935144">
                <a:tc>
                  <a:txBody>
                    <a:bodyPr/>
                    <a:lstStyle/>
                    <a:p>
                      <a:pPr algn="r" fontAlgn="b"/>
                      <a:r>
                        <a:rPr lang="fr-FR" sz="1200" u="none" strike="noStrike" dirty="0">
                          <a:effectLst/>
                        </a:rPr>
                        <a:t>Vous avez dû arrêter votre activité professionnelle à la suite de l’annonce de la rechute de votre maladie</a:t>
                      </a:r>
                      <a:endParaRPr lang="fr-FR" sz="1200" b="0" i="0" u="none" strike="noStrike" dirty="0">
                        <a:solidFill>
                          <a:srgbClr val="000000"/>
                        </a:solidFill>
                        <a:effectLst/>
                        <a:latin typeface="Calibri" panose="020F0502020204030204" pitchFamily="34" charset="0"/>
                      </a:endParaRPr>
                    </a:p>
                  </a:txBody>
                  <a:tcPr marL="3158" marR="3158" marT="31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1398100"/>
                  </a:ext>
                </a:extLst>
              </a:tr>
              <a:tr h="9351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u="none" strike="noStrike" dirty="0">
                          <a:effectLst/>
                        </a:rPr>
                        <a:t>Vous avez maintenu votre activité professionnelle mais vous auriez souhaité la réduire ou l’arrêter temporairement ou non</a:t>
                      </a:r>
                    </a:p>
                  </a:txBody>
                  <a:tcPr marL="3158" marR="3158" marT="31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88213"/>
                  </a:ext>
                </a:extLst>
              </a:tr>
              <a:tr h="9351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u="none" strike="noStrike" dirty="0">
                          <a:effectLst/>
                        </a:rPr>
                        <a:t>Vous avez pu maintenir votre activité professionnelle comme avant</a:t>
                      </a:r>
                      <a:endParaRPr lang="fr-FR" sz="1200" b="0" i="0" u="none" strike="noStrike" dirty="0">
                        <a:solidFill>
                          <a:srgbClr val="000000"/>
                        </a:solidFill>
                        <a:effectLst/>
                        <a:latin typeface="Calibri" panose="020F0502020204030204" pitchFamily="34" charset="0"/>
                      </a:endParaRPr>
                    </a:p>
                    <a:p>
                      <a:pPr algn="r" fontAlgn="b"/>
                      <a:endParaRPr lang="fr-FR" sz="1200" b="0" i="0" u="none" strike="noStrike" dirty="0">
                        <a:solidFill>
                          <a:srgbClr val="000000"/>
                        </a:solidFill>
                        <a:effectLst/>
                        <a:latin typeface="Calibri" panose="020F0502020204030204" pitchFamily="34" charset="0"/>
                      </a:endParaRPr>
                    </a:p>
                  </a:txBody>
                  <a:tcPr marL="3158" marR="3158" marT="31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072350"/>
                  </a:ext>
                </a:extLst>
              </a:tr>
            </a:tbl>
          </a:graphicData>
        </a:graphic>
      </p:graphicFrame>
      <p:grpSp>
        <p:nvGrpSpPr>
          <p:cNvPr id="11" name="Groupe 10">
            <a:extLst>
              <a:ext uri="{FF2B5EF4-FFF2-40B4-BE49-F238E27FC236}">
                <a16:creationId xmlns:a16="http://schemas.microsoft.com/office/drawing/2014/main" id="{98F5C19E-5834-6038-2BC7-607FB2B73605}"/>
              </a:ext>
            </a:extLst>
          </p:cNvPr>
          <p:cNvGrpSpPr/>
          <p:nvPr/>
        </p:nvGrpSpPr>
        <p:grpSpPr>
          <a:xfrm>
            <a:off x="435609" y="1764981"/>
            <a:ext cx="2704009" cy="190500"/>
            <a:chOff x="435609" y="1730238"/>
            <a:chExt cx="2704009" cy="190500"/>
          </a:xfrm>
        </p:grpSpPr>
        <p:pic>
          <p:nvPicPr>
            <p:cNvPr id="12" name="Image 11">
              <a:extLst>
                <a:ext uri="{FF2B5EF4-FFF2-40B4-BE49-F238E27FC236}">
                  <a16:creationId xmlns:a16="http://schemas.microsoft.com/office/drawing/2014/main" id="{8C48EEEA-EF51-231C-BA42-F6D8E82D16B2}"/>
                </a:ext>
              </a:extLst>
            </p:cNvPr>
            <p:cNvPicPr>
              <a:picLocks/>
            </p:cNvPicPr>
            <p:nvPr/>
          </p:nvPicPr>
          <p:blipFill>
            <a:blip r:embed="rId5">
              <a:extLst>
                <a:ext uri="{28A0092B-C50C-407E-A947-70E740481C1C}">
                  <a14:useLocalDpi xmlns:a14="http://schemas.microsoft.com/office/drawing/2010/main"/>
                </a:ext>
              </a:extLst>
            </a:blip>
            <a:stretch>
              <a:fillRect/>
            </a:stretch>
          </p:blipFill>
          <p:spPr>
            <a:xfrm>
              <a:off x="435609" y="1730238"/>
              <a:ext cx="190500" cy="190500"/>
            </a:xfrm>
            <a:prstGeom prst="rect">
              <a:avLst/>
            </a:prstGeom>
          </p:spPr>
        </p:pic>
        <p:sp>
          <p:nvSpPr>
            <p:cNvPr id="13" name="ZoneTexte 12">
              <a:extLst>
                <a:ext uri="{FF2B5EF4-FFF2-40B4-BE49-F238E27FC236}">
                  <a16:creationId xmlns:a16="http://schemas.microsoft.com/office/drawing/2014/main" id="{FB838E4B-0986-5592-52C1-5290744DA99E}"/>
                </a:ext>
              </a:extLst>
            </p:cNvPr>
            <p:cNvSpPr txBox="1"/>
            <p:nvPr/>
          </p:nvSpPr>
          <p:spPr>
            <a:xfrm>
              <a:off x="626109" y="1730238"/>
              <a:ext cx="2513509" cy="189796"/>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63500" tIns="25400" rIns="0" bIns="25400" rtlCol="0" anchor="ctr"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900" dirty="0">
                  <a:solidFill>
                    <a:srgbClr val="010444"/>
                  </a:solidFill>
                  <a:latin typeface="Tenorite" panose="00000500000000000000" pitchFamily="2" charset="0"/>
                  <a:ea typeface="+mn-ea"/>
                  <a:cs typeface="Dreaming Outloud Pro" panose="03050502040302030504" pitchFamily="66" charset="0"/>
                </a:rPr>
                <a:t>Base faible, résultats à interpréter avec prudence</a:t>
              </a:r>
            </a:p>
          </p:txBody>
        </p:sp>
      </p:grpSp>
      <p:sp>
        <p:nvSpPr>
          <p:cNvPr id="8" name="Rectangle : coins arrondis 7">
            <a:extLst>
              <a:ext uri="{FF2B5EF4-FFF2-40B4-BE49-F238E27FC236}">
                <a16:creationId xmlns:a16="http://schemas.microsoft.com/office/drawing/2014/main" id="{B8D99CA8-DEE8-19FF-63C0-C41E925D4619}"/>
              </a:ext>
            </a:extLst>
          </p:cNvPr>
          <p:cNvSpPr/>
          <p:nvPr/>
        </p:nvSpPr>
        <p:spPr>
          <a:xfrm>
            <a:off x="9116060" y="4279843"/>
            <a:ext cx="2283267" cy="664012"/>
          </a:xfrm>
          <a:custGeom>
            <a:avLst/>
            <a:gdLst>
              <a:gd name="connsiteX0" fmla="*/ 0 w 2283267"/>
              <a:gd name="connsiteY0" fmla="*/ 110671 h 664012"/>
              <a:gd name="connsiteX1" fmla="*/ 110671 w 2283267"/>
              <a:gd name="connsiteY1" fmla="*/ 0 h 664012"/>
              <a:gd name="connsiteX2" fmla="*/ 736122 w 2283267"/>
              <a:gd name="connsiteY2" fmla="*/ 0 h 664012"/>
              <a:gd name="connsiteX3" fmla="*/ 1382191 w 2283267"/>
              <a:gd name="connsiteY3" fmla="*/ 0 h 664012"/>
              <a:gd name="connsiteX4" fmla="*/ 2172596 w 2283267"/>
              <a:gd name="connsiteY4" fmla="*/ 0 h 664012"/>
              <a:gd name="connsiteX5" fmla="*/ 2283267 w 2283267"/>
              <a:gd name="connsiteY5" fmla="*/ 110671 h 664012"/>
              <a:gd name="connsiteX6" fmla="*/ 2283267 w 2283267"/>
              <a:gd name="connsiteY6" fmla="*/ 553341 h 664012"/>
              <a:gd name="connsiteX7" fmla="*/ 2172596 w 2283267"/>
              <a:gd name="connsiteY7" fmla="*/ 664012 h 664012"/>
              <a:gd name="connsiteX8" fmla="*/ 1444049 w 2283267"/>
              <a:gd name="connsiteY8" fmla="*/ 664012 h 664012"/>
              <a:gd name="connsiteX9" fmla="*/ 736122 w 2283267"/>
              <a:gd name="connsiteY9" fmla="*/ 664012 h 664012"/>
              <a:gd name="connsiteX10" fmla="*/ 110671 w 2283267"/>
              <a:gd name="connsiteY10" fmla="*/ 664012 h 664012"/>
              <a:gd name="connsiteX11" fmla="*/ 0 w 2283267"/>
              <a:gd name="connsiteY11" fmla="*/ 553341 h 664012"/>
              <a:gd name="connsiteX12" fmla="*/ 0 w 2283267"/>
              <a:gd name="connsiteY12" fmla="*/ 110671 h 66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3267" h="664012" fill="none" extrusionOk="0">
                <a:moveTo>
                  <a:pt x="0" y="110671"/>
                </a:moveTo>
                <a:cubicBezTo>
                  <a:pt x="7118" y="45600"/>
                  <a:pt x="55634" y="-1595"/>
                  <a:pt x="110671" y="0"/>
                </a:cubicBezTo>
                <a:cubicBezTo>
                  <a:pt x="246288" y="30432"/>
                  <a:pt x="435217" y="-14236"/>
                  <a:pt x="736122" y="0"/>
                </a:cubicBezTo>
                <a:cubicBezTo>
                  <a:pt x="1037027" y="14236"/>
                  <a:pt x="1238638" y="-31833"/>
                  <a:pt x="1382191" y="0"/>
                </a:cubicBezTo>
                <a:cubicBezTo>
                  <a:pt x="1525744" y="31833"/>
                  <a:pt x="2004704" y="12364"/>
                  <a:pt x="2172596" y="0"/>
                </a:cubicBezTo>
                <a:cubicBezTo>
                  <a:pt x="2234578" y="1934"/>
                  <a:pt x="2289531" y="56326"/>
                  <a:pt x="2283267" y="110671"/>
                </a:cubicBezTo>
                <a:cubicBezTo>
                  <a:pt x="2297700" y="259809"/>
                  <a:pt x="2304087" y="372002"/>
                  <a:pt x="2283267" y="553341"/>
                </a:cubicBezTo>
                <a:cubicBezTo>
                  <a:pt x="2284025" y="610525"/>
                  <a:pt x="2239994" y="657917"/>
                  <a:pt x="2172596" y="664012"/>
                </a:cubicBezTo>
                <a:cubicBezTo>
                  <a:pt x="1895247" y="662722"/>
                  <a:pt x="1628950" y="698356"/>
                  <a:pt x="1444049" y="664012"/>
                </a:cubicBezTo>
                <a:cubicBezTo>
                  <a:pt x="1259148" y="629668"/>
                  <a:pt x="918015" y="657834"/>
                  <a:pt x="736122" y="664012"/>
                </a:cubicBezTo>
                <a:cubicBezTo>
                  <a:pt x="554229" y="670190"/>
                  <a:pt x="289123" y="693151"/>
                  <a:pt x="110671" y="664012"/>
                </a:cubicBezTo>
                <a:cubicBezTo>
                  <a:pt x="53126" y="670029"/>
                  <a:pt x="1066" y="608771"/>
                  <a:pt x="0" y="553341"/>
                </a:cubicBezTo>
                <a:cubicBezTo>
                  <a:pt x="472" y="437584"/>
                  <a:pt x="21391" y="258872"/>
                  <a:pt x="0" y="110671"/>
                </a:cubicBezTo>
                <a:close/>
              </a:path>
              <a:path w="2283267" h="664012" stroke="0" extrusionOk="0">
                <a:moveTo>
                  <a:pt x="0" y="110671"/>
                </a:moveTo>
                <a:cubicBezTo>
                  <a:pt x="-4023" y="47270"/>
                  <a:pt x="40908" y="-8275"/>
                  <a:pt x="110671" y="0"/>
                </a:cubicBezTo>
                <a:cubicBezTo>
                  <a:pt x="311093" y="2222"/>
                  <a:pt x="504544" y="-23470"/>
                  <a:pt x="818599" y="0"/>
                </a:cubicBezTo>
                <a:cubicBezTo>
                  <a:pt x="1132654" y="23470"/>
                  <a:pt x="1213102" y="-35607"/>
                  <a:pt x="1547145" y="0"/>
                </a:cubicBezTo>
                <a:cubicBezTo>
                  <a:pt x="1881188" y="35607"/>
                  <a:pt x="1892850" y="-27766"/>
                  <a:pt x="2172596" y="0"/>
                </a:cubicBezTo>
                <a:cubicBezTo>
                  <a:pt x="2230630" y="-3490"/>
                  <a:pt x="2277179" y="47316"/>
                  <a:pt x="2283267" y="110671"/>
                </a:cubicBezTo>
                <a:cubicBezTo>
                  <a:pt x="2269927" y="279886"/>
                  <a:pt x="2265130" y="421912"/>
                  <a:pt x="2283267" y="553341"/>
                </a:cubicBezTo>
                <a:cubicBezTo>
                  <a:pt x="2284350" y="613457"/>
                  <a:pt x="2224840" y="652861"/>
                  <a:pt x="2172596" y="664012"/>
                </a:cubicBezTo>
                <a:cubicBezTo>
                  <a:pt x="1946684" y="661722"/>
                  <a:pt x="1798869" y="635672"/>
                  <a:pt x="1526526" y="664012"/>
                </a:cubicBezTo>
                <a:cubicBezTo>
                  <a:pt x="1254183" y="692353"/>
                  <a:pt x="1090097" y="700360"/>
                  <a:pt x="797979" y="664012"/>
                </a:cubicBezTo>
                <a:cubicBezTo>
                  <a:pt x="505861" y="627664"/>
                  <a:pt x="413105" y="657738"/>
                  <a:pt x="110671" y="664012"/>
                </a:cubicBezTo>
                <a:cubicBezTo>
                  <a:pt x="42842" y="664515"/>
                  <a:pt x="-3618" y="614513"/>
                  <a:pt x="0" y="553341"/>
                </a:cubicBezTo>
                <a:cubicBezTo>
                  <a:pt x="2977" y="382052"/>
                  <a:pt x="-18553" y="262935"/>
                  <a:pt x="0" y="110671"/>
                </a:cubicBezTo>
                <a:close/>
              </a:path>
            </a:pathLst>
          </a:custGeom>
          <a:solidFill>
            <a:schemeClr val="bg1">
              <a:lumMod val="85000"/>
            </a:schemeClr>
          </a:solidFill>
          <a:ln>
            <a:solidFill>
              <a:schemeClr val="bg1">
                <a:lumMod val="65000"/>
              </a:schemeClr>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100" i="1" dirty="0">
                <a:solidFill>
                  <a:schemeClr val="tx1"/>
                </a:solidFill>
              </a:rPr>
              <a:t>Le nombre de rechute n’a pas d’impact sur l’activité professionnelle</a:t>
            </a:r>
          </a:p>
        </p:txBody>
      </p:sp>
      <p:pic>
        <p:nvPicPr>
          <p:cNvPr id="9" name="Graphique 8">
            <a:extLst>
              <a:ext uri="{FF2B5EF4-FFF2-40B4-BE49-F238E27FC236}">
                <a16:creationId xmlns:a16="http://schemas.microsoft.com/office/drawing/2014/main" id="{1A6ECBD4-3E6E-B8B0-54F6-2FFEFF63076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0628047">
            <a:off x="8956380" y="4048727"/>
            <a:ext cx="384073" cy="384073"/>
          </a:xfrm>
          <a:prstGeom prst="rect">
            <a:avLst/>
          </a:prstGeom>
        </p:spPr>
      </p:pic>
    </p:spTree>
    <p:extLst>
      <p:ext uri="{BB962C8B-B14F-4D97-AF65-F5344CB8AC3E}">
        <p14:creationId xmlns:p14="http://schemas.microsoft.com/office/powerpoint/2010/main" val="959584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3560806-ABDC-21B2-54AF-1E3BCDD6D9EE}"/>
              </a:ext>
            </a:extLst>
          </p:cNvPr>
          <p:cNvSpPr>
            <a:spLocks noGrp="1"/>
          </p:cNvSpPr>
          <p:nvPr>
            <p:ph type="title"/>
          </p:nvPr>
        </p:nvSpPr>
        <p:spPr>
          <a:xfrm>
            <a:off x="5503636" y="3252594"/>
            <a:ext cx="5070634" cy="584775"/>
          </a:xfrm>
        </p:spPr>
        <p:txBody>
          <a:bodyPr/>
          <a:lstStyle/>
          <a:p>
            <a:pPr>
              <a:lnSpc>
                <a:spcPct val="100000"/>
              </a:lnSpc>
            </a:pPr>
            <a:r>
              <a:rPr lang="fr-FR" sz="3200" dirty="0"/>
              <a:t>Les traitements</a:t>
            </a:r>
          </a:p>
        </p:txBody>
      </p:sp>
      <p:sp>
        <p:nvSpPr>
          <p:cNvPr id="9" name="Espace réservé du texte 8">
            <a:extLst>
              <a:ext uri="{FF2B5EF4-FFF2-40B4-BE49-F238E27FC236}">
                <a16:creationId xmlns:a16="http://schemas.microsoft.com/office/drawing/2014/main" id="{11722902-4EAD-4152-7D34-B974756D12FF}"/>
              </a:ext>
            </a:extLst>
          </p:cNvPr>
          <p:cNvSpPr>
            <a:spLocks noGrp="1"/>
          </p:cNvSpPr>
          <p:nvPr>
            <p:ph type="body" sz="quarter" idx="13"/>
          </p:nvPr>
        </p:nvSpPr>
        <p:spPr>
          <a:xfrm>
            <a:off x="5768675" y="2421883"/>
            <a:ext cx="533802" cy="547842"/>
          </a:xfrm>
        </p:spPr>
        <p:txBody>
          <a:bodyPr/>
          <a:lstStyle/>
          <a:p>
            <a:r>
              <a:rPr lang="fr-FR" sz="3200" b="1" dirty="0"/>
              <a:t>5</a:t>
            </a:r>
          </a:p>
        </p:txBody>
      </p:sp>
      <p:pic>
        <p:nvPicPr>
          <p:cNvPr id="5" name="Espace réservé pour une image  4">
            <a:extLst>
              <a:ext uri="{FF2B5EF4-FFF2-40B4-BE49-F238E27FC236}">
                <a16:creationId xmlns:a16="http://schemas.microsoft.com/office/drawing/2014/main" id="{77F0F8CC-F4C1-07F9-B40F-031105E20BD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5871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3295A9BB-95F4-B7D7-77DF-1F250BC31A7C}"/>
              </a:ext>
            </a:extLst>
          </p:cNvPr>
          <p:cNvSpPr>
            <a:spLocks noGrp="1"/>
          </p:cNvSpPr>
          <p:nvPr>
            <p:ph type="body" sz="quarter" idx="11"/>
          </p:nvPr>
        </p:nvSpPr>
        <p:spPr>
          <a:xfrm>
            <a:off x="1239837" y="1249247"/>
            <a:ext cx="5818187" cy="984885"/>
          </a:xfrm>
          <a:noFill/>
        </p:spPr>
        <p:txBody>
          <a:bodyPr vert="horz" wrap="square" lIns="72000" tIns="0" rIns="0" bIns="0" rtlCol="0" anchor="ctr">
            <a:spAutoFit/>
          </a:bodyPr>
          <a:lstStyle/>
          <a:p>
            <a:r>
              <a:rPr lang="fr-FR" sz="3200" dirty="0"/>
              <a:t>Traitements des patients avant et après la dernière rechute</a:t>
            </a:r>
          </a:p>
        </p:txBody>
      </p:sp>
      <p:sp>
        <p:nvSpPr>
          <p:cNvPr id="10" name="Espace réservé du texte 9">
            <a:extLst>
              <a:ext uri="{FF2B5EF4-FFF2-40B4-BE49-F238E27FC236}">
                <a16:creationId xmlns:a16="http://schemas.microsoft.com/office/drawing/2014/main" id="{0800B446-6C5F-21C1-E083-B8C6345A827B}"/>
              </a:ext>
            </a:extLst>
          </p:cNvPr>
          <p:cNvSpPr>
            <a:spLocks noGrp="1"/>
          </p:cNvSpPr>
          <p:nvPr>
            <p:ph type="body" sz="quarter" idx="16"/>
          </p:nvPr>
        </p:nvSpPr>
        <p:spPr>
          <a:solidFill>
            <a:schemeClr val="bg1"/>
          </a:solidFill>
        </p:spPr>
        <p:txBody>
          <a:bodyPr vert="horz" wrap="square" lIns="91440" tIns="72000" rIns="91440" bIns="45720" rtlCol="0" anchor="ctr" anchorCtr="0">
            <a:normAutofit/>
          </a:bodyPr>
          <a:lstStyle/>
          <a:p>
            <a:r>
              <a:rPr lang="fr-FR" dirty="0"/>
              <a:t>5.1</a:t>
            </a:r>
          </a:p>
        </p:txBody>
      </p:sp>
      <p:sp>
        <p:nvSpPr>
          <p:cNvPr id="12" name="Espace réservé du texte 11">
            <a:extLst>
              <a:ext uri="{FF2B5EF4-FFF2-40B4-BE49-F238E27FC236}">
                <a16:creationId xmlns:a16="http://schemas.microsoft.com/office/drawing/2014/main" id="{4F613996-D790-C41B-5B44-A639280D7BD1}"/>
              </a:ext>
            </a:extLst>
          </p:cNvPr>
          <p:cNvSpPr>
            <a:spLocks noGrp="1"/>
          </p:cNvSpPr>
          <p:nvPr>
            <p:ph type="body" sz="quarter" idx="18"/>
          </p:nvPr>
        </p:nvSpPr>
        <p:spPr>
          <a:xfrm>
            <a:off x="1577185" y="3956611"/>
            <a:ext cx="908050" cy="615553"/>
          </a:xfrm>
          <a:solidFill>
            <a:schemeClr val="bg1"/>
          </a:solidFill>
        </p:spPr>
        <p:txBody>
          <a:bodyPr vert="horz" wrap="square" lIns="91440" tIns="72000" rIns="91440" bIns="45720" rtlCol="0" anchor="ctr" anchorCtr="0">
            <a:normAutofit/>
          </a:bodyPr>
          <a:lstStyle/>
          <a:p>
            <a:r>
              <a:rPr lang="fr-FR" dirty="0"/>
              <a:t>5.2</a:t>
            </a:r>
          </a:p>
        </p:txBody>
      </p:sp>
      <p:sp>
        <p:nvSpPr>
          <p:cNvPr id="9" name="Espace réservé du texte 8">
            <a:extLst>
              <a:ext uri="{FF2B5EF4-FFF2-40B4-BE49-F238E27FC236}">
                <a16:creationId xmlns:a16="http://schemas.microsoft.com/office/drawing/2014/main" id="{C0A22F5E-F58F-C883-7751-BF69D9125DFA}"/>
              </a:ext>
            </a:extLst>
          </p:cNvPr>
          <p:cNvSpPr>
            <a:spLocks noGrp="1"/>
          </p:cNvSpPr>
          <p:nvPr>
            <p:ph type="body" sz="quarter" idx="15"/>
          </p:nvPr>
        </p:nvSpPr>
        <p:spPr>
          <a:xfrm>
            <a:off x="2342360" y="3714795"/>
            <a:ext cx="5049040" cy="984885"/>
          </a:xfrm>
          <a:noFill/>
        </p:spPr>
        <p:txBody>
          <a:bodyPr vert="horz" wrap="square" lIns="72000" tIns="0" rIns="0" bIns="0" rtlCol="0" anchor="ctr">
            <a:spAutoFit/>
          </a:bodyPr>
          <a:lstStyle/>
          <a:p>
            <a:r>
              <a:rPr lang="fr-FR" sz="3200" dirty="0"/>
              <a:t>Implication du patient dans le choix du traitement</a:t>
            </a:r>
          </a:p>
        </p:txBody>
      </p:sp>
      <p:pic>
        <p:nvPicPr>
          <p:cNvPr id="5" name="Espace réservé pour une image  4">
            <a:extLst>
              <a:ext uri="{FF2B5EF4-FFF2-40B4-BE49-F238E27FC236}">
                <a16:creationId xmlns:a16="http://schemas.microsoft.com/office/drawing/2014/main" id="{F9EA02CD-D1CB-DE86-5B58-DB78640CD6D6}"/>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8487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23952-10A5-6B1D-7E88-CFB8654B2643}"/>
              </a:ext>
            </a:extLst>
          </p:cNvPr>
          <p:cNvSpPr>
            <a:spLocks noGrp="1"/>
          </p:cNvSpPr>
          <p:nvPr>
            <p:ph type="title"/>
          </p:nvPr>
        </p:nvSpPr>
        <p:spPr/>
        <p:txBody>
          <a:bodyPr/>
          <a:lstStyle/>
          <a:p>
            <a:r>
              <a:rPr lang="fr-FR" dirty="0"/>
              <a:t>Une rechute qui survient pour la plupart pendant une phase de surveillance, en moyenne 4 ans après l’arrêt du traitement précédent. </a:t>
            </a:r>
          </a:p>
        </p:txBody>
      </p:sp>
      <p:sp>
        <p:nvSpPr>
          <p:cNvPr id="3" name="Espace réservé du texte 2">
            <a:extLst>
              <a:ext uri="{FF2B5EF4-FFF2-40B4-BE49-F238E27FC236}">
                <a16:creationId xmlns:a16="http://schemas.microsoft.com/office/drawing/2014/main" id="{1A2D4DFE-3CFB-9913-37F2-8EC40AADC89D}"/>
              </a:ext>
            </a:extLst>
          </p:cNvPr>
          <p:cNvSpPr>
            <a:spLocks noGrp="1"/>
          </p:cNvSpPr>
          <p:nvPr>
            <p:ph type="body" sz="quarter" idx="13"/>
          </p:nvPr>
        </p:nvSpPr>
        <p:spPr>
          <a:xfrm>
            <a:off x="0" y="1152000"/>
            <a:ext cx="6096000" cy="491655"/>
          </a:xfrm>
        </p:spPr>
        <p:txBody>
          <a:bodyPr/>
          <a:lstStyle/>
          <a:p>
            <a:r>
              <a:rPr lang="fr-FR" dirty="0"/>
              <a:t>Q23. Lors de l’annonce de la rechute, étiez-vous sous traitement ?
</a:t>
            </a:r>
            <a:r>
              <a:rPr lang="fr-FR" sz="1000" dirty="0"/>
              <a:t>Base : A tous (98)</a:t>
            </a:r>
            <a:endParaRPr lang="fr-FR" dirty="0"/>
          </a:p>
        </p:txBody>
      </p:sp>
      <p:grpSp>
        <p:nvGrpSpPr>
          <p:cNvPr id="9" name="Groupe 8">
            <a:extLst>
              <a:ext uri="{FF2B5EF4-FFF2-40B4-BE49-F238E27FC236}">
                <a16:creationId xmlns:a16="http://schemas.microsoft.com/office/drawing/2014/main" id="{F5356B91-4557-752E-103F-424B49C613E0}"/>
              </a:ext>
            </a:extLst>
          </p:cNvPr>
          <p:cNvGrpSpPr/>
          <p:nvPr/>
        </p:nvGrpSpPr>
        <p:grpSpPr>
          <a:xfrm>
            <a:off x="300038" y="2651057"/>
            <a:ext cx="4314824" cy="2641737"/>
            <a:chOff x="228601" y="2663688"/>
            <a:chExt cx="4314824" cy="2641737"/>
          </a:xfrm>
        </p:grpSpPr>
        <p:graphicFrame>
          <p:nvGraphicFramePr>
            <p:cNvPr id="4" name="Graphique 3">
              <a:extLst>
                <a:ext uri="{FF2B5EF4-FFF2-40B4-BE49-F238E27FC236}">
                  <a16:creationId xmlns:a16="http://schemas.microsoft.com/office/drawing/2014/main" id="{708985B4-ED52-208B-5355-311A9FC67841}"/>
                </a:ext>
              </a:extLst>
            </p:cNvPr>
            <p:cNvGraphicFramePr/>
            <p:nvPr>
              <p:extLst>
                <p:ext uri="{D42A27DB-BD31-4B8C-83A1-F6EECF244321}">
                  <p14:modId xmlns:p14="http://schemas.microsoft.com/office/powerpoint/2010/main" val="1284076640"/>
                </p:ext>
              </p:extLst>
            </p:nvPr>
          </p:nvGraphicFramePr>
          <p:xfrm>
            <a:off x="435609" y="2663688"/>
            <a:ext cx="3593466" cy="2641737"/>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65606D92-2F2A-0F26-5998-2ED5DC0C63AD}"/>
                </a:ext>
              </a:extLst>
            </p:cNvPr>
            <p:cNvSpPr txBox="1"/>
            <p:nvPr/>
          </p:nvSpPr>
          <p:spPr>
            <a:xfrm>
              <a:off x="228601" y="2989493"/>
              <a:ext cx="1390650" cy="646331"/>
            </a:xfrm>
            <a:prstGeom prst="rect">
              <a:avLst/>
            </a:prstGeom>
            <a:noFill/>
            <a:ln>
              <a:noFill/>
            </a:ln>
            <a:effectLst/>
          </p:spPr>
          <p:txBody>
            <a:bodyPr wrap="square">
              <a:spAutoFit/>
            </a:bodyPr>
            <a:lstStyle/>
            <a:p>
              <a:pPr algn="ctr"/>
              <a:r>
                <a:rPr lang="fr-FR" sz="1200" b="0" i="0" u="none" strike="noStrike" dirty="0">
                  <a:effectLst/>
                  <a:latin typeface="+mj-lt"/>
                </a:rPr>
                <a:t>Oui, vous étiez en cours de traitement</a:t>
              </a:r>
              <a:r>
                <a:rPr lang="fr-FR" sz="1200" dirty="0">
                  <a:latin typeface="+mj-lt"/>
                </a:rPr>
                <a:t> </a:t>
              </a:r>
            </a:p>
          </p:txBody>
        </p:sp>
        <p:sp>
          <p:nvSpPr>
            <p:cNvPr id="8" name="ZoneTexte 7">
              <a:extLst>
                <a:ext uri="{FF2B5EF4-FFF2-40B4-BE49-F238E27FC236}">
                  <a16:creationId xmlns:a16="http://schemas.microsoft.com/office/drawing/2014/main" id="{D687423D-0347-D6C5-B138-3228BBC321C2}"/>
                </a:ext>
              </a:extLst>
            </p:cNvPr>
            <p:cNvSpPr txBox="1"/>
            <p:nvPr/>
          </p:nvSpPr>
          <p:spPr>
            <a:xfrm>
              <a:off x="2886075" y="4279403"/>
              <a:ext cx="1657350" cy="646331"/>
            </a:xfrm>
            <a:prstGeom prst="rect">
              <a:avLst/>
            </a:prstGeom>
            <a:noFill/>
            <a:ln>
              <a:noFill/>
            </a:ln>
            <a:effectLst/>
          </p:spPr>
          <p:txBody>
            <a:bodyPr wrap="square">
              <a:spAutoFit/>
            </a:bodyPr>
            <a:lstStyle/>
            <a:p>
              <a:pPr algn="ctr"/>
              <a:r>
                <a:rPr lang="fr-FR" sz="1200" b="0" i="0" u="none" strike="noStrike" dirty="0">
                  <a:effectLst/>
                  <a:latin typeface="+mj-lt"/>
                </a:rPr>
                <a:t>Non, vous aviez terminé votre traitement</a:t>
              </a:r>
              <a:r>
                <a:rPr lang="fr-FR" sz="1200" dirty="0">
                  <a:latin typeface="+mj-lt"/>
                </a:rPr>
                <a:t> </a:t>
              </a:r>
            </a:p>
          </p:txBody>
        </p:sp>
      </p:grpSp>
      <p:sp>
        <p:nvSpPr>
          <p:cNvPr id="10" name="Espace réservé du texte 2">
            <a:extLst>
              <a:ext uri="{FF2B5EF4-FFF2-40B4-BE49-F238E27FC236}">
                <a16:creationId xmlns:a16="http://schemas.microsoft.com/office/drawing/2014/main" id="{A3C7D643-5C22-E65F-D4CB-DF1BBFC4CD0D}"/>
              </a:ext>
            </a:extLst>
          </p:cNvPr>
          <p:cNvSpPr txBox="1">
            <a:spLocks/>
          </p:cNvSpPr>
          <p:nvPr/>
        </p:nvSpPr>
        <p:spPr>
          <a:xfrm>
            <a:off x="6096000" y="1152000"/>
            <a:ext cx="6097200" cy="483960"/>
          </a:xfrm>
          <a:prstGeom prst="rect">
            <a:avLst/>
          </a:prstGeom>
          <a:solidFill>
            <a:srgbClr val="F2F2F2"/>
          </a:solidFill>
        </p:spPr>
        <p:txBody>
          <a:bodyPr wrap="square" lIns="504000" tIns="72000" rIns="504000" bIns="72000" anchor="t">
            <a:sp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Q24. Depuis combien de temps aviez-vous arrêté votre dernier traitement ? 
</a:t>
            </a:r>
            <a:r>
              <a:rPr lang="fr-FR" sz="1000" dirty="0"/>
              <a:t>Base : À ceux qui avaient terminé leur traitement (70)</a:t>
            </a:r>
            <a:endParaRPr lang="fr-FR" dirty="0"/>
          </a:p>
        </p:txBody>
      </p:sp>
      <p:graphicFrame>
        <p:nvGraphicFramePr>
          <p:cNvPr id="11" name="Graphique 10">
            <a:extLst>
              <a:ext uri="{FF2B5EF4-FFF2-40B4-BE49-F238E27FC236}">
                <a16:creationId xmlns:a16="http://schemas.microsoft.com/office/drawing/2014/main" id="{AC0DB8E5-B0CB-54A5-B07A-CD307A55FFDA}"/>
              </a:ext>
            </a:extLst>
          </p:cNvPr>
          <p:cNvGraphicFramePr/>
          <p:nvPr>
            <p:extLst>
              <p:ext uri="{D42A27DB-BD31-4B8C-83A1-F6EECF244321}">
                <p14:modId xmlns:p14="http://schemas.microsoft.com/office/powerpoint/2010/main" val="2865632104"/>
              </p:ext>
            </p:extLst>
          </p:nvPr>
        </p:nvGraphicFramePr>
        <p:xfrm>
          <a:off x="6233578" y="2289700"/>
          <a:ext cx="5547465" cy="3025775"/>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a:extLst>
              <a:ext uri="{FF2B5EF4-FFF2-40B4-BE49-F238E27FC236}">
                <a16:creationId xmlns:a16="http://schemas.microsoft.com/office/drawing/2014/main" id="{DA3B626A-73CE-0461-4301-802DAC09E268}"/>
              </a:ext>
            </a:extLst>
          </p:cNvPr>
          <p:cNvSpPr txBox="1"/>
          <p:nvPr/>
        </p:nvSpPr>
        <p:spPr>
          <a:xfrm>
            <a:off x="7599595" y="2108132"/>
            <a:ext cx="3090009" cy="646331"/>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1400" b="1" i="1" dirty="0">
                <a:solidFill>
                  <a:srgbClr val="010444"/>
                </a:solidFill>
                <a:cs typeface="Dreaming Outloud Pro" panose="03050502040302030504" pitchFamily="66" charset="0"/>
              </a:rPr>
              <a:t>En moyenne, un dernier traitement de la LLC arrêté depuis 4,2 ans</a:t>
            </a:r>
            <a:r>
              <a:rPr lang="fr-FR" sz="1400" b="1" dirty="0">
                <a:solidFill>
                  <a:srgbClr val="010444"/>
                </a:solidFill>
                <a:latin typeface="Dreaming Outloud Pro" panose="03050502040302030504" pitchFamily="66" charset="0"/>
                <a:cs typeface="Dreaming Outloud Pro" panose="03050502040302030504" pitchFamily="66" charset="0"/>
              </a:rPr>
              <a:t>
</a:t>
            </a:r>
          </a:p>
        </p:txBody>
      </p:sp>
      <p:pic>
        <p:nvPicPr>
          <p:cNvPr id="14" name="Graphique 13">
            <a:extLst>
              <a:ext uri="{FF2B5EF4-FFF2-40B4-BE49-F238E27FC236}">
                <a16:creationId xmlns:a16="http://schemas.microsoft.com/office/drawing/2014/main" id="{125D407B-56F1-3EF5-F182-287B3B3BA0A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425677" flipV="1">
            <a:off x="4265173" y="4251695"/>
            <a:ext cx="1095584" cy="1095584"/>
          </a:xfrm>
          <a:prstGeom prst="rect">
            <a:avLst/>
          </a:prstGeom>
        </p:spPr>
      </p:pic>
      <p:sp>
        <p:nvSpPr>
          <p:cNvPr id="5" name="Légende : encadrée 4">
            <a:extLst>
              <a:ext uri="{FF2B5EF4-FFF2-40B4-BE49-F238E27FC236}">
                <a16:creationId xmlns:a16="http://schemas.microsoft.com/office/drawing/2014/main" id="{23893067-ADCD-D396-140F-763F4B22BE76}"/>
              </a:ext>
            </a:extLst>
          </p:cNvPr>
          <p:cNvSpPr/>
          <p:nvPr/>
        </p:nvSpPr>
        <p:spPr>
          <a:xfrm>
            <a:off x="3095414" y="5023217"/>
            <a:ext cx="1212106" cy="159462"/>
          </a:xfrm>
          <a:prstGeom prst="borderCallout1">
            <a:avLst>
              <a:gd name="adj1" fmla="val 64692"/>
              <a:gd name="adj2" fmla="val -1480"/>
              <a:gd name="adj3" fmla="val -30786"/>
              <a:gd name="adj4" fmla="val -15707"/>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En 1</a:t>
            </a:r>
            <a:r>
              <a:rPr lang="fr-FR" sz="800" baseline="30000" dirty="0">
                <a:solidFill>
                  <a:srgbClr val="7F7F7F"/>
                </a:solidFill>
              </a:rPr>
              <a:t>ère</a:t>
            </a:r>
            <a:r>
              <a:rPr lang="fr-FR" sz="800" dirty="0">
                <a:solidFill>
                  <a:srgbClr val="7F7F7F"/>
                </a:solidFill>
              </a:rPr>
              <a:t> rechute : 86%</a:t>
            </a:r>
          </a:p>
        </p:txBody>
      </p:sp>
      <p:sp>
        <p:nvSpPr>
          <p:cNvPr id="7" name="Légende : encadrée 6">
            <a:extLst>
              <a:ext uri="{FF2B5EF4-FFF2-40B4-BE49-F238E27FC236}">
                <a16:creationId xmlns:a16="http://schemas.microsoft.com/office/drawing/2014/main" id="{9F6AAFA5-D03A-F1ED-1BF8-2317F7F29FEF}"/>
              </a:ext>
            </a:extLst>
          </p:cNvPr>
          <p:cNvSpPr/>
          <p:nvPr/>
        </p:nvSpPr>
        <p:spPr>
          <a:xfrm>
            <a:off x="1613568" y="2725258"/>
            <a:ext cx="1481846" cy="159462"/>
          </a:xfrm>
          <a:prstGeom prst="borderCallout1">
            <a:avLst>
              <a:gd name="adj1" fmla="val 64692"/>
              <a:gd name="adj2" fmla="val -1480"/>
              <a:gd name="adj3" fmla="val 146123"/>
              <a:gd name="adj4" fmla="val -14102"/>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En 2</a:t>
            </a:r>
            <a:r>
              <a:rPr lang="fr-FR" sz="800" baseline="30000" dirty="0">
                <a:solidFill>
                  <a:srgbClr val="7F7F7F"/>
                </a:solidFill>
              </a:rPr>
              <a:t>ème</a:t>
            </a:r>
            <a:r>
              <a:rPr lang="fr-FR" sz="800" dirty="0">
                <a:solidFill>
                  <a:srgbClr val="7F7F7F"/>
                </a:solidFill>
              </a:rPr>
              <a:t> rechute ou plus : 50%</a:t>
            </a:r>
          </a:p>
        </p:txBody>
      </p:sp>
      <p:sp>
        <p:nvSpPr>
          <p:cNvPr id="12" name="Légende : encadrée 11">
            <a:extLst>
              <a:ext uri="{FF2B5EF4-FFF2-40B4-BE49-F238E27FC236}">
                <a16:creationId xmlns:a16="http://schemas.microsoft.com/office/drawing/2014/main" id="{78B232B2-CD0F-1023-54BF-4CB6FE823874}"/>
              </a:ext>
            </a:extLst>
          </p:cNvPr>
          <p:cNvSpPr/>
          <p:nvPr/>
        </p:nvSpPr>
        <p:spPr>
          <a:xfrm>
            <a:off x="10203108" y="2602999"/>
            <a:ext cx="1481846" cy="159462"/>
          </a:xfrm>
          <a:prstGeom prst="borderCallout1">
            <a:avLst>
              <a:gd name="adj1" fmla="val 64692"/>
              <a:gd name="adj2" fmla="val -1480"/>
              <a:gd name="adj3" fmla="val 18017"/>
              <a:gd name="adj4" fmla="val -11476"/>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En 2</a:t>
            </a:r>
            <a:r>
              <a:rPr lang="fr-FR" sz="800" baseline="30000" dirty="0">
                <a:solidFill>
                  <a:srgbClr val="7F7F7F"/>
                </a:solidFill>
              </a:rPr>
              <a:t>ème</a:t>
            </a:r>
            <a:r>
              <a:rPr lang="fr-FR" sz="800" dirty="0">
                <a:solidFill>
                  <a:srgbClr val="7F7F7F"/>
                </a:solidFill>
              </a:rPr>
              <a:t> rechute ou plus : 2,5</a:t>
            </a:r>
          </a:p>
        </p:txBody>
      </p:sp>
      <p:sp>
        <p:nvSpPr>
          <p:cNvPr id="15" name="ZoneTexte 14">
            <a:extLst>
              <a:ext uri="{FF2B5EF4-FFF2-40B4-BE49-F238E27FC236}">
                <a16:creationId xmlns:a16="http://schemas.microsoft.com/office/drawing/2014/main" id="{6AA675DB-E27A-B21B-CAE3-4327D4B75CD3}"/>
              </a:ext>
            </a:extLst>
          </p:cNvPr>
          <p:cNvSpPr txBox="1"/>
          <p:nvPr/>
        </p:nvSpPr>
        <p:spPr>
          <a:xfrm>
            <a:off x="618309" y="5410742"/>
            <a:ext cx="2339203" cy="811367"/>
          </a:xfrm>
          <a:custGeom>
            <a:avLst/>
            <a:gdLst>
              <a:gd name="connsiteX0" fmla="*/ 0 w 2339203"/>
              <a:gd name="connsiteY0" fmla="*/ 0 h 811367"/>
              <a:gd name="connsiteX1" fmla="*/ 608193 w 2339203"/>
              <a:gd name="connsiteY1" fmla="*/ 0 h 811367"/>
              <a:gd name="connsiteX2" fmla="*/ 1169602 w 2339203"/>
              <a:gd name="connsiteY2" fmla="*/ 0 h 811367"/>
              <a:gd name="connsiteX3" fmla="*/ 1731010 w 2339203"/>
              <a:gd name="connsiteY3" fmla="*/ 0 h 811367"/>
              <a:gd name="connsiteX4" fmla="*/ 2339203 w 2339203"/>
              <a:gd name="connsiteY4" fmla="*/ 0 h 811367"/>
              <a:gd name="connsiteX5" fmla="*/ 2339203 w 2339203"/>
              <a:gd name="connsiteY5" fmla="*/ 381342 h 811367"/>
              <a:gd name="connsiteX6" fmla="*/ 2339203 w 2339203"/>
              <a:gd name="connsiteY6" fmla="*/ 811367 h 811367"/>
              <a:gd name="connsiteX7" fmla="*/ 1731010 w 2339203"/>
              <a:gd name="connsiteY7" fmla="*/ 811367 h 811367"/>
              <a:gd name="connsiteX8" fmla="*/ 1192994 w 2339203"/>
              <a:gd name="connsiteY8" fmla="*/ 811367 h 811367"/>
              <a:gd name="connsiteX9" fmla="*/ 654977 w 2339203"/>
              <a:gd name="connsiteY9" fmla="*/ 811367 h 811367"/>
              <a:gd name="connsiteX10" fmla="*/ 0 w 2339203"/>
              <a:gd name="connsiteY10" fmla="*/ 811367 h 811367"/>
              <a:gd name="connsiteX11" fmla="*/ 0 w 2339203"/>
              <a:gd name="connsiteY11" fmla="*/ 421911 h 811367"/>
              <a:gd name="connsiteX12" fmla="*/ 0 w 2339203"/>
              <a:gd name="connsiteY12" fmla="*/ 0 h 81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203" h="811367" extrusionOk="0">
                <a:moveTo>
                  <a:pt x="0" y="0"/>
                </a:moveTo>
                <a:cubicBezTo>
                  <a:pt x="148369" y="3984"/>
                  <a:pt x="315591" y="14541"/>
                  <a:pt x="608193" y="0"/>
                </a:cubicBezTo>
                <a:cubicBezTo>
                  <a:pt x="900795" y="-14541"/>
                  <a:pt x="896839" y="26961"/>
                  <a:pt x="1169602" y="0"/>
                </a:cubicBezTo>
                <a:cubicBezTo>
                  <a:pt x="1442365" y="-26961"/>
                  <a:pt x="1498502" y="-20599"/>
                  <a:pt x="1731010" y="0"/>
                </a:cubicBezTo>
                <a:cubicBezTo>
                  <a:pt x="1963518" y="20599"/>
                  <a:pt x="2075172" y="-7193"/>
                  <a:pt x="2339203" y="0"/>
                </a:cubicBezTo>
                <a:cubicBezTo>
                  <a:pt x="2320440" y="137631"/>
                  <a:pt x="2337901" y="202705"/>
                  <a:pt x="2339203" y="381342"/>
                </a:cubicBezTo>
                <a:cubicBezTo>
                  <a:pt x="2340505" y="559979"/>
                  <a:pt x="2360216" y="725120"/>
                  <a:pt x="2339203" y="811367"/>
                </a:cubicBezTo>
                <a:cubicBezTo>
                  <a:pt x="2182107" y="787759"/>
                  <a:pt x="1862108" y="789511"/>
                  <a:pt x="1731010" y="811367"/>
                </a:cubicBezTo>
                <a:cubicBezTo>
                  <a:pt x="1599912" y="833223"/>
                  <a:pt x="1402244" y="808544"/>
                  <a:pt x="1192994" y="811367"/>
                </a:cubicBezTo>
                <a:cubicBezTo>
                  <a:pt x="983744" y="814190"/>
                  <a:pt x="793978" y="815602"/>
                  <a:pt x="654977" y="811367"/>
                </a:cubicBezTo>
                <a:cubicBezTo>
                  <a:pt x="515976" y="807132"/>
                  <a:pt x="307446" y="823407"/>
                  <a:pt x="0" y="811367"/>
                </a:cubicBezTo>
                <a:cubicBezTo>
                  <a:pt x="675" y="708363"/>
                  <a:pt x="-10659" y="612091"/>
                  <a:pt x="0" y="421911"/>
                </a:cubicBezTo>
                <a:cubicBezTo>
                  <a:pt x="10659" y="231731"/>
                  <a:pt x="16921" y="132472"/>
                  <a:pt x="0" y="0"/>
                </a:cubicBezTo>
                <a:close/>
              </a:path>
            </a:pathLst>
          </a:custGeom>
          <a:noFill/>
          <a:ln>
            <a:solidFill>
              <a:schemeClr val="tx1"/>
            </a:solidFill>
            <a:extLst>
              <a:ext uri="{C807C97D-BFC1-408E-A445-0C87EB9F89A2}">
                <ask:lineSketchStyleProps xmlns:ask="http://schemas.microsoft.com/office/drawing/2018/sketchyshapes" sd="2680814611">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A noter des rechutes davantage en cours de traitement pour les patients dont ce n’est pas la première rechute</a:t>
            </a:r>
          </a:p>
        </p:txBody>
      </p:sp>
    </p:spTree>
    <p:extLst>
      <p:ext uri="{BB962C8B-B14F-4D97-AF65-F5344CB8AC3E}">
        <p14:creationId xmlns:p14="http://schemas.microsoft.com/office/powerpoint/2010/main" val="517156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D3738-F2B2-ED11-1682-DAF0C3649C1A}"/>
              </a:ext>
            </a:extLst>
          </p:cNvPr>
          <p:cNvSpPr>
            <a:spLocks noGrp="1"/>
          </p:cNvSpPr>
          <p:nvPr>
            <p:ph type="title"/>
          </p:nvPr>
        </p:nvSpPr>
        <p:spPr>
          <a:xfrm>
            <a:off x="435609" y="189100"/>
            <a:ext cx="11562123" cy="757130"/>
          </a:xfrm>
        </p:spPr>
        <p:txBody>
          <a:bodyPr/>
          <a:lstStyle/>
          <a:p>
            <a:r>
              <a:rPr lang="fr-FR" sz="1800" dirty="0">
                <a:solidFill>
                  <a:schemeClr val="accent2"/>
                </a:solidFill>
                <a:latin typeface="Dreaming Outloud Pro" panose="03050502040302030504" pitchFamily="66" charset="0"/>
                <a:cs typeface="Dreaming Outloud Pro" panose="03050502040302030504" pitchFamily="66" charset="0"/>
              </a:rPr>
              <a:t>Traitement avant la rechute / Après la rechute </a:t>
            </a:r>
            <a:br>
              <a:rPr lang="fr-FR" sz="1800" dirty="0">
                <a:solidFill>
                  <a:schemeClr val="accent2"/>
                </a:solidFill>
                <a:latin typeface="Dreaming Outloud Pro" panose="03050502040302030504" pitchFamily="66" charset="0"/>
                <a:cs typeface="Dreaming Outloud Pro" panose="03050502040302030504" pitchFamily="66" charset="0"/>
              </a:rPr>
            </a:br>
            <a:r>
              <a:rPr lang="fr-FR" dirty="0"/>
              <a:t>Les inhibiteurs de BTK sont beaucoup prescrits, notamment après la rechute tout comme les inhibiteurs de BCL2. Logiquement, la chimiothérapie prescrite en 1</a:t>
            </a:r>
            <a:r>
              <a:rPr lang="fr-FR" baseline="30000" dirty="0"/>
              <a:t>ière</a:t>
            </a:r>
            <a:r>
              <a:rPr lang="fr-FR" dirty="0"/>
              <a:t> ligne mais peu après la rechute.</a:t>
            </a:r>
          </a:p>
        </p:txBody>
      </p:sp>
      <p:sp>
        <p:nvSpPr>
          <p:cNvPr id="3" name="Espace réservé du texte 2">
            <a:extLst>
              <a:ext uri="{FF2B5EF4-FFF2-40B4-BE49-F238E27FC236}">
                <a16:creationId xmlns:a16="http://schemas.microsoft.com/office/drawing/2014/main" id="{92CC43F6-9F19-EE67-CD11-CA9EF3846B8B}"/>
              </a:ext>
            </a:extLst>
          </p:cNvPr>
          <p:cNvSpPr>
            <a:spLocks noGrp="1"/>
          </p:cNvSpPr>
          <p:nvPr>
            <p:ph type="body" sz="quarter" idx="13"/>
          </p:nvPr>
        </p:nvSpPr>
        <p:spPr>
          <a:xfrm>
            <a:off x="0" y="1151999"/>
            <a:ext cx="6120000" cy="662251"/>
          </a:xfrm>
        </p:spPr>
        <p:txBody>
          <a:bodyPr/>
          <a:lstStyle/>
          <a:p>
            <a:r>
              <a:rPr lang="fr-FR" spc="-10" dirty="0"/>
              <a:t>Q25. Quel traitement </a:t>
            </a:r>
            <a:r>
              <a:rPr lang="fr-FR" spc="-10" dirty="0" err="1"/>
              <a:t>preniez-vous</a:t>
            </a:r>
            <a:r>
              <a:rPr lang="fr-FR" spc="-10" dirty="0"/>
              <a:t> avant l’annonce de la rechute de votre LLC ?</a:t>
            </a:r>
            <a:r>
              <a:rPr lang="fr-FR" dirty="0"/>
              <a:t>
</a:t>
            </a:r>
            <a:r>
              <a:rPr lang="fr-FR" sz="1000" dirty="0"/>
              <a:t>Base : A tous (98) | Total supérieur à 100% car plusieurs réponses possibles</a:t>
            </a:r>
            <a:endParaRPr lang="fr-FR" dirty="0"/>
          </a:p>
        </p:txBody>
      </p:sp>
      <p:sp>
        <p:nvSpPr>
          <p:cNvPr id="42" name="ZoneTexte 41">
            <a:extLst>
              <a:ext uri="{FF2B5EF4-FFF2-40B4-BE49-F238E27FC236}">
                <a16:creationId xmlns:a16="http://schemas.microsoft.com/office/drawing/2014/main" id="{3524795B-14A8-4D0E-68AD-D09D763AFFE0}"/>
              </a:ext>
            </a:extLst>
          </p:cNvPr>
          <p:cNvSpPr txBox="1"/>
          <p:nvPr/>
        </p:nvSpPr>
        <p:spPr>
          <a:xfrm>
            <a:off x="7398622" y="2104812"/>
            <a:ext cx="2526847" cy="257369"/>
          </a:xfrm>
          <a:custGeom>
            <a:avLst/>
            <a:gdLst>
              <a:gd name="connsiteX0" fmla="*/ 0 w 2526847"/>
              <a:gd name="connsiteY0" fmla="*/ 0 h 257369"/>
              <a:gd name="connsiteX1" fmla="*/ 656980 w 2526847"/>
              <a:gd name="connsiteY1" fmla="*/ 0 h 257369"/>
              <a:gd name="connsiteX2" fmla="*/ 1238155 w 2526847"/>
              <a:gd name="connsiteY2" fmla="*/ 0 h 257369"/>
              <a:gd name="connsiteX3" fmla="*/ 1869867 w 2526847"/>
              <a:gd name="connsiteY3" fmla="*/ 0 h 257369"/>
              <a:gd name="connsiteX4" fmla="*/ 2526847 w 2526847"/>
              <a:gd name="connsiteY4" fmla="*/ 0 h 257369"/>
              <a:gd name="connsiteX5" fmla="*/ 2526847 w 2526847"/>
              <a:gd name="connsiteY5" fmla="*/ 257369 h 257369"/>
              <a:gd name="connsiteX6" fmla="*/ 1970941 w 2526847"/>
              <a:gd name="connsiteY6" fmla="*/ 257369 h 257369"/>
              <a:gd name="connsiteX7" fmla="*/ 1288692 w 2526847"/>
              <a:gd name="connsiteY7" fmla="*/ 257369 h 257369"/>
              <a:gd name="connsiteX8" fmla="*/ 707517 w 2526847"/>
              <a:gd name="connsiteY8" fmla="*/ 257369 h 257369"/>
              <a:gd name="connsiteX9" fmla="*/ 0 w 2526847"/>
              <a:gd name="connsiteY9" fmla="*/ 257369 h 257369"/>
              <a:gd name="connsiteX10" fmla="*/ 0 w 2526847"/>
              <a:gd name="connsiteY10" fmla="*/ 0 h 2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847" h="257369" fill="none" extrusionOk="0">
                <a:moveTo>
                  <a:pt x="0" y="0"/>
                </a:moveTo>
                <a:cubicBezTo>
                  <a:pt x="191295" y="1207"/>
                  <a:pt x="483701" y="11244"/>
                  <a:pt x="656980" y="0"/>
                </a:cubicBezTo>
                <a:cubicBezTo>
                  <a:pt x="830259" y="-11244"/>
                  <a:pt x="1015729" y="-12339"/>
                  <a:pt x="1238155" y="0"/>
                </a:cubicBezTo>
                <a:cubicBezTo>
                  <a:pt x="1460582" y="12339"/>
                  <a:pt x="1680942" y="3951"/>
                  <a:pt x="1869867" y="0"/>
                </a:cubicBezTo>
                <a:cubicBezTo>
                  <a:pt x="2058792" y="-3951"/>
                  <a:pt x="2255917" y="12329"/>
                  <a:pt x="2526847" y="0"/>
                </a:cubicBezTo>
                <a:cubicBezTo>
                  <a:pt x="2529182" y="92399"/>
                  <a:pt x="2537298" y="164706"/>
                  <a:pt x="2526847" y="257369"/>
                </a:cubicBezTo>
                <a:cubicBezTo>
                  <a:pt x="2343687" y="237200"/>
                  <a:pt x="2234089" y="273381"/>
                  <a:pt x="1970941" y="257369"/>
                </a:cubicBezTo>
                <a:cubicBezTo>
                  <a:pt x="1707793" y="241357"/>
                  <a:pt x="1512240" y="250397"/>
                  <a:pt x="1288692" y="257369"/>
                </a:cubicBezTo>
                <a:cubicBezTo>
                  <a:pt x="1065144" y="264341"/>
                  <a:pt x="949379" y="271087"/>
                  <a:pt x="707517" y="257369"/>
                </a:cubicBezTo>
                <a:cubicBezTo>
                  <a:pt x="465656" y="243651"/>
                  <a:pt x="316544" y="290618"/>
                  <a:pt x="0" y="257369"/>
                </a:cubicBezTo>
                <a:cubicBezTo>
                  <a:pt x="-11273" y="138769"/>
                  <a:pt x="-9961" y="89100"/>
                  <a:pt x="0" y="0"/>
                </a:cubicBezTo>
                <a:close/>
              </a:path>
              <a:path w="2526847" h="257369" stroke="0" extrusionOk="0">
                <a:moveTo>
                  <a:pt x="0" y="0"/>
                </a:moveTo>
                <a:cubicBezTo>
                  <a:pt x="269950" y="-12064"/>
                  <a:pt x="488079" y="9367"/>
                  <a:pt x="656980" y="0"/>
                </a:cubicBezTo>
                <a:cubicBezTo>
                  <a:pt x="825881" y="-9367"/>
                  <a:pt x="1091532" y="4174"/>
                  <a:pt x="1238155" y="0"/>
                </a:cubicBezTo>
                <a:cubicBezTo>
                  <a:pt x="1384779" y="-4174"/>
                  <a:pt x="1714630" y="-5818"/>
                  <a:pt x="1869867" y="0"/>
                </a:cubicBezTo>
                <a:cubicBezTo>
                  <a:pt x="2025104" y="5818"/>
                  <a:pt x="2200496" y="16817"/>
                  <a:pt x="2526847" y="0"/>
                </a:cubicBezTo>
                <a:cubicBezTo>
                  <a:pt x="2528353" y="69335"/>
                  <a:pt x="2533787" y="136751"/>
                  <a:pt x="2526847" y="257369"/>
                </a:cubicBezTo>
                <a:cubicBezTo>
                  <a:pt x="2381275" y="229750"/>
                  <a:pt x="2127750" y="261719"/>
                  <a:pt x="1970941" y="257369"/>
                </a:cubicBezTo>
                <a:cubicBezTo>
                  <a:pt x="1814132" y="253019"/>
                  <a:pt x="1621627" y="257310"/>
                  <a:pt x="1415034" y="257369"/>
                </a:cubicBezTo>
                <a:cubicBezTo>
                  <a:pt x="1208441" y="257428"/>
                  <a:pt x="952336" y="235821"/>
                  <a:pt x="808591" y="257369"/>
                </a:cubicBezTo>
                <a:cubicBezTo>
                  <a:pt x="664846" y="278917"/>
                  <a:pt x="350978" y="295425"/>
                  <a:pt x="0" y="257369"/>
                </a:cubicBezTo>
                <a:cubicBezTo>
                  <a:pt x="-4052" y="176879"/>
                  <a:pt x="-10444" y="79263"/>
                  <a:pt x="0" y="0"/>
                </a:cubicBezTo>
                <a:close/>
              </a:path>
            </a:pathLst>
          </a:custGeom>
          <a:solidFill>
            <a:srgbClr val="B00000"/>
          </a:solidFill>
          <a:ln>
            <a:solidFill>
              <a:schemeClr val="tx1"/>
            </a:solidFill>
            <a:extLst>
              <a:ext uri="{C807C97D-BFC1-408E-A445-0C87EB9F89A2}">
                <ask:lineSketchStyleProps xmlns:ask="http://schemas.microsoft.com/office/drawing/2018/sketchyshapes" sd="1962971511">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solidFill>
                  <a:schemeClr val="bg1"/>
                </a:solidFill>
                <a:cs typeface="Dreaming Outloud Pro" panose="03050502040302030504" pitchFamily="66" charset="0"/>
              </a:rPr>
              <a:t>Traitement actuel ou à venir</a:t>
            </a:r>
            <a:endParaRPr lang="fr-FR" sz="1200" dirty="0">
              <a:solidFill>
                <a:schemeClr val="bg1"/>
              </a:solidFill>
              <a:ea typeface="+mn-ea"/>
              <a:cs typeface="Dreaming Outloud Pro" panose="03050502040302030504" pitchFamily="66" charset="0"/>
            </a:endParaRPr>
          </a:p>
        </p:txBody>
      </p:sp>
      <p:sp>
        <p:nvSpPr>
          <p:cNvPr id="43" name="ZoneTexte 42">
            <a:extLst>
              <a:ext uri="{FF2B5EF4-FFF2-40B4-BE49-F238E27FC236}">
                <a16:creationId xmlns:a16="http://schemas.microsoft.com/office/drawing/2014/main" id="{C10ECD09-7F2A-2D1D-ADBE-1EE3CD983845}"/>
              </a:ext>
            </a:extLst>
          </p:cNvPr>
          <p:cNvSpPr txBox="1"/>
          <p:nvPr/>
        </p:nvSpPr>
        <p:spPr>
          <a:xfrm>
            <a:off x="3212134" y="2073873"/>
            <a:ext cx="2526847" cy="257369"/>
          </a:xfrm>
          <a:custGeom>
            <a:avLst/>
            <a:gdLst>
              <a:gd name="connsiteX0" fmla="*/ 0 w 2526847"/>
              <a:gd name="connsiteY0" fmla="*/ 0 h 257369"/>
              <a:gd name="connsiteX1" fmla="*/ 682249 w 2526847"/>
              <a:gd name="connsiteY1" fmla="*/ 0 h 257369"/>
              <a:gd name="connsiteX2" fmla="*/ 1339229 w 2526847"/>
              <a:gd name="connsiteY2" fmla="*/ 0 h 257369"/>
              <a:gd name="connsiteX3" fmla="*/ 2526847 w 2526847"/>
              <a:gd name="connsiteY3" fmla="*/ 0 h 257369"/>
              <a:gd name="connsiteX4" fmla="*/ 2526847 w 2526847"/>
              <a:gd name="connsiteY4" fmla="*/ 257369 h 257369"/>
              <a:gd name="connsiteX5" fmla="*/ 1869867 w 2526847"/>
              <a:gd name="connsiteY5" fmla="*/ 257369 h 257369"/>
              <a:gd name="connsiteX6" fmla="*/ 1187618 w 2526847"/>
              <a:gd name="connsiteY6" fmla="*/ 257369 h 257369"/>
              <a:gd name="connsiteX7" fmla="*/ 0 w 2526847"/>
              <a:gd name="connsiteY7" fmla="*/ 257369 h 257369"/>
              <a:gd name="connsiteX8" fmla="*/ 0 w 2526847"/>
              <a:gd name="connsiteY8" fmla="*/ 0 h 2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47" h="257369" fill="none" extrusionOk="0">
                <a:moveTo>
                  <a:pt x="0" y="0"/>
                </a:moveTo>
                <a:cubicBezTo>
                  <a:pt x="297826" y="-25072"/>
                  <a:pt x="439613" y="11876"/>
                  <a:pt x="682249" y="0"/>
                </a:cubicBezTo>
                <a:cubicBezTo>
                  <a:pt x="924885" y="-11876"/>
                  <a:pt x="1013334" y="-31032"/>
                  <a:pt x="1339229" y="0"/>
                </a:cubicBezTo>
                <a:cubicBezTo>
                  <a:pt x="1665124" y="31032"/>
                  <a:pt x="2272341" y="-38677"/>
                  <a:pt x="2526847" y="0"/>
                </a:cubicBezTo>
                <a:cubicBezTo>
                  <a:pt x="2525791" y="101021"/>
                  <a:pt x="2517299" y="134109"/>
                  <a:pt x="2526847" y="257369"/>
                </a:cubicBezTo>
                <a:cubicBezTo>
                  <a:pt x="2391477" y="272301"/>
                  <a:pt x="2176220" y="247048"/>
                  <a:pt x="1869867" y="257369"/>
                </a:cubicBezTo>
                <a:cubicBezTo>
                  <a:pt x="1563514" y="267690"/>
                  <a:pt x="1409373" y="287960"/>
                  <a:pt x="1187618" y="257369"/>
                </a:cubicBezTo>
                <a:cubicBezTo>
                  <a:pt x="965863" y="226778"/>
                  <a:pt x="430540" y="263105"/>
                  <a:pt x="0" y="257369"/>
                </a:cubicBezTo>
                <a:cubicBezTo>
                  <a:pt x="-6696" y="158316"/>
                  <a:pt x="-10871" y="75232"/>
                  <a:pt x="0" y="0"/>
                </a:cubicBezTo>
                <a:close/>
              </a:path>
              <a:path w="2526847" h="257369" stroke="0" extrusionOk="0">
                <a:moveTo>
                  <a:pt x="0" y="0"/>
                </a:moveTo>
                <a:cubicBezTo>
                  <a:pt x="135087" y="13415"/>
                  <a:pt x="379998" y="-22535"/>
                  <a:pt x="555906" y="0"/>
                </a:cubicBezTo>
                <a:cubicBezTo>
                  <a:pt x="731814" y="22535"/>
                  <a:pt x="907125" y="13117"/>
                  <a:pt x="1111813" y="0"/>
                </a:cubicBezTo>
                <a:cubicBezTo>
                  <a:pt x="1316501" y="-13117"/>
                  <a:pt x="1417697" y="12795"/>
                  <a:pt x="1667719" y="0"/>
                </a:cubicBezTo>
                <a:cubicBezTo>
                  <a:pt x="1917741" y="-12795"/>
                  <a:pt x="2316823" y="38717"/>
                  <a:pt x="2526847" y="0"/>
                </a:cubicBezTo>
                <a:cubicBezTo>
                  <a:pt x="2537839" y="117069"/>
                  <a:pt x="2516189" y="167061"/>
                  <a:pt x="2526847" y="257369"/>
                </a:cubicBezTo>
                <a:cubicBezTo>
                  <a:pt x="2317362" y="233300"/>
                  <a:pt x="2102542" y="239134"/>
                  <a:pt x="1945672" y="257369"/>
                </a:cubicBezTo>
                <a:cubicBezTo>
                  <a:pt x="1788803" y="275604"/>
                  <a:pt x="1495339" y="252290"/>
                  <a:pt x="1339229" y="257369"/>
                </a:cubicBezTo>
                <a:cubicBezTo>
                  <a:pt x="1183119" y="262448"/>
                  <a:pt x="1036762" y="280519"/>
                  <a:pt x="783323" y="257369"/>
                </a:cubicBezTo>
                <a:cubicBezTo>
                  <a:pt x="529884" y="234219"/>
                  <a:pt x="302183" y="280891"/>
                  <a:pt x="0" y="257369"/>
                </a:cubicBezTo>
                <a:cubicBezTo>
                  <a:pt x="3286" y="204814"/>
                  <a:pt x="-4892" y="75935"/>
                  <a:pt x="0" y="0"/>
                </a:cubicBezTo>
                <a:close/>
              </a:path>
            </a:pathLst>
          </a:custGeom>
          <a:solidFill>
            <a:srgbClr val="FF9191"/>
          </a:solidFill>
          <a:ln>
            <a:solidFill>
              <a:schemeClr val="tx1"/>
            </a:solidFill>
            <a:extLst>
              <a:ext uri="{C807C97D-BFC1-408E-A445-0C87EB9F89A2}">
                <ask:lineSketchStyleProps xmlns:ask="http://schemas.microsoft.com/office/drawing/2018/sketchyshapes" sd="2978251737">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Avant la dernière rechute </a:t>
            </a:r>
          </a:p>
        </p:txBody>
      </p:sp>
      <p:pic>
        <p:nvPicPr>
          <p:cNvPr id="4" name="Graphique 3">
            <a:extLst>
              <a:ext uri="{FF2B5EF4-FFF2-40B4-BE49-F238E27FC236}">
                <a16:creationId xmlns:a16="http://schemas.microsoft.com/office/drawing/2014/main" id="{FFBC62CF-C05C-D5A3-B93E-E455F0D0CB4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78239" y="1902062"/>
            <a:ext cx="1381125" cy="695325"/>
          </a:xfrm>
          <a:prstGeom prst="rect">
            <a:avLst/>
          </a:prstGeom>
        </p:spPr>
      </p:pic>
      <p:sp>
        <p:nvSpPr>
          <p:cNvPr id="6" name="Espace réservé du texte 2">
            <a:extLst>
              <a:ext uri="{FF2B5EF4-FFF2-40B4-BE49-F238E27FC236}">
                <a16:creationId xmlns:a16="http://schemas.microsoft.com/office/drawing/2014/main" id="{38E1CD83-33EC-BA9E-DFE0-3613A8049965}"/>
              </a:ext>
            </a:extLst>
          </p:cNvPr>
          <p:cNvSpPr txBox="1">
            <a:spLocks/>
          </p:cNvSpPr>
          <p:nvPr/>
        </p:nvSpPr>
        <p:spPr>
          <a:xfrm>
            <a:off x="6095416" y="1151851"/>
            <a:ext cx="6120000" cy="662400"/>
          </a:xfrm>
          <a:prstGeom prst="rect">
            <a:avLst/>
          </a:prstGeom>
          <a:solidFill>
            <a:srgbClr val="F2F2F2"/>
          </a:solidFill>
        </p:spPr>
        <p:txBody>
          <a:bodyPr wrap="square" lIns="504000" tIns="72000" rIns="504000" bIns="72000" anchor="t">
            <a:no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Q28. Le traitement prescrit après la rechute de votre maladie correspondait à un traitement ? </a:t>
            </a:r>
            <a:r>
              <a:rPr lang="fr-FR" sz="1000" dirty="0"/>
              <a:t>Base : A ceux qui connaissent ou ont déjà pris leur second traitement et plus (95) | Total supérieur à 100% car plusieurs réponses possibles</a:t>
            </a:r>
          </a:p>
        </p:txBody>
      </p:sp>
      <p:graphicFrame>
        <p:nvGraphicFramePr>
          <p:cNvPr id="15" name="Graphique 14">
            <a:extLst>
              <a:ext uri="{FF2B5EF4-FFF2-40B4-BE49-F238E27FC236}">
                <a16:creationId xmlns:a16="http://schemas.microsoft.com/office/drawing/2014/main" id="{A04ABDA6-CBD9-7035-CB2E-F4D6A7A6CFCD}"/>
              </a:ext>
            </a:extLst>
          </p:cNvPr>
          <p:cNvGraphicFramePr/>
          <p:nvPr>
            <p:extLst>
              <p:ext uri="{D42A27DB-BD31-4B8C-83A1-F6EECF244321}">
                <p14:modId xmlns:p14="http://schemas.microsoft.com/office/powerpoint/2010/main" val="3941531554"/>
              </p:ext>
            </p:extLst>
          </p:nvPr>
        </p:nvGraphicFramePr>
        <p:xfrm>
          <a:off x="3817250" y="2446605"/>
          <a:ext cx="3342691" cy="42222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au 15">
            <a:extLst>
              <a:ext uri="{FF2B5EF4-FFF2-40B4-BE49-F238E27FC236}">
                <a16:creationId xmlns:a16="http://schemas.microsoft.com/office/drawing/2014/main" id="{E0C87230-F3C3-34C0-D140-46BE6A11D841}"/>
              </a:ext>
            </a:extLst>
          </p:cNvPr>
          <p:cNvGraphicFramePr>
            <a:graphicFrameLocks noGrp="1"/>
          </p:cNvGraphicFramePr>
          <p:nvPr>
            <p:extLst>
              <p:ext uri="{D42A27DB-BD31-4B8C-83A1-F6EECF244321}">
                <p14:modId xmlns:p14="http://schemas.microsoft.com/office/powerpoint/2010/main" val="1515236583"/>
              </p:ext>
            </p:extLst>
          </p:nvPr>
        </p:nvGraphicFramePr>
        <p:xfrm>
          <a:off x="-63370" y="2556709"/>
          <a:ext cx="4000894" cy="3970848"/>
        </p:xfrm>
        <a:graphic>
          <a:graphicData uri="http://schemas.openxmlformats.org/drawingml/2006/table">
            <a:tbl>
              <a:tblPr>
                <a:tableStyleId>{5C22544A-7EE6-4342-B048-85BDC9FD1C3A}</a:tableStyleId>
              </a:tblPr>
              <a:tblGrid>
                <a:gridCol w="4000894">
                  <a:extLst>
                    <a:ext uri="{9D8B030D-6E8A-4147-A177-3AD203B41FA5}">
                      <a16:colId xmlns:a16="http://schemas.microsoft.com/office/drawing/2014/main" val="3623838900"/>
                    </a:ext>
                  </a:extLst>
                </a:gridCol>
              </a:tblGrid>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Inhibiteur de BTK seul</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251259"/>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Chimiothérapie seule</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7338555"/>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Inhibiteur de BCL2 seul</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7648910"/>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Anticorps anti-CD20 seul</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3702039"/>
                  </a:ext>
                </a:extLst>
              </a:tr>
              <a:tr h="248178">
                <a:tc>
                  <a:txBody>
                    <a:bodyPr/>
                    <a:lstStyle/>
                    <a:p>
                      <a:pPr algn="r">
                        <a:lnSpc>
                          <a:spcPct val="107000"/>
                        </a:lnSpc>
                        <a:spcAft>
                          <a:spcPts val="800"/>
                        </a:spcAft>
                      </a:pPr>
                      <a:r>
                        <a:rPr lang="fr-FR" sz="1100" u="none" strike="noStrike" kern="1200">
                          <a:solidFill>
                            <a:schemeClr val="dk1"/>
                          </a:solidFill>
                          <a:effectLst/>
                          <a:latin typeface="+mn-lt"/>
                          <a:ea typeface="+mn-ea"/>
                          <a:cs typeface="+mn-cs"/>
                        </a:rPr>
                        <a:t>Anticorps anti-CD20 + Chimiothérapie</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4878551"/>
                  </a:ext>
                </a:extLst>
              </a:tr>
              <a:tr h="248178">
                <a:tc>
                  <a:txBody>
                    <a:bodyPr/>
                    <a:lstStyle/>
                    <a:p>
                      <a:pPr algn="r">
                        <a:lnSpc>
                          <a:spcPct val="107000"/>
                        </a:lnSpc>
                        <a:spcAft>
                          <a:spcPts val="800"/>
                        </a:spcAft>
                      </a:pPr>
                      <a:r>
                        <a:rPr lang="fr-FR" sz="1100" u="none" strike="noStrike" kern="1200">
                          <a:solidFill>
                            <a:schemeClr val="dk1"/>
                          </a:solidFill>
                          <a:effectLst/>
                          <a:latin typeface="+mn-lt"/>
                          <a:ea typeface="+mn-ea"/>
                          <a:cs typeface="+mn-cs"/>
                        </a:rPr>
                        <a:t>Chimiothérapie + Autres</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4846321"/>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Anticorps anti-CD20 + Autres</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2957778"/>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Anticorps anti-CD20 + Chimiothérapie + Autres</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8464743"/>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Inhibiteur de BCL2 + Anticorps anti-CD20</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5694535"/>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Inhibiteur de BCL2 + Autres</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914667"/>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Inhibiteur de BCL2 + Chimiothérapie</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6422270"/>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Inhibiteur de BTK + Inhibiteur de BCL2</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0770994"/>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Inhibiteur de BTK + Anticorps anti-CD20</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0438535"/>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Inhibiteur de BTK + Autres</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4678920"/>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Inhibiteur de BTK + Inhibiteur de BCL2 + Anticorps anti-CD20</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7997326"/>
                  </a:ext>
                </a:extLst>
              </a:tr>
              <a:tr h="248178">
                <a:tc>
                  <a:txBody>
                    <a:bodyPr/>
                    <a:lstStyle/>
                    <a:p>
                      <a:pPr algn="r">
                        <a:lnSpc>
                          <a:spcPct val="107000"/>
                        </a:lnSpc>
                        <a:spcAft>
                          <a:spcPts val="800"/>
                        </a:spcAft>
                      </a:pPr>
                      <a:r>
                        <a:rPr lang="fr-FR" sz="1100" u="none" strike="noStrike" kern="1200" dirty="0">
                          <a:solidFill>
                            <a:schemeClr val="dk1"/>
                          </a:solidFill>
                          <a:effectLst/>
                          <a:latin typeface="+mn-lt"/>
                          <a:ea typeface="+mn-ea"/>
                          <a:cs typeface="+mn-cs"/>
                        </a:rPr>
                        <a:t>Autres</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9240330"/>
                  </a:ext>
                </a:extLst>
              </a:tr>
            </a:tbl>
          </a:graphicData>
        </a:graphic>
      </p:graphicFrame>
      <p:graphicFrame>
        <p:nvGraphicFramePr>
          <p:cNvPr id="17" name="Graphique 16">
            <a:extLst>
              <a:ext uri="{FF2B5EF4-FFF2-40B4-BE49-F238E27FC236}">
                <a16:creationId xmlns:a16="http://schemas.microsoft.com/office/drawing/2014/main" id="{1D0EEE2E-0F00-65C9-6CAF-CA46E96426D5}"/>
              </a:ext>
            </a:extLst>
          </p:cNvPr>
          <p:cNvGraphicFramePr/>
          <p:nvPr>
            <p:extLst>
              <p:ext uri="{D42A27DB-BD31-4B8C-83A1-F6EECF244321}">
                <p14:modId xmlns:p14="http://schemas.microsoft.com/office/powerpoint/2010/main" val="2646141908"/>
              </p:ext>
            </p:extLst>
          </p:nvPr>
        </p:nvGraphicFramePr>
        <p:xfrm>
          <a:off x="7317761" y="2446605"/>
          <a:ext cx="4128347" cy="42222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2264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3560806-ABDC-21B2-54AF-1E3BCDD6D9EE}"/>
              </a:ext>
            </a:extLst>
          </p:cNvPr>
          <p:cNvSpPr>
            <a:spLocks noGrp="1"/>
          </p:cNvSpPr>
          <p:nvPr>
            <p:ph type="title"/>
          </p:nvPr>
        </p:nvSpPr>
        <p:spPr>
          <a:xfrm>
            <a:off x="5503636" y="3252594"/>
            <a:ext cx="5070634" cy="1077218"/>
          </a:xfrm>
        </p:spPr>
        <p:txBody>
          <a:bodyPr/>
          <a:lstStyle/>
          <a:p>
            <a:pPr>
              <a:lnSpc>
                <a:spcPct val="100000"/>
              </a:lnSpc>
            </a:pPr>
            <a:r>
              <a:rPr lang="fr-FR" sz="3200" dirty="0"/>
              <a:t>Contexte, objectifs et méthodologie</a:t>
            </a:r>
          </a:p>
        </p:txBody>
      </p:sp>
      <p:sp>
        <p:nvSpPr>
          <p:cNvPr id="9" name="Espace réservé du texte 8">
            <a:extLst>
              <a:ext uri="{FF2B5EF4-FFF2-40B4-BE49-F238E27FC236}">
                <a16:creationId xmlns:a16="http://schemas.microsoft.com/office/drawing/2014/main" id="{11722902-4EAD-4152-7D34-B974756D12FF}"/>
              </a:ext>
            </a:extLst>
          </p:cNvPr>
          <p:cNvSpPr>
            <a:spLocks noGrp="1"/>
          </p:cNvSpPr>
          <p:nvPr>
            <p:ph type="body" sz="quarter" idx="13"/>
          </p:nvPr>
        </p:nvSpPr>
        <p:spPr>
          <a:xfrm>
            <a:off x="5758843" y="2451381"/>
            <a:ext cx="5070634" cy="547842"/>
          </a:xfrm>
        </p:spPr>
        <p:txBody>
          <a:bodyPr/>
          <a:lstStyle/>
          <a:p>
            <a:r>
              <a:rPr lang="fr-FR" sz="3200" b="1" dirty="0"/>
              <a:t>1</a:t>
            </a:r>
          </a:p>
        </p:txBody>
      </p:sp>
      <p:pic>
        <p:nvPicPr>
          <p:cNvPr id="4" name="Espace réservé pour une image  3">
            <a:extLst>
              <a:ext uri="{FF2B5EF4-FFF2-40B4-BE49-F238E27FC236}">
                <a16:creationId xmlns:a16="http://schemas.microsoft.com/office/drawing/2014/main" id="{7F6C9667-30DE-7202-78A1-F7E8097AA244}"/>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08895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D3738-F2B2-ED11-1682-DAF0C3649C1A}"/>
              </a:ext>
            </a:extLst>
          </p:cNvPr>
          <p:cNvSpPr>
            <a:spLocks noGrp="1"/>
          </p:cNvSpPr>
          <p:nvPr>
            <p:ph type="title"/>
          </p:nvPr>
        </p:nvSpPr>
        <p:spPr/>
        <p:txBody>
          <a:bodyPr/>
          <a:lstStyle/>
          <a:p>
            <a:r>
              <a:rPr lang="fr-FR" sz="1800" dirty="0">
                <a:solidFill>
                  <a:schemeClr val="accent2"/>
                </a:solidFill>
                <a:latin typeface="Dreaming Outloud Pro" panose="03050502040302030504" pitchFamily="66" charset="0"/>
                <a:cs typeface="Dreaming Outloud Pro" panose="03050502040302030504" pitchFamily="66" charset="0"/>
              </a:rPr>
              <a:t>Modalités des traitements avant la rechute / Après la rechute </a:t>
            </a:r>
            <a:br>
              <a:rPr lang="fr-FR" sz="1800" dirty="0">
                <a:solidFill>
                  <a:schemeClr val="accent2"/>
                </a:solidFill>
                <a:latin typeface="Dreaming Outloud Pro" panose="03050502040302030504" pitchFamily="66" charset="0"/>
                <a:cs typeface="Dreaming Outloud Pro" panose="03050502040302030504" pitchFamily="66" charset="0"/>
              </a:rPr>
            </a:br>
            <a:r>
              <a:rPr lang="fr-FR" dirty="0"/>
              <a:t>Au fur et à mesure des lignes thérapeutiques, des traitements davantage sur la durée, administré à domicile par voie orale</a:t>
            </a:r>
          </a:p>
        </p:txBody>
      </p:sp>
      <p:sp>
        <p:nvSpPr>
          <p:cNvPr id="3" name="Espace réservé du texte 2">
            <a:extLst>
              <a:ext uri="{FF2B5EF4-FFF2-40B4-BE49-F238E27FC236}">
                <a16:creationId xmlns:a16="http://schemas.microsoft.com/office/drawing/2014/main" id="{92CC43F6-9F19-EE67-CD11-CA9EF3846B8B}"/>
              </a:ext>
            </a:extLst>
          </p:cNvPr>
          <p:cNvSpPr>
            <a:spLocks noGrp="1"/>
          </p:cNvSpPr>
          <p:nvPr>
            <p:ph type="body" sz="quarter" idx="13"/>
          </p:nvPr>
        </p:nvSpPr>
        <p:spPr>
          <a:xfrm>
            <a:off x="0" y="1152000"/>
            <a:ext cx="6120000" cy="668626"/>
          </a:xfrm>
        </p:spPr>
        <p:txBody>
          <a:bodyPr/>
          <a:lstStyle/>
          <a:p>
            <a:r>
              <a:rPr lang="fr-FR" dirty="0"/>
              <a:t>Q26a/b/c. Le traitement que vous aviez avant votre rechute correspondait à un traitement ?
</a:t>
            </a:r>
            <a:r>
              <a:rPr lang="fr-FR" sz="1000" dirty="0"/>
              <a:t> Base : A tous (98)</a:t>
            </a:r>
            <a:endParaRPr lang="fr-FR" dirty="0"/>
          </a:p>
        </p:txBody>
      </p:sp>
      <p:graphicFrame>
        <p:nvGraphicFramePr>
          <p:cNvPr id="5" name="Graphique 4">
            <a:extLst>
              <a:ext uri="{FF2B5EF4-FFF2-40B4-BE49-F238E27FC236}">
                <a16:creationId xmlns:a16="http://schemas.microsoft.com/office/drawing/2014/main" id="{D8E1B096-DE50-5ED0-F107-9B227C0A3B6B}"/>
              </a:ext>
            </a:extLst>
          </p:cNvPr>
          <p:cNvGraphicFramePr/>
          <p:nvPr>
            <p:extLst>
              <p:ext uri="{D42A27DB-BD31-4B8C-83A1-F6EECF244321}">
                <p14:modId xmlns:p14="http://schemas.microsoft.com/office/powerpoint/2010/main" val="524058793"/>
              </p:ext>
            </p:extLst>
          </p:nvPr>
        </p:nvGraphicFramePr>
        <p:xfrm>
          <a:off x="3435675" y="2615714"/>
          <a:ext cx="3342691" cy="37256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au 8">
            <a:extLst>
              <a:ext uri="{FF2B5EF4-FFF2-40B4-BE49-F238E27FC236}">
                <a16:creationId xmlns:a16="http://schemas.microsoft.com/office/drawing/2014/main" id="{263D95A7-1312-C6EE-4E80-7858E65DF0E1}"/>
              </a:ext>
            </a:extLst>
          </p:cNvPr>
          <p:cNvGraphicFramePr>
            <a:graphicFrameLocks noGrp="1"/>
          </p:cNvGraphicFramePr>
          <p:nvPr>
            <p:extLst>
              <p:ext uri="{D42A27DB-BD31-4B8C-83A1-F6EECF244321}">
                <p14:modId xmlns:p14="http://schemas.microsoft.com/office/powerpoint/2010/main" val="1301656883"/>
              </p:ext>
            </p:extLst>
          </p:nvPr>
        </p:nvGraphicFramePr>
        <p:xfrm>
          <a:off x="649156" y="2707044"/>
          <a:ext cx="2865545" cy="3476042"/>
        </p:xfrm>
        <a:graphic>
          <a:graphicData uri="http://schemas.openxmlformats.org/drawingml/2006/table">
            <a:tbl>
              <a:tblPr>
                <a:tableStyleId>{5C22544A-7EE6-4342-B048-85BDC9FD1C3A}</a:tableStyleId>
              </a:tblPr>
              <a:tblGrid>
                <a:gridCol w="2865545">
                  <a:extLst>
                    <a:ext uri="{9D8B030D-6E8A-4147-A177-3AD203B41FA5}">
                      <a16:colId xmlns:a16="http://schemas.microsoft.com/office/drawing/2014/main" val="2942574004"/>
                    </a:ext>
                  </a:extLst>
                </a:gridCol>
              </a:tblGrid>
              <a:tr h="327376">
                <a:tc>
                  <a:txBody>
                    <a:bodyPr/>
                    <a:lstStyle/>
                    <a:p>
                      <a:pPr algn="r" fontAlgn="ctr"/>
                      <a:r>
                        <a:rPr lang="fr-FR" sz="1100" u="none" strike="noStrike" dirty="0">
                          <a:effectLst/>
                        </a:rPr>
                        <a:t>En continu </a:t>
                      </a:r>
                    </a:p>
                    <a:p>
                      <a:pPr algn="r" fontAlgn="ctr"/>
                      <a:r>
                        <a:rPr lang="fr-FR" sz="1000" u="none" strike="noStrike" dirty="0">
                          <a:effectLst/>
                        </a:rPr>
                        <a:t>(traitement pris pendant une longue période)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6722119"/>
                  </a:ext>
                </a:extLst>
              </a:tr>
              <a:tr h="449609">
                <a:tc>
                  <a:txBody>
                    <a:bodyPr/>
                    <a:lstStyle/>
                    <a:p>
                      <a:pPr algn="r" fontAlgn="ctr"/>
                      <a:r>
                        <a:rPr lang="fr-FR" sz="1100" u="none" strike="noStrike" kern="1200" dirty="0">
                          <a:solidFill>
                            <a:schemeClr val="dk1"/>
                          </a:solidFill>
                          <a:effectLst/>
                          <a:latin typeface="+mn-lt"/>
                          <a:ea typeface="+mn-ea"/>
                          <a:cs typeface="+mn-cs"/>
                        </a:rPr>
                        <a:t>Sur une durée fixe, limitée</a:t>
                      </a:r>
                    </a:p>
                    <a:p>
                      <a:pPr algn="r" fontAlgn="ctr"/>
                      <a:r>
                        <a:rPr lang="fr-FR" sz="1000" u="none" strike="noStrike" dirty="0">
                          <a:effectLst/>
                        </a:rPr>
                        <a:t>(traitement pris sur une période déterminée)</a:t>
                      </a:r>
                      <a:endParaRPr lang="fr-FR" sz="10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4089153"/>
                  </a:ext>
                </a:extLst>
              </a:tr>
              <a:tr h="327376">
                <a:tc>
                  <a:txBody>
                    <a:bodyPr/>
                    <a:lstStyle/>
                    <a:p>
                      <a:pPr algn="r" fontAlgn="ctr"/>
                      <a:r>
                        <a:rPr lang="fr-FR" sz="1100" u="none" strike="noStrike" dirty="0">
                          <a:effectLst/>
                        </a:rPr>
                        <a:t> </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9644214"/>
                  </a:ext>
                </a:extLst>
              </a:tr>
              <a:tr h="327376">
                <a:tc>
                  <a:txBody>
                    <a:bodyPr/>
                    <a:lstStyle/>
                    <a:p>
                      <a:pPr algn="r" fontAlgn="ctr"/>
                      <a:r>
                        <a:rPr lang="fr-FR" sz="1100" u="none" strike="noStrike" dirty="0">
                          <a:effectLst/>
                        </a:rPr>
                        <a:t>Administré à domicile uniquement</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6315518"/>
                  </a:ext>
                </a:extLst>
              </a:tr>
              <a:tr h="327376">
                <a:tc>
                  <a:txBody>
                    <a:bodyPr/>
                    <a:lstStyle/>
                    <a:p>
                      <a:pPr algn="r" fontAlgn="ctr"/>
                      <a:r>
                        <a:rPr lang="fr-FR" sz="1100" u="none" strike="noStrike">
                          <a:effectLst/>
                        </a:rPr>
                        <a:t>Administré à l’hôpital uniquement</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782760"/>
                  </a:ext>
                </a:extLst>
              </a:tr>
              <a:tr h="327376">
                <a:tc>
                  <a:txBody>
                    <a:bodyPr/>
                    <a:lstStyle/>
                    <a:p>
                      <a:pPr algn="r" fontAlgn="ctr"/>
                      <a:r>
                        <a:rPr lang="fr-FR" sz="1100" u="none" strike="noStrike">
                          <a:effectLst/>
                        </a:rPr>
                        <a:t>Administration mixte : à l’hôpital et à domicile</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8801106"/>
                  </a:ext>
                </a:extLst>
              </a:tr>
              <a:tr h="327376">
                <a:tc>
                  <a:txBody>
                    <a:bodyPr/>
                    <a:lstStyle/>
                    <a:p>
                      <a:pPr algn="r" fontAlgn="ctr"/>
                      <a:r>
                        <a:rPr lang="fr-FR" sz="1100" u="none" strike="noStrike">
                          <a:effectLst/>
                        </a:rPr>
                        <a:t> </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965210"/>
                  </a:ext>
                </a:extLst>
              </a:tr>
              <a:tr h="327376">
                <a:tc>
                  <a:txBody>
                    <a:bodyPr/>
                    <a:lstStyle/>
                    <a:p>
                      <a:pPr algn="r" fontAlgn="ctr"/>
                      <a:r>
                        <a:rPr lang="fr-FR" sz="1100" u="none" strike="noStrike">
                          <a:effectLst/>
                        </a:rPr>
                        <a:t>Par voie orale</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6059758"/>
                  </a:ext>
                </a:extLst>
              </a:tr>
              <a:tr h="327376">
                <a:tc>
                  <a:txBody>
                    <a:bodyPr/>
                    <a:lstStyle/>
                    <a:p>
                      <a:pPr algn="r" fontAlgn="ctr"/>
                      <a:r>
                        <a:rPr lang="fr-FR" sz="1100" u="none" strike="noStrike" dirty="0">
                          <a:effectLst/>
                        </a:rPr>
                        <a:t>Injectable</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0415358"/>
                  </a:ext>
                </a:extLst>
              </a:tr>
              <a:tr h="407425">
                <a:tc>
                  <a:txBody>
                    <a:bodyPr/>
                    <a:lstStyle/>
                    <a:p>
                      <a:pPr algn="r" fontAlgn="ctr"/>
                      <a:r>
                        <a:rPr lang="fr-FR" sz="1100" u="none" strike="noStrike" dirty="0">
                          <a:effectLst/>
                        </a:rPr>
                        <a:t>Un mixte orale / injectable</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6282964"/>
                  </a:ext>
                </a:extLst>
              </a:tr>
            </a:tbl>
          </a:graphicData>
        </a:graphic>
      </p:graphicFrame>
      <p:pic>
        <p:nvPicPr>
          <p:cNvPr id="25" name="Image 24">
            <a:extLst>
              <a:ext uri="{FF2B5EF4-FFF2-40B4-BE49-F238E27FC236}">
                <a16:creationId xmlns:a16="http://schemas.microsoft.com/office/drawing/2014/main" id="{BE0E6537-1F7D-9E70-AED6-1B5137ACCFE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34635" y="6342538"/>
            <a:ext cx="180000" cy="180000"/>
          </a:xfrm>
          <a:prstGeom prst="rect">
            <a:avLst/>
          </a:prstGeom>
        </p:spPr>
      </p:pic>
      <p:sp>
        <p:nvSpPr>
          <p:cNvPr id="26" name="ZoneTexte 25">
            <a:extLst>
              <a:ext uri="{FF2B5EF4-FFF2-40B4-BE49-F238E27FC236}">
                <a16:creationId xmlns:a16="http://schemas.microsoft.com/office/drawing/2014/main" id="{F5D49E7B-63C0-29D4-5CDD-F1425DAAD59E}"/>
              </a:ext>
            </a:extLst>
          </p:cNvPr>
          <p:cNvSpPr txBox="1"/>
          <p:nvPr/>
        </p:nvSpPr>
        <p:spPr>
          <a:xfrm>
            <a:off x="505756" y="6254727"/>
            <a:ext cx="3447405" cy="318924"/>
          </a:xfrm>
          <a:prstGeom prst="rect">
            <a:avLst/>
          </a:prstGeom>
          <a:noFill/>
          <a:ln>
            <a:noFill/>
          </a:ln>
          <a:effectLst/>
        </p:spPr>
        <p:txBody>
          <a:bodyPr wrap="square" lIns="36000" tIns="36000" rIns="36000" bIns="36000" rtlCol="0" anchor="t" anchorCtr="0">
            <a:spAutoFit/>
          </a:bodyPr>
          <a:lstStyle/>
          <a:p>
            <a:pPr marL="0" marR="0" indent="0"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800" i="1" dirty="0">
                <a:cs typeface="Dreaming Outloud Pro" panose="03050502040302030504" pitchFamily="66" charset="0"/>
              </a:rPr>
              <a:t>Différence statistiquement significative et positive entre les traitements avant et après la dernière rechute</a:t>
            </a:r>
            <a:endParaRPr lang="fr-FR" sz="800" i="1" dirty="0">
              <a:ea typeface="+mn-ea"/>
              <a:cs typeface="Dreaming Outloud Pro" panose="03050502040302030504" pitchFamily="66" charset="0"/>
            </a:endParaRPr>
          </a:p>
        </p:txBody>
      </p:sp>
      <p:graphicFrame>
        <p:nvGraphicFramePr>
          <p:cNvPr id="8" name="Graphique 7">
            <a:extLst>
              <a:ext uri="{FF2B5EF4-FFF2-40B4-BE49-F238E27FC236}">
                <a16:creationId xmlns:a16="http://schemas.microsoft.com/office/drawing/2014/main" id="{667BCF32-0C42-96AB-7648-7C39F76429D3}"/>
              </a:ext>
            </a:extLst>
          </p:cNvPr>
          <p:cNvGraphicFramePr/>
          <p:nvPr>
            <p:extLst>
              <p:ext uri="{D42A27DB-BD31-4B8C-83A1-F6EECF244321}">
                <p14:modId xmlns:p14="http://schemas.microsoft.com/office/powerpoint/2010/main" val="1326774856"/>
              </p:ext>
            </p:extLst>
          </p:nvPr>
        </p:nvGraphicFramePr>
        <p:xfrm>
          <a:off x="7351240" y="2615714"/>
          <a:ext cx="3342691" cy="3725609"/>
        </p:xfrm>
        <a:graphic>
          <a:graphicData uri="http://schemas.openxmlformats.org/drawingml/2006/chart">
            <c:chart xmlns:c="http://schemas.openxmlformats.org/drawingml/2006/chart" xmlns:r="http://schemas.openxmlformats.org/officeDocument/2006/relationships" r:id="rId4"/>
          </a:graphicData>
        </a:graphic>
      </p:graphicFrame>
      <p:sp>
        <p:nvSpPr>
          <p:cNvPr id="42" name="ZoneTexte 41">
            <a:extLst>
              <a:ext uri="{FF2B5EF4-FFF2-40B4-BE49-F238E27FC236}">
                <a16:creationId xmlns:a16="http://schemas.microsoft.com/office/drawing/2014/main" id="{3524795B-14A8-4D0E-68AD-D09D763AFFE0}"/>
              </a:ext>
            </a:extLst>
          </p:cNvPr>
          <p:cNvSpPr txBox="1"/>
          <p:nvPr/>
        </p:nvSpPr>
        <p:spPr>
          <a:xfrm>
            <a:off x="7398622" y="2104812"/>
            <a:ext cx="2526847" cy="257369"/>
          </a:xfrm>
          <a:custGeom>
            <a:avLst/>
            <a:gdLst>
              <a:gd name="connsiteX0" fmla="*/ 0 w 2526847"/>
              <a:gd name="connsiteY0" fmla="*/ 0 h 257369"/>
              <a:gd name="connsiteX1" fmla="*/ 656980 w 2526847"/>
              <a:gd name="connsiteY1" fmla="*/ 0 h 257369"/>
              <a:gd name="connsiteX2" fmla="*/ 1238155 w 2526847"/>
              <a:gd name="connsiteY2" fmla="*/ 0 h 257369"/>
              <a:gd name="connsiteX3" fmla="*/ 1869867 w 2526847"/>
              <a:gd name="connsiteY3" fmla="*/ 0 h 257369"/>
              <a:gd name="connsiteX4" fmla="*/ 2526847 w 2526847"/>
              <a:gd name="connsiteY4" fmla="*/ 0 h 257369"/>
              <a:gd name="connsiteX5" fmla="*/ 2526847 w 2526847"/>
              <a:gd name="connsiteY5" fmla="*/ 257369 h 257369"/>
              <a:gd name="connsiteX6" fmla="*/ 1970941 w 2526847"/>
              <a:gd name="connsiteY6" fmla="*/ 257369 h 257369"/>
              <a:gd name="connsiteX7" fmla="*/ 1288692 w 2526847"/>
              <a:gd name="connsiteY7" fmla="*/ 257369 h 257369"/>
              <a:gd name="connsiteX8" fmla="*/ 707517 w 2526847"/>
              <a:gd name="connsiteY8" fmla="*/ 257369 h 257369"/>
              <a:gd name="connsiteX9" fmla="*/ 0 w 2526847"/>
              <a:gd name="connsiteY9" fmla="*/ 257369 h 257369"/>
              <a:gd name="connsiteX10" fmla="*/ 0 w 2526847"/>
              <a:gd name="connsiteY10" fmla="*/ 0 h 2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847" h="257369" fill="none" extrusionOk="0">
                <a:moveTo>
                  <a:pt x="0" y="0"/>
                </a:moveTo>
                <a:cubicBezTo>
                  <a:pt x="191295" y="1207"/>
                  <a:pt x="483701" y="11244"/>
                  <a:pt x="656980" y="0"/>
                </a:cubicBezTo>
                <a:cubicBezTo>
                  <a:pt x="830259" y="-11244"/>
                  <a:pt x="1015729" y="-12339"/>
                  <a:pt x="1238155" y="0"/>
                </a:cubicBezTo>
                <a:cubicBezTo>
                  <a:pt x="1460582" y="12339"/>
                  <a:pt x="1680942" y="3951"/>
                  <a:pt x="1869867" y="0"/>
                </a:cubicBezTo>
                <a:cubicBezTo>
                  <a:pt x="2058792" y="-3951"/>
                  <a:pt x="2255917" y="12329"/>
                  <a:pt x="2526847" y="0"/>
                </a:cubicBezTo>
                <a:cubicBezTo>
                  <a:pt x="2529182" y="92399"/>
                  <a:pt x="2537298" y="164706"/>
                  <a:pt x="2526847" y="257369"/>
                </a:cubicBezTo>
                <a:cubicBezTo>
                  <a:pt x="2343687" y="237200"/>
                  <a:pt x="2234089" y="273381"/>
                  <a:pt x="1970941" y="257369"/>
                </a:cubicBezTo>
                <a:cubicBezTo>
                  <a:pt x="1707793" y="241357"/>
                  <a:pt x="1512240" y="250397"/>
                  <a:pt x="1288692" y="257369"/>
                </a:cubicBezTo>
                <a:cubicBezTo>
                  <a:pt x="1065144" y="264341"/>
                  <a:pt x="949379" y="271087"/>
                  <a:pt x="707517" y="257369"/>
                </a:cubicBezTo>
                <a:cubicBezTo>
                  <a:pt x="465656" y="243651"/>
                  <a:pt x="316544" y="290618"/>
                  <a:pt x="0" y="257369"/>
                </a:cubicBezTo>
                <a:cubicBezTo>
                  <a:pt x="-11273" y="138769"/>
                  <a:pt x="-9961" y="89100"/>
                  <a:pt x="0" y="0"/>
                </a:cubicBezTo>
                <a:close/>
              </a:path>
              <a:path w="2526847" h="257369" stroke="0" extrusionOk="0">
                <a:moveTo>
                  <a:pt x="0" y="0"/>
                </a:moveTo>
                <a:cubicBezTo>
                  <a:pt x="269950" y="-12064"/>
                  <a:pt x="488079" y="9367"/>
                  <a:pt x="656980" y="0"/>
                </a:cubicBezTo>
                <a:cubicBezTo>
                  <a:pt x="825881" y="-9367"/>
                  <a:pt x="1091532" y="4174"/>
                  <a:pt x="1238155" y="0"/>
                </a:cubicBezTo>
                <a:cubicBezTo>
                  <a:pt x="1384779" y="-4174"/>
                  <a:pt x="1714630" y="-5818"/>
                  <a:pt x="1869867" y="0"/>
                </a:cubicBezTo>
                <a:cubicBezTo>
                  <a:pt x="2025104" y="5818"/>
                  <a:pt x="2200496" y="16817"/>
                  <a:pt x="2526847" y="0"/>
                </a:cubicBezTo>
                <a:cubicBezTo>
                  <a:pt x="2528353" y="69335"/>
                  <a:pt x="2533787" y="136751"/>
                  <a:pt x="2526847" y="257369"/>
                </a:cubicBezTo>
                <a:cubicBezTo>
                  <a:pt x="2381275" y="229750"/>
                  <a:pt x="2127750" y="261719"/>
                  <a:pt x="1970941" y="257369"/>
                </a:cubicBezTo>
                <a:cubicBezTo>
                  <a:pt x="1814132" y="253019"/>
                  <a:pt x="1621627" y="257310"/>
                  <a:pt x="1415034" y="257369"/>
                </a:cubicBezTo>
                <a:cubicBezTo>
                  <a:pt x="1208441" y="257428"/>
                  <a:pt x="952336" y="235821"/>
                  <a:pt x="808591" y="257369"/>
                </a:cubicBezTo>
                <a:cubicBezTo>
                  <a:pt x="664846" y="278917"/>
                  <a:pt x="350978" y="295425"/>
                  <a:pt x="0" y="257369"/>
                </a:cubicBezTo>
                <a:cubicBezTo>
                  <a:pt x="-4052" y="176879"/>
                  <a:pt x="-10444" y="79263"/>
                  <a:pt x="0" y="0"/>
                </a:cubicBezTo>
                <a:close/>
              </a:path>
            </a:pathLst>
          </a:custGeom>
          <a:solidFill>
            <a:srgbClr val="B00000"/>
          </a:solidFill>
          <a:ln>
            <a:solidFill>
              <a:schemeClr val="tx1"/>
            </a:solidFill>
            <a:extLst>
              <a:ext uri="{C807C97D-BFC1-408E-A445-0C87EB9F89A2}">
                <ask:lineSketchStyleProps xmlns:ask="http://schemas.microsoft.com/office/drawing/2018/sketchyshapes" sd="1962971511">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solidFill>
                  <a:schemeClr val="bg1"/>
                </a:solidFill>
                <a:cs typeface="Dreaming Outloud Pro" panose="03050502040302030504" pitchFamily="66" charset="0"/>
              </a:rPr>
              <a:t>Traitement actuel ou à venir</a:t>
            </a:r>
            <a:endParaRPr lang="fr-FR" sz="1200" dirty="0">
              <a:solidFill>
                <a:schemeClr val="bg1"/>
              </a:solidFill>
              <a:ea typeface="+mn-ea"/>
              <a:cs typeface="Dreaming Outloud Pro" panose="03050502040302030504" pitchFamily="66" charset="0"/>
            </a:endParaRPr>
          </a:p>
        </p:txBody>
      </p:sp>
      <p:sp>
        <p:nvSpPr>
          <p:cNvPr id="43" name="ZoneTexte 42">
            <a:extLst>
              <a:ext uri="{FF2B5EF4-FFF2-40B4-BE49-F238E27FC236}">
                <a16:creationId xmlns:a16="http://schemas.microsoft.com/office/drawing/2014/main" id="{C10ECD09-7F2A-2D1D-ADBE-1EE3CD983845}"/>
              </a:ext>
            </a:extLst>
          </p:cNvPr>
          <p:cNvSpPr txBox="1"/>
          <p:nvPr/>
        </p:nvSpPr>
        <p:spPr>
          <a:xfrm>
            <a:off x="3212134" y="2073873"/>
            <a:ext cx="2526847" cy="257369"/>
          </a:xfrm>
          <a:custGeom>
            <a:avLst/>
            <a:gdLst>
              <a:gd name="connsiteX0" fmla="*/ 0 w 2526847"/>
              <a:gd name="connsiteY0" fmla="*/ 0 h 257369"/>
              <a:gd name="connsiteX1" fmla="*/ 682249 w 2526847"/>
              <a:gd name="connsiteY1" fmla="*/ 0 h 257369"/>
              <a:gd name="connsiteX2" fmla="*/ 1339229 w 2526847"/>
              <a:gd name="connsiteY2" fmla="*/ 0 h 257369"/>
              <a:gd name="connsiteX3" fmla="*/ 2526847 w 2526847"/>
              <a:gd name="connsiteY3" fmla="*/ 0 h 257369"/>
              <a:gd name="connsiteX4" fmla="*/ 2526847 w 2526847"/>
              <a:gd name="connsiteY4" fmla="*/ 257369 h 257369"/>
              <a:gd name="connsiteX5" fmla="*/ 1869867 w 2526847"/>
              <a:gd name="connsiteY5" fmla="*/ 257369 h 257369"/>
              <a:gd name="connsiteX6" fmla="*/ 1187618 w 2526847"/>
              <a:gd name="connsiteY6" fmla="*/ 257369 h 257369"/>
              <a:gd name="connsiteX7" fmla="*/ 0 w 2526847"/>
              <a:gd name="connsiteY7" fmla="*/ 257369 h 257369"/>
              <a:gd name="connsiteX8" fmla="*/ 0 w 2526847"/>
              <a:gd name="connsiteY8" fmla="*/ 0 h 2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47" h="257369" fill="none" extrusionOk="0">
                <a:moveTo>
                  <a:pt x="0" y="0"/>
                </a:moveTo>
                <a:cubicBezTo>
                  <a:pt x="297826" y="-25072"/>
                  <a:pt x="439613" y="11876"/>
                  <a:pt x="682249" y="0"/>
                </a:cubicBezTo>
                <a:cubicBezTo>
                  <a:pt x="924885" y="-11876"/>
                  <a:pt x="1013334" y="-31032"/>
                  <a:pt x="1339229" y="0"/>
                </a:cubicBezTo>
                <a:cubicBezTo>
                  <a:pt x="1665124" y="31032"/>
                  <a:pt x="2272341" y="-38677"/>
                  <a:pt x="2526847" y="0"/>
                </a:cubicBezTo>
                <a:cubicBezTo>
                  <a:pt x="2525791" y="101021"/>
                  <a:pt x="2517299" y="134109"/>
                  <a:pt x="2526847" y="257369"/>
                </a:cubicBezTo>
                <a:cubicBezTo>
                  <a:pt x="2391477" y="272301"/>
                  <a:pt x="2176220" y="247048"/>
                  <a:pt x="1869867" y="257369"/>
                </a:cubicBezTo>
                <a:cubicBezTo>
                  <a:pt x="1563514" y="267690"/>
                  <a:pt x="1409373" y="287960"/>
                  <a:pt x="1187618" y="257369"/>
                </a:cubicBezTo>
                <a:cubicBezTo>
                  <a:pt x="965863" y="226778"/>
                  <a:pt x="430540" y="263105"/>
                  <a:pt x="0" y="257369"/>
                </a:cubicBezTo>
                <a:cubicBezTo>
                  <a:pt x="-6696" y="158316"/>
                  <a:pt x="-10871" y="75232"/>
                  <a:pt x="0" y="0"/>
                </a:cubicBezTo>
                <a:close/>
              </a:path>
              <a:path w="2526847" h="257369" stroke="0" extrusionOk="0">
                <a:moveTo>
                  <a:pt x="0" y="0"/>
                </a:moveTo>
                <a:cubicBezTo>
                  <a:pt x="135087" y="13415"/>
                  <a:pt x="379998" y="-22535"/>
                  <a:pt x="555906" y="0"/>
                </a:cubicBezTo>
                <a:cubicBezTo>
                  <a:pt x="731814" y="22535"/>
                  <a:pt x="907125" y="13117"/>
                  <a:pt x="1111813" y="0"/>
                </a:cubicBezTo>
                <a:cubicBezTo>
                  <a:pt x="1316501" y="-13117"/>
                  <a:pt x="1417697" y="12795"/>
                  <a:pt x="1667719" y="0"/>
                </a:cubicBezTo>
                <a:cubicBezTo>
                  <a:pt x="1917741" y="-12795"/>
                  <a:pt x="2316823" y="38717"/>
                  <a:pt x="2526847" y="0"/>
                </a:cubicBezTo>
                <a:cubicBezTo>
                  <a:pt x="2537839" y="117069"/>
                  <a:pt x="2516189" y="167061"/>
                  <a:pt x="2526847" y="257369"/>
                </a:cubicBezTo>
                <a:cubicBezTo>
                  <a:pt x="2317362" y="233300"/>
                  <a:pt x="2102542" y="239134"/>
                  <a:pt x="1945672" y="257369"/>
                </a:cubicBezTo>
                <a:cubicBezTo>
                  <a:pt x="1788803" y="275604"/>
                  <a:pt x="1495339" y="252290"/>
                  <a:pt x="1339229" y="257369"/>
                </a:cubicBezTo>
                <a:cubicBezTo>
                  <a:pt x="1183119" y="262448"/>
                  <a:pt x="1036762" y="280519"/>
                  <a:pt x="783323" y="257369"/>
                </a:cubicBezTo>
                <a:cubicBezTo>
                  <a:pt x="529884" y="234219"/>
                  <a:pt x="302183" y="280891"/>
                  <a:pt x="0" y="257369"/>
                </a:cubicBezTo>
                <a:cubicBezTo>
                  <a:pt x="3286" y="204814"/>
                  <a:pt x="-4892" y="75935"/>
                  <a:pt x="0" y="0"/>
                </a:cubicBezTo>
                <a:close/>
              </a:path>
            </a:pathLst>
          </a:custGeom>
          <a:solidFill>
            <a:srgbClr val="FF9191"/>
          </a:solidFill>
          <a:ln>
            <a:solidFill>
              <a:schemeClr val="tx1"/>
            </a:solidFill>
            <a:extLst>
              <a:ext uri="{C807C97D-BFC1-408E-A445-0C87EB9F89A2}">
                <ask:lineSketchStyleProps xmlns:ask="http://schemas.microsoft.com/office/drawing/2018/sketchyshapes" sd="2978251737">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Avant la dernière rechute </a:t>
            </a:r>
          </a:p>
        </p:txBody>
      </p:sp>
      <p:pic>
        <p:nvPicPr>
          <p:cNvPr id="44" name="Graphique 43">
            <a:extLst>
              <a:ext uri="{FF2B5EF4-FFF2-40B4-BE49-F238E27FC236}">
                <a16:creationId xmlns:a16="http://schemas.microsoft.com/office/drawing/2014/main" id="{48217C38-A300-5439-CB65-C3CCC286BF9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5756" y="2330447"/>
            <a:ext cx="498702" cy="498702"/>
          </a:xfrm>
          <a:prstGeom prst="rect">
            <a:avLst/>
          </a:prstGeom>
        </p:spPr>
      </p:pic>
      <p:grpSp>
        <p:nvGrpSpPr>
          <p:cNvPr id="45" name="Groupe 44">
            <a:extLst>
              <a:ext uri="{FF2B5EF4-FFF2-40B4-BE49-F238E27FC236}">
                <a16:creationId xmlns:a16="http://schemas.microsoft.com/office/drawing/2014/main" id="{44BC9218-9126-87D2-95F4-8EBF95E1DD99}"/>
              </a:ext>
            </a:extLst>
          </p:cNvPr>
          <p:cNvGrpSpPr/>
          <p:nvPr/>
        </p:nvGrpSpPr>
        <p:grpSpPr>
          <a:xfrm>
            <a:off x="1125974" y="5110780"/>
            <a:ext cx="832018" cy="828286"/>
            <a:chOff x="2774342" y="5019165"/>
            <a:chExt cx="875532" cy="965744"/>
          </a:xfrm>
        </p:grpSpPr>
        <p:pic>
          <p:nvPicPr>
            <p:cNvPr id="46" name="Graphique 45">
              <a:extLst>
                <a:ext uri="{FF2B5EF4-FFF2-40B4-BE49-F238E27FC236}">
                  <a16:creationId xmlns:a16="http://schemas.microsoft.com/office/drawing/2014/main" id="{A9C2C235-C846-A238-2A59-458B58DD2E5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74342" y="5423159"/>
              <a:ext cx="561750" cy="561750"/>
            </a:xfrm>
            <a:prstGeom prst="rect">
              <a:avLst/>
            </a:prstGeom>
          </p:spPr>
        </p:pic>
        <p:pic>
          <p:nvPicPr>
            <p:cNvPr id="47" name="Graphique 46">
              <a:extLst>
                <a:ext uri="{FF2B5EF4-FFF2-40B4-BE49-F238E27FC236}">
                  <a16:creationId xmlns:a16="http://schemas.microsoft.com/office/drawing/2014/main" id="{F06FEB7A-61B3-862F-02E1-78FE1099DB0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03543" y="5019165"/>
              <a:ext cx="646331" cy="646331"/>
            </a:xfrm>
            <a:prstGeom prst="rect">
              <a:avLst/>
            </a:prstGeom>
          </p:spPr>
        </p:pic>
      </p:grpSp>
      <p:grpSp>
        <p:nvGrpSpPr>
          <p:cNvPr id="48" name="Groupe 47">
            <a:extLst>
              <a:ext uri="{FF2B5EF4-FFF2-40B4-BE49-F238E27FC236}">
                <a16:creationId xmlns:a16="http://schemas.microsoft.com/office/drawing/2014/main" id="{BFAFD2D9-9675-4054-8A77-6BD0A1C3BF40}"/>
              </a:ext>
            </a:extLst>
          </p:cNvPr>
          <p:cNvGrpSpPr/>
          <p:nvPr/>
        </p:nvGrpSpPr>
        <p:grpSpPr>
          <a:xfrm>
            <a:off x="505756" y="3492541"/>
            <a:ext cx="773317" cy="758962"/>
            <a:chOff x="2819442" y="3429000"/>
            <a:chExt cx="937995" cy="938050"/>
          </a:xfrm>
        </p:grpSpPr>
        <p:pic>
          <p:nvPicPr>
            <p:cNvPr id="49" name="Graphique 48">
              <a:extLst>
                <a:ext uri="{FF2B5EF4-FFF2-40B4-BE49-F238E27FC236}">
                  <a16:creationId xmlns:a16="http://schemas.microsoft.com/office/drawing/2014/main" id="{436CAD98-E8C4-FB16-2221-87E19A89982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819442" y="3429000"/>
              <a:ext cx="554074" cy="554074"/>
            </a:xfrm>
            <a:prstGeom prst="rect">
              <a:avLst/>
            </a:prstGeom>
          </p:spPr>
        </p:pic>
        <p:pic>
          <p:nvPicPr>
            <p:cNvPr id="50" name="Graphique 49">
              <a:extLst>
                <a:ext uri="{FF2B5EF4-FFF2-40B4-BE49-F238E27FC236}">
                  <a16:creationId xmlns:a16="http://schemas.microsoft.com/office/drawing/2014/main" id="{83AB558C-926D-9453-0FCE-7C4D4CB3F515}"/>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203363" y="3812976"/>
              <a:ext cx="554074" cy="554074"/>
            </a:xfrm>
            <a:prstGeom prst="rect">
              <a:avLst/>
            </a:prstGeom>
          </p:spPr>
        </p:pic>
      </p:grpSp>
      <p:pic>
        <p:nvPicPr>
          <p:cNvPr id="4" name="Graphique 3">
            <a:extLst>
              <a:ext uri="{FF2B5EF4-FFF2-40B4-BE49-F238E27FC236}">
                <a16:creationId xmlns:a16="http://schemas.microsoft.com/office/drawing/2014/main" id="{FFBC62CF-C05C-D5A3-B93E-E455F0D0CB48}"/>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878239" y="1902062"/>
            <a:ext cx="1381125" cy="695325"/>
          </a:xfrm>
          <a:prstGeom prst="rect">
            <a:avLst/>
          </a:prstGeom>
        </p:spPr>
      </p:pic>
      <p:sp>
        <p:nvSpPr>
          <p:cNvPr id="6" name="Espace réservé du texte 2">
            <a:extLst>
              <a:ext uri="{FF2B5EF4-FFF2-40B4-BE49-F238E27FC236}">
                <a16:creationId xmlns:a16="http://schemas.microsoft.com/office/drawing/2014/main" id="{38E1CD83-33EC-BA9E-DFE0-3613A8049965}"/>
              </a:ext>
            </a:extLst>
          </p:cNvPr>
          <p:cNvSpPr txBox="1">
            <a:spLocks/>
          </p:cNvSpPr>
          <p:nvPr/>
        </p:nvSpPr>
        <p:spPr>
          <a:xfrm>
            <a:off x="6095416" y="1151851"/>
            <a:ext cx="6120000" cy="662400"/>
          </a:xfrm>
          <a:prstGeom prst="rect">
            <a:avLst/>
          </a:prstGeom>
          <a:solidFill>
            <a:srgbClr val="F2F2F2"/>
          </a:solidFill>
        </p:spPr>
        <p:txBody>
          <a:bodyPr wrap="square" lIns="504000" tIns="72000" rIns="504000" bIns="72000" anchor="t">
            <a:no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pc="-10" dirty="0"/>
              <a:t>Q29a/b/c. Le traitement prescrit après la rechute de votre maladie correspondait à un traitement ?</a:t>
            </a:r>
            <a:r>
              <a:rPr lang="fr-FR" dirty="0"/>
              <a:t>
</a:t>
            </a:r>
            <a:r>
              <a:rPr lang="fr-FR" sz="1000" dirty="0"/>
              <a:t>Base : A ceux qui connaissent ou ont déjà pris leur second traitement et plus (95)</a:t>
            </a:r>
            <a:endParaRPr lang="fr-FR" dirty="0"/>
          </a:p>
        </p:txBody>
      </p:sp>
      <p:pic>
        <p:nvPicPr>
          <p:cNvPr id="7" name="Image 6">
            <a:extLst>
              <a:ext uri="{FF2B5EF4-FFF2-40B4-BE49-F238E27FC236}">
                <a16:creationId xmlns:a16="http://schemas.microsoft.com/office/drawing/2014/main" id="{6C3D9D3C-AC8D-9C9C-F59F-5F301440E6E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096548" y="2829149"/>
            <a:ext cx="180000" cy="180000"/>
          </a:xfrm>
          <a:prstGeom prst="rect">
            <a:avLst/>
          </a:prstGeom>
        </p:spPr>
      </p:pic>
      <p:pic>
        <p:nvPicPr>
          <p:cNvPr id="10" name="Image 9">
            <a:extLst>
              <a:ext uri="{FF2B5EF4-FFF2-40B4-BE49-F238E27FC236}">
                <a16:creationId xmlns:a16="http://schemas.microsoft.com/office/drawing/2014/main" id="{C4F105E2-19A2-BCD2-992B-C99B0330CD1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5648981" y="3131490"/>
            <a:ext cx="180000" cy="180000"/>
          </a:xfrm>
          <a:prstGeom prst="rect">
            <a:avLst/>
          </a:prstGeom>
        </p:spPr>
      </p:pic>
      <p:pic>
        <p:nvPicPr>
          <p:cNvPr id="11" name="Image 10">
            <a:extLst>
              <a:ext uri="{FF2B5EF4-FFF2-40B4-BE49-F238E27FC236}">
                <a16:creationId xmlns:a16="http://schemas.microsoft.com/office/drawing/2014/main" id="{DD23850D-8EB6-CCF2-3A28-317F76278BA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835469" y="3850834"/>
            <a:ext cx="180000" cy="180000"/>
          </a:xfrm>
          <a:prstGeom prst="rect">
            <a:avLst/>
          </a:prstGeom>
        </p:spPr>
      </p:pic>
      <p:pic>
        <p:nvPicPr>
          <p:cNvPr id="12" name="Image 11">
            <a:extLst>
              <a:ext uri="{FF2B5EF4-FFF2-40B4-BE49-F238E27FC236}">
                <a16:creationId xmlns:a16="http://schemas.microsoft.com/office/drawing/2014/main" id="{51A268F0-DC94-3A7F-81A5-67995BCA45C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916548" y="5277272"/>
            <a:ext cx="180000" cy="180000"/>
          </a:xfrm>
          <a:prstGeom prst="rect">
            <a:avLst/>
          </a:prstGeom>
        </p:spPr>
      </p:pic>
      <p:pic>
        <p:nvPicPr>
          <p:cNvPr id="13" name="Image 12">
            <a:extLst>
              <a:ext uri="{FF2B5EF4-FFF2-40B4-BE49-F238E27FC236}">
                <a16:creationId xmlns:a16="http://schemas.microsoft.com/office/drawing/2014/main" id="{6906514B-05CC-5FF6-E732-92B39EF14C1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704350" y="5575116"/>
            <a:ext cx="180000" cy="180000"/>
          </a:xfrm>
          <a:prstGeom prst="rect">
            <a:avLst/>
          </a:prstGeom>
        </p:spPr>
      </p:pic>
    </p:spTree>
    <p:extLst>
      <p:ext uri="{BB962C8B-B14F-4D97-AF65-F5344CB8AC3E}">
        <p14:creationId xmlns:p14="http://schemas.microsoft.com/office/powerpoint/2010/main" val="1725574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7A8E5-20E2-9F1B-00C9-5D8BD88E84B1}"/>
              </a:ext>
            </a:extLst>
          </p:cNvPr>
          <p:cNvSpPr>
            <a:spLocks noGrp="1"/>
          </p:cNvSpPr>
          <p:nvPr>
            <p:ph type="title"/>
          </p:nvPr>
        </p:nvSpPr>
        <p:spPr/>
        <p:txBody>
          <a:bodyPr/>
          <a:lstStyle/>
          <a:p>
            <a:r>
              <a:rPr lang="fr-FR" dirty="0"/>
              <a:t>Des patients satisfaits des traitements prescrits pour la rechute de leur maladie, notamment concernant les modalités de prise</a:t>
            </a:r>
          </a:p>
        </p:txBody>
      </p:sp>
      <p:sp>
        <p:nvSpPr>
          <p:cNvPr id="3" name="Espace réservé du texte 2">
            <a:extLst>
              <a:ext uri="{FF2B5EF4-FFF2-40B4-BE49-F238E27FC236}">
                <a16:creationId xmlns:a16="http://schemas.microsoft.com/office/drawing/2014/main" id="{C173B18B-EC9F-FBB2-4507-AECDE58C7923}"/>
              </a:ext>
            </a:extLst>
          </p:cNvPr>
          <p:cNvSpPr>
            <a:spLocks noGrp="1"/>
          </p:cNvSpPr>
          <p:nvPr>
            <p:ph type="body" sz="quarter" idx="13"/>
          </p:nvPr>
        </p:nvSpPr>
        <p:spPr>
          <a:xfrm>
            <a:off x="0" y="1152000"/>
            <a:ext cx="12193200" cy="483960"/>
          </a:xfrm>
        </p:spPr>
        <p:txBody>
          <a:bodyPr/>
          <a:lstStyle/>
          <a:p>
            <a:r>
              <a:rPr lang="fr-FR" dirty="0"/>
              <a:t>Q37. De façon globale, quel est votre niveau de satisfaction concernant …
</a:t>
            </a:r>
            <a:r>
              <a:rPr lang="fr-FR" sz="1000" dirty="0"/>
              <a:t>Base : A ceux qui ont déjà pris leur second traitement et plus (94)</a:t>
            </a:r>
          </a:p>
        </p:txBody>
      </p:sp>
      <p:graphicFrame>
        <p:nvGraphicFramePr>
          <p:cNvPr id="4" name="Graphique 3">
            <a:extLst>
              <a:ext uri="{FF2B5EF4-FFF2-40B4-BE49-F238E27FC236}">
                <a16:creationId xmlns:a16="http://schemas.microsoft.com/office/drawing/2014/main" id="{ADE88CFB-3996-4610-7B1C-298E1F76CEC9}"/>
              </a:ext>
            </a:extLst>
          </p:cNvPr>
          <p:cNvGraphicFramePr/>
          <p:nvPr>
            <p:extLst>
              <p:ext uri="{D42A27DB-BD31-4B8C-83A1-F6EECF244321}">
                <p14:modId xmlns:p14="http://schemas.microsoft.com/office/powerpoint/2010/main" val="2307746150"/>
              </p:ext>
            </p:extLst>
          </p:nvPr>
        </p:nvGraphicFramePr>
        <p:xfrm>
          <a:off x="3371266" y="2076451"/>
          <a:ext cx="7954749" cy="31364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au 4">
            <a:extLst>
              <a:ext uri="{FF2B5EF4-FFF2-40B4-BE49-F238E27FC236}">
                <a16:creationId xmlns:a16="http://schemas.microsoft.com/office/drawing/2014/main" id="{C64D1BC7-500F-3AD5-02D1-C181D973C596}"/>
              </a:ext>
            </a:extLst>
          </p:cNvPr>
          <p:cNvGraphicFramePr>
            <a:graphicFrameLocks noGrp="1"/>
          </p:cNvGraphicFramePr>
          <p:nvPr/>
        </p:nvGraphicFramePr>
        <p:xfrm>
          <a:off x="139958" y="2850280"/>
          <a:ext cx="3231307" cy="1917662"/>
        </p:xfrm>
        <a:graphic>
          <a:graphicData uri="http://schemas.openxmlformats.org/drawingml/2006/table">
            <a:tbl>
              <a:tblPr>
                <a:tableStyleId>{5C22544A-7EE6-4342-B048-85BDC9FD1C3A}</a:tableStyleId>
              </a:tblPr>
              <a:tblGrid>
                <a:gridCol w="3231307">
                  <a:extLst>
                    <a:ext uri="{9D8B030D-6E8A-4147-A177-3AD203B41FA5}">
                      <a16:colId xmlns:a16="http://schemas.microsoft.com/office/drawing/2014/main" val="2657288531"/>
                    </a:ext>
                  </a:extLst>
                </a:gridCol>
              </a:tblGrid>
              <a:tr h="958831">
                <a:tc>
                  <a:txBody>
                    <a:bodyPr/>
                    <a:lstStyle/>
                    <a:p>
                      <a:pPr algn="r" fontAlgn="b"/>
                      <a:r>
                        <a:rPr lang="fr-FR" sz="1200" b="0" u="none" strike="noStrike" dirty="0">
                          <a:effectLst/>
                        </a:rPr>
                        <a:t>Les modalités de prise de ce nouveau traitement</a:t>
                      </a:r>
                      <a:endParaRPr lang="fr-FR" sz="1200" b="0" i="0" u="none" strike="noStrike" dirty="0">
                        <a:solidFill>
                          <a:srgbClr val="000000"/>
                        </a:solidFill>
                        <a:effectLst/>
                        <a:latin typeface="Calibri" panose="020F0502020204030204" pitchFamily="34" charset="0"/>
                      </a:endParaRPr>
                    </a:p>
                  </a:txBody>
                  <a:tcPr marL="4821" marR="4821" marT="48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36827"/>
                  </a:ext>
                </a:extLst>
              </a:tr>
              <a:tr h="958831">
                <a:tc>
                  <a:txBody>
                    <a:bodyPr/>
                    <a:lstStyle/>
                    <a:p>
                      <a:pPr algn="r" fontAlgn="b"/>
                      <a:r>
                        <a:rPr lang="fr-FR" sz="1200" b="0" u="none" strike="noStrike" dirty="0">
                          <a:effectLst/>
                        </a:rPr>
                        <a:t>Ce nouveau traitement dans son ensemble</a:t>
                      </a:r>
                      <a:endParaRPr lang="fr-FR" sz="1200" b="0" i="0" u="none" strike="noStrike" dirty="0">
                        <a:solidFill>
                          <a:srgbClr val="000000"/>
                        </a:solidFill>
                        <a:effectLst/>
                        <a:latin typeface="Calibri" panose="020F0502020204030204" pitchFamily="34" charset="0"/>
                      </a:endParaRPr>
                    </a:p>
                  </a:txBody>
                  <a:tcPr marL="4821" marR="4821" marT="48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6502678"/>
                  </a:ext>
                </a:extLst>
              </a:tr>
            </a:tbl>
          </a:graphicData>
        </a:graphic>
      </p:graphicFrame>
      <p:sp>
        <p:nvSpPr>
          <p:cNvPr id="13" name="Ellipse 12">
            <a:extLst>
              <a:ext uri="{FF2B5EF4-FFF2-40B4-BE49-F238E27FC236}">
                <a16:creationId xmlns:a16="http://schemas.microsoft.com/office/drawing/2014/main" id="{D568CE16-635B-3A04-0462-3EA613450788}"/>
              </a:ext>
            </a:extLst>
          </p:cNvPr>
          <p:cNvSpPr/>
          <p:nvPr/>
        </p:nvSpPr>
        <p:spPr>
          <a:xfrm>
            <a:off x="8796471" y="2409230"/>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4" name="Ellipse 13">
            <a:extLst>
              <a:ext uri="{FF2B5EF4-FFF2-40B4-BE49-F238E27FC236}">
                <a16:creationId xmlns:a16="http://schemas.microsoft.com/office/drawing/2014/main" id="{65D2EEDE-E621-CA26-1FCA-F6B38CC29747}"/>
              </a:ext>
            </a:extLst>
          </p:cNvPr>
          <p:cNvSpPr/>
          <p:nvPr/>
        </p:nvSpPr>
        <p:spPr>
          <a:xfrm>
            <a:off x="7400459" y="2409230"/>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5" name="Ellipse 14">
            <a:extLst>
              <a:ext uri="{FF2B5EF4-FFF2-40B4-BE49-F238E27FC236}">
                <a16:creationId xmlns:a16="http://schemas.microsoft.com/office/drawing/2014/main" id="{A38E6890-CC92-2665-6129-2AEA18956597}"/>
              </a:ext>
            </a:extLst>
          </p:cNvPr>
          <p:cNvSpPr/>
          <p:nvPr/>
        </p:nvSpPr>
        <p:spPr>
          <a:xfrm>
            <a:off x="5777235" y="2409230"/>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6" name="Ellipse 15">
            <a:extLst>
              <a:ext uri="{FF2B5EF4-FFF2-40B4-BE49-F238E27FC236}">
                <a16:creationId xmlns:a16="http://schemas.microsoft.com/office/drawing/2014/main" id="{A5B5BB19-748E-3BB8-86E5-93AC6310C17F}"/>
              </a:ext>
            </a:extLst>
          </p:cNvPr>
          <p:cNvSpPr/>
          <p:nvPr/>
        </p:nvSpPr>
        <p:spPr>
          <a:xfrm>
            <a:off x="4092006" y="2409230"/>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Tree>
    <p:extLst>
      <p:ext uri="{BB962C8B-B14F-4D97-AF65-F5344CB8AC3E}">
        <p14:creationId xmlns:p14="http://schemas.microsoft.com/office/powerpoint/2010/main" val="3897111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D3738-F2B2-ED11-1682-DAF0C3649C1A}"/>
              </a:ext>
            </a:extLst>
          </p:cNvPr>
          <p:cNvSpPr>
            <a:spLocks noGrp="1"/>
          </p:cNvSpPr>
          <p:nvPr>
            <p:ph type="title"/>
          </p:nvPr>
        </p:nvSpPr>
        <p:spPr>
          <a:xfrm>
            <a:off x="435609" y="189100"/>
            <a:ext cx="11408048" cy="757130"/>
          </a:xfrm>
        </p:spPr>
        <p:txBody>
          <a:bodyPr/>
          <a:lstStyle/>
          <a:p>
            <a:r>
              <a:rPr lang="fr-FR" sz="1800" dirty="0">
                <a:solidFill>
                  <a:schemeClr val="accent2"/>
                </a:solidFill>
                <a:latin typeface="Dreaming Outloud Pro" panose="03050502040302030504" pitchFamily="66" charset="0"/>
                <a:cs typeface="Dreaming Outloud Pro" panose="03050502040302030504" pitchFamily="66" charset="0"/>
              </a:rPr>
              <a:t>Traitement avant la rechute / Après la rechute pour ceux qui ont vécu leur 1</a:t>
            </a:r>
            <a:r>
              <a:rPr lang="fr-FR" sz="1800" baseline="30000" dirty="0">
                <a:solidFill>
                  <a:schemeClr val="accent2"/>
                </a:solidFill>
                <a:latin typeface="Dreaming Outloud Pro" panose="03050502040302030504" pitchFamily="66" charset="0"/>
                <a:cs typeface="Dreaming Outloud Pro" panose="03050502040302030504" pitchFamily="66" charset="0"/>
              </a:rPr>
              <a:t>ère</a:t>
            </a:r>
            <a:r>
              <a:rPr lang="fr-FR" sz="1800" dirty="0">
                <a:solidFill>
                  <a:schemeClr val="accent2"/>
                </a:solidFill>
                <a:latin typeface="Dreaming Outloud Pro" panose="03050502040302030504" pitchFamily="66" charset="0"/>
                <a:cs typeface="Dreaming Outloud Pro" panose="03050502040302030504" pitchFamily="66" charset="0"/>
              </a:rPr>
              <a:t> rechute </a:t>
            </a:r>
            <a:br>
              <a:rPr lang="fr-FR" sz="1800" dirty="0"/>
            </a:br>
            <a:r>
              <a:rPr lang="fr-FR" dirty="0"/>
              <a:t>En première intention, la chimiothérapie est le traitement le plus prescrit aux patients atteints de LLC alors qu’aux rechutes suivantes les inhibiteurs de BTK seuls et de BCL2 seront davantage prescrits</a:t>
            </a:r>
          </a:p>
        </p:txBody>
      </p:sp>
      <p:sp>
        <p:nvSpPr>
          <p:cNvPr id="3" name="Espace réservé du texte 2">
            <a:extLst>
              <a:ext uri="{FF2B5EF4-FFF2-40B4-BE49-F238E27FC236}">
                <a16:creationId xmlns:a16="http://schemas.microsoft.com/office/drawing/2014/main" id="{92CC43F6-9F19-EE67-CD11-CA9EF3846B8B}"/>
              </a:ext>
            </a:extLst>
          </p:cNvPr>
          <p:cNvSpPr>
            <a:spLocks noGrp="1"/>
          </p:cNvSpPr>
          <p:nvPr>
            <p:ph type="body" sz="quarter" idx="13"/>
          </p:nvPr>
        </p:nvSpPr>
        <p:spPr>
          <a:xfrm>
            <a:off x="0" y="1152000"/>
            <a:ext cx="12193200" cy="491655"/>
          </a:xfrm>
        </p:spPr>
        <p:txBody>
          <a:bodyPr/>
          <a:lstStyle/>
          <a:p>
            <a:r>
              <a:rPr lang="fr-FR" dirty="0"/>
              <a:t>Q25. Quel traitement </a:t>
            </a:r>
            <a:r>
              <a:rPr lang="fr-FR" dirty="0" err="1"/>
              <a:t>preniez-vous</a:t>
            </a:r>
            <a:r>
              <a:rPr lang="fr-FR" dirty="0"/>
              <a:t> avant l’annonce de la rechute de votre LLC ?
</a:t>
            </a:r>
            <a:r>
              <a:rPr lang="fr-FR" sz="1000" dirty="0"/>
              <a:t> Base : En 1</a:t>
            </a:r>
            <a:r>
              <a:rPr lang="fr-FR" sz="1000" baseline="30000" dirty="0"/>
              <a:t>ère</a:t>
            </a:r>
            <a:r>
              <a:rPr lang="fr-FR" sz="1000" dirty="0"/>
              <a:t> rechute (57)</a:t>
            </a:r>
            <a:endParaRPr lang="fr-FR" dirty="0"/>
          </a:p>
        </p:txBody>
      </p:sp>
      <p:graphicFrame>
        <p:nvGraphicFramePr>
          <p:cNvPr id="5" name="Graphique 4">
            <a:extLst>
              <a:ext uri="{FF2B5EF4-FFF2-40B4-BE49-F238E27FC236}">
                <a16:creationId xmlns:a16="http://schemas.microsoft.com/office/drawing/2014/main" id="{D8E1B096-DE50-5ED0-F107-9B227C0A3B6B}"/>
              </a:ext>
            </a:extLst>
          </p:cNvPr>
          <p:cNvGraphicFramePr/>
          <p:nvPr>
            <p:extLst>
              <p:ext uri="{D42A27DB-BD31-4B8C-83A1-F6EECF244321}">
                <p14:modId xmlns:p14="http://schemas.microsoft.com/office/powerpoint/2010/main" val="3354068538"/>
              </p:ext>
            </p:extLst>
          </p:nvPr>
        </p:nvGraphicFramePr>
        <p:xfrm>
          <a:off x="3491809" y="2218133"/>
          <a:ext cx="3342691" cy="4103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au 3">
            <a:extLst>
              <a:ext uri="{FF2B5EF4-FFF2-40B4-BE49-F238E27FC236}">
                <a16:creationId xmlns:a16="http://schemas.microsoft.com/office/drawing/2014/main" id="{02A1C6A1-B2F5-4FFE-EDC0-A2A12EACC0B4}"/>
              </a:ext>
            </a:extLst>
          </p:cNvPr>
          <p:cNvGraphicFramePr>
            <a:graphicFrameLocks noGrp="1"/>
          </p:cNvGraphicFramePr>
          <p:nvPr>
            <p:extLst>
              <p:ext uri="{D42A27DB-BD31-4B8C-83A1-F6EECF244321}">
                <p14:modId xmlns:p14="http://schemas.microsoft.com/office/powerpoint/2010/main" val="1679336814"/>
              </p:ext>
            </p:extLst>
          </p:nvPr>
        </p:nvGraphicFramePr>
        <p:xfrm>
          <a:off x="234844" y="2327157"/>
          <a:ext cx="3342691" cy="3852000"/>
        </p:xfrm>
        <a:graphic>
          <a:graphicData uri="http://schemas.openxmlformats.org/drawingml/2006/table">
            <a:tbl>
              <a:tblPr>
                <a:tableStyleId>{5C22544A-7EE6-4342-B048-85BDC9FD1C3A}</a:tableStyleId>
              </a:tblPr>
              <a:tblGrid>
                <a:gridCol w="3342691">
                  <a:extLst>
                    <a:ext uri="{9D8B030D-6E8A-4147-A177-3AD203B41FA5}">
                      <a16:colId xmlns:a16="http://schemas.microsoft.com/office/drawing/2014/main" val="3499790467"/>
                    </a:ext>
                  </a:extLst>
                </a:gridCol>
              </a:tblGrid>
              <a:tr h="321000">
                <a:tc>
                  <a:txBody>
                    <a:bodyPr/>
                    <a:lstStyle/>
                    <a:p>
                      <a:pPr algn="r" fontAlgn="b"/>
                      <a:r>
                        <a:rPr lang="fr-FR" sz="1100" b="0" i="0" u="none" strike="noStrike" dirty="0">
                          <a:solidFill>
                            <a:schemeClr val="tx1"/>
                          </a:solidFill>
                          <a:effectLst/>
                          <a:latin typeface="+mj-lt"/>
                        </a:rPr>
                        <a:t>Inhibiteur de BTK seul</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9998711"/>
                  </a:ext>
                </a:extLst>
              </a:tr>
              <a:tr h="321000">
                <a:tc>
                  <a:txBody>
                    <a:bodyPr/>
                    <a:lstStyle/>
                    <a:p>
                      <a:pPr algn="r" fontAlgn="b"/>
                      <a:r>
                        <a:rPr lang="fr-FR" sz="1100" b="0" i="0" u="none" strike="noStrike">
                          <a:solidFill>
                            <a:schemeClr val="tx1"/>
                          </a:solidFill>
                          <a:effectLst/>
                          <a:latin typeface="+mj-lt"/>
                        </a:rPr>
                        <a:t>Chimiothérapie seul</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552331"/>
                  </a:ext>
                </a:extLst>
              </a:tr>
              <a:tr h="321000">
                <a:tc>
                  <a:txBody>
                    <a:bodyPr/>
                    <a:lstStyle/>
                    <a:p>
                      <a:pPr algn="r" fontAlgn="b"/>
                      <a:r>
                        <a:rPr lang="fr-FR" sz="1100" b="0" i="0" u="none" strike="noStrike" dirty="0">
                          <a:solidFill>
                            <a:schemeClr val="tx1"/>
                          </a:solidFill>
                          <a:effectLst/>
                          <a:latin typeface="+mj-lt"/>
                        </a:rPr>
                        <a:t>Anticorps anti-CD20 + Chimiothérapie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2757776"/>
                  </a:ext>
                </a:extLst>
              </a:tr>
              <a:tr h="321000">
                <a:tc>
                  <a:txBody>
                    <a:bodyPr/>
                    <a:lstStyle/>
                    <a:p>
                      <a:pPr algn="r" fontAlgn="b"/>
                      <a:r>
                        <a:rPr lang="fr-FR" sz="1100" b="0" i="0" u="none" strike="noStrike">
                          <a:solidFill>
                            <a:schemeClr val="tx1"/>
                          </a:solidFill>
                          <a:effectLst/>
                          <a:latin typeface="+mj-lt"/>
                        </a:rPr>
                        <a:t>Chimiothérapie + Autres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7116319"/>
                  </a:ext>
                </a:extLst>
              </a:tr>
              <a:tr h="321000">
                <a:tc>
                  <a:txBody>
                    <a:bodyPr/>
                    <a:lstStyle/>
                    <a:p>
                      <a:pPr algn="r" fontAlgn="b"/>
                      <a:r>
                        <a:rPr lang="fr-FR" sz="1100" b="0" i="0" u="none" strike="noStrike">
                          <a:solidFill>
                            <a:schemeClr val="tx1"/>
                          </a:solidFill>
                          <a:effectLst/>
                          <a:latin typeface="+mj-lt"/>
                        </a:rPr>
                        <a:t>Inhibiteur de BCL2 seul</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2309001"/>
                  </a:ext>
                </a:extLst>
              </a:tr>
              <a:tr h="321000">
                <a:tc>
                  <a:txBody>
                    <a:bodyPr/>
                    <a:lstStyle/>
                    <a:p>
                      <a:pPr algn="r" fontAlgn="b"/>
                      <a:r>
                        <a:rPr lang="fr-FR" sz="1100" b="0" i="0" u="none" strike="noStrike">
                          <a:solidFill>
                            <a:schemeClr val="tx1"/>
                          </a:solidFill>
                          <a:effectLst/>
                          <a:latin typeface="+mj-lt"/>
                        </a:rPr>
                        <a:t>Anticorps anti-CD20 seul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9456763"/>
                  </a:ext>
                </a:extLst>
              </a:tr>
              <a:tr h="321000">
                <a:tc>
                  <a:txBody>
                    <a:bodyPr/>
                    <a:lstStyle/>
                    <a:p>
                      <a:pPr algn="r" fontAlgn="b"/>
                      <a:r>
                        <a:rPr lang="fr-FR" sz="1100" b="0" i="0" u="none" strike="noStrike">
                          <a:solidFill>
                            <a:schemeClr val="tx1"/>
                          </a:solidFill>
                          <a:effectLst/>
                          <a:latin typeface="+mj-lt"/>
                        </a:rPr>
                        <a:t>Inhibiteur de BCL2 + Anticorps anti-CD20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8308199"/>
                  </a:ext>
                </a:extLst>
              </a:tr>
              <a:tr h="321000">
                <a:tc>
                  <a:txBody>
                    <a:bodyPr/>
                    <a:lstStyle/>
                    <a:p>
                      <a:pPr algn="r" fontAlgn="ctr"/>
                      <a:r>
                        <a:rPr lang="fr-FR" sz="1100" b="0" i="0" u="none" strike="noStrike">
                          <a:solidFill>
                            <a:schemeClr val="tx1"/>
                          </a:solidFill>
                          <a:effectLst/>
                          <a:latin typeface="+mj-lt"/>
                        </a:rPr>
                        <a:t>Inhibiteur de BTK + Inhibiteur de BCL2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0885396"/>
                  </a:ext>
                </a:extLst>
              </a:tr>
              <a:tr h="321000">
                <a:tc>
                  <a:txBody>
                    <a:bodyPr/>
                    <a:lstStyle/>
                    <a:p>
                      <a:pPr algn="r" fontAlgn="b"/>
                      <a:r>
                        <a:rPr lang="fr-FR" sz="1100" b="0" i="0" u="none" strike="noStrike">
                          <a:solidFill>
                            <a:schemeClr val="tx1"/>
                          </a:solidFill>
                          <a:effectLst/>
                          <a:latin typeface="+mj-lt"/>
                        </a:rPr>
                        <a:t>Anticorps anti-CD20 + Chimiothérapie + Autres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1696703"/>
                  </a:ext>
                </a:extLst>
              </a:tr>
              <a:tr h="321000">
                <a:tc>
                  <a:txBody>
                    <a:bodyPr/>
                    <a:lstStyle/>
                    <a:p>
                      <a:pPr algn="r" fontAlgn="ctr"/>
                      <a:r>
                        <a:rPr lang="fr-FR" sz="1100" b="0" i="0" u="none" strike="noStrike">
                          <a:solidFill>
                            <a:schemeClr val="tx1"/>
                          </a:solidFill>
                          <a:effectLst/>
                          <a:latin typeface="+mj-lt"/>
                        </a:rPr>
                        <a:t>Inhibiteur de BTK + Anticorps anti-CD20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4900794"/>
                  </a:ext>
                </a:extLst>
              </a:tr>
              <a:tr h="321000">
                <a:tc>
                  <a:txBody>
                    <a:bodyPr/>
                    <a:lstStyle/>
                    <a:p>
                      <a:pPr algn="r" fontAlgn="ctr"/>
                      <a:r>
                        <a:rPr lang="fr-FR" sz="1100" b="0" i="0" u="none" strike="noStrike">
                          <a:solidFill>
                            <a:schemeClr val="tx1"/>
                          </a:solidFill>
                          <a:effectLst/>
                          <a:latin typeface="+mj-lt"/>
                        </a:rPr>
                        <a:t>Inhibiteur de BTK + Autres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646212"/>
                  </a:ext>
                </a:extLst>
              </a:tr>
              <a:tr h="321000">
                <a:tc>
                  <a:txBody>
                    <a:bodyPr/>
                    <a:lstStyle/>
                    <a:p>
                      <a:pPr algn="r" fontAlgn="b"/>
                      <a:r>
                        <a:rPr lang="fr-FR" sz="1100" b="0" i="0" u="none" strike="noStrike" dirty="0">
                          <a:solidFill>
                            <a:schemeClr val="tx1"/>
                          </a:solidFill>
                          <a:effectLst/>
                          <a:latin typeface="+mj-lt"/>
                        </a:rPr>
                        <a:t>Autres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680691"/>
                  </a:ext>
                </a:extLst>
              </a:tr>
            </a:tbl>
          </a:graphicData>
        </a:graphic>
      </p:graphicFrame>
      <p:pic>
        <p:nvPicPr>
          <p:cNvPr id="18" name="Image 17">
            <a:extLst>
              <a:ext uri="{FF2B5EF4-FFF2-40B4-BE49-F238E27FC236}">
                <a16:creationId xmlns:a16="http://schemas.microsoft.com/office/drawing/2014/main" id="{791E31DE-4910-912F-1594-46262270C4F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866635" y="2416463"/>
            <a:ext cx="180000" cy="180000"/>
          </a:xfrm>
          <a:prstGeom prst="rect">
            <a:avLst/>
          </a:prstGeom>
        </p:spPr>
      </p:pic>
      <p:pic>
        <p:nvPicPr>
          <p:cNvPr id="24" name="Image 23">
            <a:extLst>
              <a:ext uri="{FF2B5EF4-FFF2-40B4-BE49-F238E27FC236}">
                <a16:creationId xmlns:a16="http://schemas.microsoft.com/office/drawing/2014/main" id="{4FA9C989-89A2-3CE4-77E8-AF45FE274B4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421643" y="3695731"/>
            <a:ext cx="180000" cy="180000"/>
          </a:xfrm>
          <a:prstGeom prst="rect">
            <a:avLst/>
          </a:prstGeom>
        </p:spPr>
      </p:pic>
      <p:pic>
        <p:nvPicPr>
          <p:cNvPr id="25" name="Image 24">
            <a:extLst>
              <a:ext uri="{FF2B5EF4-FFF2-40B4-BE49-F238E27FC236}">
                <a16:creationId xmlns:a16="http://schemas.microsoft.com/office/drawing/2014/main" id="{6CADA6F7-306B-6CA7-B9D7-989FC5DE7F8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636707" y="2764631"/>
            <a:ext cx="180000" cy="180000"/>
          </a:xfrm>
          <a:prstGeom prst="rect">
            <a:avLst/>
          </a:prstGeom>
        </p:spPr>
      </p:pic>
      <p:pic>
        <p:nvPicPr>
          <p:cNvPr id="27" name="Image 26">
            <a:extLst>
              <a:ext uri="{FF2B5EF4-FFF2-40B4-BE49-F238E27FC236}">
                <a16:creationId xmlns:a16="http://schemas.microsoft.com/office/drawing/2014/main" id="{679D1527-718B-1846-B566-BA94438A77D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34635" y="6342538"/>
            <a:ext cx="180000" cy="180000"/>
          </a:xfrm>
          <a:prstGeom prst="rect">
            <a:avLst/>
          </a:prstGeom>
        </p:spPr>
      </p:pic>
      <p:sp>
        <p:nvSpPr>
          <p:cNvPr id="28" name="ZoneTexte 27">
            <a:extLst>
              <a:ext uri="{FF2B5EF4-FFF2-40B4-BE49-F238E27FC236}">
                <a16:creationId xmlns:a16="http://schemas.microsoft.com/office/drawing/2014/main" id="{A3659E9C-F4EE-8CF6-AB20-3402CAB2E832}"/>
              </a:ext>
            </a:extLst>
          </p:cNvPr>
          <p:cNvSpPr txBox="1"/>
          <p:nvPr/>
        </p:nvSpPr>
        <p:spPr>
          <a:xfrm>
            <a:off x="505757" y="6254727"/>
            <a:ext cx="2317540" cy="318924"/>
          </a:xfrm>
          <a:prstGeom prst="rect">
            <a:avLst/>
          </a:prstGeom>
          <a:noFill/>
          <a:ln>
            <a:noFill/>
          </a:ln>
          <a:effectLst/>
        </p:spPr>
        <p:txBody>
          <a:bodyPr wrap="square" lIns="36000" tIns="36000" rIns="36000" bIns="36000" rtlCol="0" anchor="t" anchorCtr="0">
            <a:spAutoFit/>
          </a:bodyPr>
          <a:lstStyle/>
          <a:p>
            <a:pPr marL="0" marR="0" indent="0"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800" i="1" dirty="0">
                <a:cs typeface="Dreaming Outloud Pro" panose="03050502040302030504" pitchFamily="66" charset="0"/>
              </a:rPr>
              <a:t>Différence statistiquement significative et positive entre le traitement précédent et actuel</a:t>
            </a:r>
            <a:endParaRPr lang="fr-FR" sz="800" i="1" dirty="0">
              <a:ea typeface="+mn-ea"/>
              <a:cs typeface="Dreaming Outloud Pro" panose="03050502040302030504" pitchFamily="66" charset="0"/>
            </a:endParaRPr>
          </a:p>
        </p:txBody>
      </p:sp>
      <p:graphicFrame>
        <p:nvGraphicFramePr>
          <p:cNvPr id="9" name="Graphique 8">
            <a:extLst>
              <a:ext uri="{FF2B5EF4-FFF2-40B4-BE49-F238E27FC236}">
                <a16:creationId xmlns:a16="http://schemas.microsoft.com/office/drawing/2014/main" id="{80464C22-C8E6-1A86-8DD4-516EAAAAC304}"/>
              </a:ext>
            </a:extLst>
          </p:cNvPr>
          <p:cNvGraphicFramePr/>
          <p:nvPr>
            <p:extLst>
              <p:ext uri="{D42A27DB-BD31-4B8C-83A1-F6EECF244321}">
                <p14:modId xmlns:p14="http://schemas.microsoft.com/office/powerpoint/2010/main" val="1539149356"/>
              </p:ext>
            </p:extLst>
          </p:nvPr>
        </p:nvGraphicFramePr>
        <p:xfrm>
          <a:off x="7102172" y="2218133"/>
          <a:ext cx="3342691" cy="4103291"/>
        </p:xfrm>
        <a:graphic>
          <a:graphicData uri="http://schemas.openxmlformats.org/drawingml/2006/chart">
            <c:chart xmlns:c="http://schemas.openxmlformats.org/drawingml/2006/chart" xmlns:r="http://schemas.openxmlformats.org/officeDocument/2006/relationships" r:id="rId4"/>
          </a:graphicData>
        </a:graphic>
      </p:graphicFrame>
      <p:pic>
        <p:nvPicPr>
          <p:cNvPr id="34" name="Image 33">
            <a:extLst>
              <a:ext uri="{FF2B5EF4-FFF2-40B4-BE49-F238E27FC236}">
                <a16:creationId xmlns:a16="http://schemas.microsoft.com/office/drawing/2014/main" id="{B23EF29E-D569-4E83-DF40-1CCB87C2C8D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5053731" y="5912814"/>
            <a:ext cx="180000" cy="180000"/>
          </a:xfrm>
          <a:prstGeom prst="rect">
            <a:avLst/>
          </a:prstGeom>
        </p:spPr>
      </p:pic>
      <p:pic>
        <p:nvPicPr>
          <p:cNvPr id="6" name="Image 5">
            <a:extLst>
              <a:ext uri="{FF2B5EF4-FFF2-40B4-BE49-F238E27FC236}">
                <a16:creationId xmlns:a16="http://schemas.microsoft.com/office/drawing/2014/main" id="{1CB63052-6D82-33BA-8E9A-ECA4B529631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332157" y="3067757"/>
            <a:ext cx="180000" cy="180000"/>
          </a:xfrm>
          <a:prstGeom prst="rect">
            <a:avLst/>
          </a:prstGeom>
        </p:spPr>
      </p:pic>
      <p:pic>
        <p:nvPicPr>
          <p:cNvPr id="7" name="Image 6">
            <a:extLst>
              <a:ext uri="{FF2B5EF4-FFF2-40B4-BE49-F238E27FC236}">
                <a16:creationId xmlns:a16="http://schemas.microsoft.com/office/drawing/2014/main" id="{90C95072-5BE8-3C03-CE6C-6783FB1DBE5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178144" y="4360209"/>
            <a:ext cx="180000" cy="180000"/>
          </a:xfrm>
          <a:prstGeom prst="rect">
            <a:avLst/>
          </a:prstGeom>
        </p:spPr>
      </p:pic>
      <p:sp>
        <p:nvSpPr>
          <p:cNvPr id="8" name="ZoneTexte 7">
            <a:extLst>
              <a:ext uri="{FF2B5EF4-FFF2-40B4-BE49-F238E27FC236}">
                <a16:creationId xmlns:a16="http://schemas.microsoft.com/office/drawing/2014/main" id="{710D1BD9-34A0-9A62-5896-180179A98FC0}"/>
              </a:ext>
            </a:extLst>
          </p:cNvPr>
          <p:cNvSpPr txBox="1"/>
          <p:nvPr/>
        </p:nvSpPr>
        <p:spPr>
          <a:xfrm>
            <a:off x="7255221" y="1899459"/>
            <a:ext cx="2526847" cy="257369"/>
          </a:xfrm>
          <a:custGeom>
            <a:avLst/>
            <a:gdLst>
              <a:gd name="connsiteX0" fmla="*/ 0 w 2526847"/>
              <a:gd name="connsiteY0" fmla="*/ 0 h 257369"/>
              <a:gd name="connsiteX1" fmla="*/ 656980 w 2526847"/>
              <a:gd name="connsiteY1" fmla="*/ 0 h 257369"/>
              <a:gd name="connsiteX2" fmla="*/ 1238155 w 2526847"/>
              <a:gd name="connsiteY2" fmla="*/ 0 h 257369"/>
              <a:gd name="connsiteX3" fmla="*/ 1869867 w 2526847"/>
              <a:gd name="connsiteY3" fmla="*/ 0 h 257369"/>
              <a:gd name="connsiteX4" fmla="*/ 2526847 w 2526847"/>
              <a:gd name="connsiteY4" fmla="*/ 0 h 257369"/>
              <a:gd name="connsiteX5" fmla="*/ 2526847 w 2526847"/>
              <a:gd name="connsiteY5" fmla="*/ 257369 h 257369"/>
              <a:gd name="connsiteX6" fmla="*/ 1970941 w 2526847"/>
              <a:gd name="connsiteY6" fmla="*/ 257369 h 257369"/>
              <a:gd name="connsiteX7" fmla="*/ 1288692 w 2526847"/>
              <a:gd name="connsiteY7" fmla="*/ 257369 h 257369"/>
              <a:gd name="connsiteX8" fmla="*/ 707517 w 2526847"/>
              <a:gd name="connsiteY8" fmla="*/ 257369 h 257369"/>
              <a:gd name="connsiteX9" fmla="*/ 0 w 2526847"/>
              <a:gd name="connsiteY9" fmla="*/ 257369 h 257369"/>
              <a:gd name="connsiteX10" fmla="*/ 0 w 2526847"/>
              <a:gd name="connsiteY10" fmla="*/ 0 h 2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847" h="257369" fill="none" extrusionOk="0">
                <a:moveTo>
                  <a:pt x="0" y="0"/>
                </a:moveTo>
                <a:cubicBezTo>
                  <a:pt x="191295" y="1207"/>
                  <a:pt x="483701" y="11244"/>
                  <a:pt x="656980" y="0"/>
                </a:cubicBezTo>
                <a:cubicBezTo>
                  <a:pt x="830259" y="-11244"/>
                  <a:pt x="1015729" y="-12339"/>
                  <a:pt x="1238155" y="0"/>
                </a:cubicBezTo>
                <a:cubicBezTo>
                  <a:pt x="1460582" y="12339"/>
                  <a:pt x="1680942" y="3951"/>
                  <a:pt x="1869867" y="0"/>
                </a:cubicBezTo>
                <a:cubicBezTo>
                  <a:pt x="2058792" y="-3951"/>
                  <a:pt x="2255917" y="12329"/>
                  <a:pt x="2526847" y="0"/>
                </a:cubicBezTo>
                <a:cubicBezTo>
                  <a:pt x="2529182" y="92399"/>
                  <a:pt x="2537298" y="164706"/>
                  <a:pt x="2526847" y="257369"/>
                </a:cubicBezTo>
                <a:cubicBezTo>
                  <a:pt x="2343687" y="237200"/>
                  <a:pt x="2234089" y="273381"/>
                  <a:pt x="1970941" y="257369"/>
                </a:cubicBezTo>
                <a:cubicBezTo>
                  <a:pt x="1707793" y="241357"/>
                  <a:pt x="1512240" y="250397"/>
                  <a:pt x="1288692" y="257369"/>
                </a:cubicBezTo>
                <a:cubicBezTo>
                  <a:pt x="1065144" y="264341"/>
                  <a:pt x="949379" y="271087"/>
                  <a:pt x="707517" y="257369"/>
                </a:cubicBezTo>
                <a:cubicBezTo>
                  <a:pt x="465656" y="243651"/>
                  <a:pt x="316544" y="290618"/>
                  <a:pt x="0" y="257369"/>
                </a:cubicBezTo>
                <a:cubicBezTo>
                  <a:pt x="-11273" y="138769"/>
                  <a:pt x="-9961" y="89100"/>
                  <a:pt x="0" y="0"/>
                </a:cubicBezTo>
                <a:close/>
              </a:path>
              <a:path w="2526847" h="257369" stroke="0" extrusionOk="0">
                <a:moveTo>
                  <a:pt x="0" y="0"/>
                </a:moveTo>
                <a:cubicBezTo>
                  <a:pt x="269950" y="-12064"/>
                  <a:pt x="488079" y="9367"/>
                  <a:pt x="656980" y="0"/>
                </a:cubicBezTo>
                <a:cubicBezTo>
                  <a:pt x="825881" y="-9367"/>
                  <a:pt x="1091532" y="4174"/>
                  <a:pt x="1238155" y="0"/>
                </a:cubicBezTo>
                <a:cubicBezTo>
                  <a:pt x="1384779" y="-4174"/>
                  <a:pt x="1714630" y="-5818"/>
                  <a:pt x="1869867" y="0"/>
                </a:cubicBezTo>
                <a:cubicBezTo>
                  <a:pt x="2025104" y="5818"/>
                  <a:pt x="2200496" y="16817"/>
                  <a:pt x="2526847" y="0"/>
                </a:cubicBezTo>
                <a:cubicBezTo>
                  <a:pt x="2528353" y="69335"/>
                  <a:pt x="2533787" y="136751"/>
                  <a:pt x="2526847" y="257369"/>
                </a:cubicBezTo>
                <a:cubicBezTo>
                  <a:pt x="2381275" y="229750"/>
                  <a:pt x="2127750" y="261719"/>
                  <a:pt x="1970941" y="257369"/>
                </a:cubicBezTo>
                <a:cubicBezTo>
                  <a:pt x="1814132" y="253019"/>
                  <a:pt x="1621627" y="257310"/>
                  <a:pt x="1415034" y="257369"/>
                </a:cubicBezTo>
                <a:cubicBezTo>
                  <a:pt x="1208441" y="257428"/>
                  <a:pt x="952336" y="235821"/>
                  <a:pt x="808591" y="257369"/>
                </a:cubicBezTo>
                <a:cubicBezTo>
                  <a:pt x="664846" y="278917"/>
                  <a:pt x="350978" y="295425"/>
                  <a:pt x="0" y="257369"/>
                </a:cubicBezTo>
                <a:cubicBezTo>
                  <a:pt x="-4052" y="176879"/>
                  <a:pt x="-10444" y="79263"/>
                  <a:pt x="0" y="0"/>
                </a:cubicBezTo>
                <a:close/>
              </a:path>
            </a:pathLst>
          </a:custGeom>
          <a:solidFill>
            <a:srgbClr val="B00000"/>
          </a:solidFill>
          <a:ln>
            <a:solidFill>
              <a:schemeClr val="tx1"/>
            </a:solidFill>
            <a:extLst>
              <a:ext uri="{C807C97D-BFC1-408E-A445-0C87EB9F89A2}">
                <ask:lineSketchStyleProps xmlns:ask="http://schemas.microsoft.com/office/drawing/2018/sketchyshapes" sd="1962971511">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solidFill>
                  <a:schemeClr val="bg1"/>
                </a:solidFill>
                <a:cs typeface="Dreaming Outloud Pro" panose="03050502040302030504" pitchFamily="66" charset="0"/>
              </a:rPr>
              <a:t>Traitement actuel ou à venir</a:t>
            </a:r>
            <a:endParaRPr lang="fr-FR" sz="1200" dirty="0">
              <a:solidFill>
                <a:schemeClr val="bg1"/>
              </a:solidFill>
              <a:ea typeface="+mn-ea"/>
              <a:cs typeface="Dreaming Outloud Pro" panose="03050502040302030504" pitchFamily="66" charset="0"/>
            </a:endParaRPr>
          </a:p>
        </p:txBody>
      </p:sp>
      <p:sp>
        <p:nvSpPr>
          <p:cNvPr id="10" name="ZoneTexte 9">
            <a:extLst>
              <a:ext uri="{FF2B5EF4-FFF2-40B4-BE49-F238E27FC236}">
                <a16:creationId xmlns:a16="http://schemas.microsoft.com/office/drawing/2014/main" id="{1D62D6E9-6AB0-99A4-8018-C3A3F9B0B33B}"/>
              </a:ext>
            </a:extLst>
          </p:cNvPr>
          <p:cNvSpPr txBox="1"/>
          <p:nvPr/>
        </p:nvSpPr>
        <p:spPr>
          <a:xfrm>
            <a:off x="3068733" y="1868520"/>
            <a:ext cx="2526847" cy="257369"/>
          </a:xfrm>
          <a:custGeom>
            <a:avLst/>
            <a:gdLst>
              <a:gd name="connsiteX0" fmla="*/ 0 w 2526847"/>
              <a:gd name="connsiteY0" fmla="*/ 0 h 257369"/>
              <a:gd name="connsiteX1" fmla="*/ 682249 w 2526847"/>
              <a:gd name="connsiteY1" fmla="*/ 0 h 257369"/>
              <a:gd name="connsiteX2" fmla="*/ 1339229 w 2526847"/>
              <a:gd name="connsiteY2" fmla="*/ 0 h 257369"/>
              <a:gd name="connsiteX3" fmla="*/ 2526847 w 2526847"/>
              <a:gd name="connsiteY3" fmla="*/ 0 h 257369"/>
              <a:gd name="connsiteX4" fmla="*/ 2526847 w 2526847"/>
              <a:gd name="connsiteY4" fmla="*/ 257369 h 257369"/>
              <a:gd name="connsiteX5" fmla="*/ 1869867 w 2526847"/>
              <a:gd name="connsiteY5" fmla="*/ 257369 h 257369"/>
              <a:gd name="connsiteX6" fmla="*/ 1187618 w 2526847"/>
              <a:gd name="connsiteY6" fmla="*/ 257369 h 257369"/>
              <a:gd name="connsiteX7" fmla="*/ 0 w 2526847"/>
              <a:gd name="connsiteY7" fmla="*/ 257369 h 257369"/>
              <a:gd name="connsiteX8" fmla="*/ 0 w 2526847"/>
              <a:gd name="connsiteY8" fmla="*/ 0 h 2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47" h="257369" fill="none" extrusionOk="0">
                <a:moveTo>
                  <a:pt x="0" y="0"/>
                </a:moveTo>
                <a:cubicBezTo>
                  <a:pt x="297826" y="-25072"/>
                  <a:pt x="439613" y="11876"/>
                  <a:pt x="682249" y="0"/>
                </a:cubicBezTo>
                <a:cubicBezTo>
                  <a:pt x="924885" y="-11876"/>
                  <a:pt x="1013334" y="-31032"/>
                  <a:pt x="1339229" y="0"/>
                </a:cubicBezTo>
                <a:cubicBezTo>
                  <a:pt x="1665124" y="31032"/>
                  <a:pt x="2272341" y="-38677"/>
                  <a:pt x="2526847" y="0"/>
                </a:cubicBezTo>
                <a:cubicBezTo>
                  <a:pt x="2525791" y="101021"/>
                  <a:pt x="2517299" y="134109"/>
                  <a:pt x="2526847" y="257369"/>
                </a:cubicBezTo>
                <a:cubicBezTo>
                  <a:pt x="2391477" y="272301"/>
                  <a:pt x="2176220" y="247048"/>
                  <a:pt x="1869867" y="257369"/>
                </a:cubicBezTo>
                <a:cubicBezTo>
                  <a:pt x="1563514" y="267690"/>
                  <a:pt x="1409373" y="287960"/>
                  <a:pt x="1187618" y="257369"/>
                </a:cubicBezTo>
                <a:cubicBezTo>
                  <a:pt x="965863" y="226778"/>
                  <a:pt x="430540" y="263105"/>
                  <a:pt x="0" y="257369"/>
                </a:cubicBezTo>
                <a:cubicBezTo>
                  <a:pt x="-6696" y="158316"/>
                  <a:pt x="-10871" y="75232"/>
                  <a:pt x="0" y="0"/>
                </a:cubicBezTo>
                <a:close/>
              </a:path>
              <a:path w="2526847" h="257369" stroke="0" extrusionOk="0">
                <a:moveTo>
                  <a:pt x="0" y="0"/>
                </a:moveTo>
                <a:cubicBezTo>
                  <a:pt x="135087" y="13415"/>
                  <a:pt x="379998" y="-22535"/>
                  <a:pt x="555906" y="0"/>
                </a:cubicBezTo>
                <a:cubicBezTo>
                  <a:pt x="731814" y="22535"/>
                  <a:pt x="907125" y="13117"/>
                  <a:pt x="1111813" y="0"/>
                </a:cubicBezTo>
                <a:cubicBezTo>
                  <a:pt x="1316501" y="-13117"/>
                  <a:pt x="1417697" y="12795"/>
                  <a:pt x="1667719" y="0"/>
                </a:cubicBezTo>
                <a:cubicBezTo>
                  <a:pt x="1917741" y="-12795"/>
                  <a:pt x="2316823" y="38717"/>
                  <a:pt x="2526847" y="0"/>
                </a:cubicBezTo>
                <a:cubicBezTo>
                  <a:pt x="2537839" y="117069"/>
                  <a:pt x="2516189" y="167061"/>
                  <a:pt x="2526847" y="257369"/>
                </a:cubicBezTo>
                <a:cubicBezTo>
                  <a:pt x="2317362" y="233300"/>
                  <a:pt x="2102542" y="239134"/>
                  <a:pt x="1945672" y="257369"/>
                </a:cubicBezTo>
                <a:cubicBezTo>
                  <a:pt x="1788803" y="275604"/>
                  <a:pt x="1495339" y="252290"/>
                  <a:pt x="1339229" y="257369"/>
                </a:cubicBezTo>
                <a:cubicBezTo>
                  <a:pt x="1183119" y="262448"/>
                  <a:pt x="1036762" y="280519"/>
                  <a:pt x="783323" y="257369"/>
                </a:cubicBezTo>
                <a:cubicBezTo>
                  <a:pt x="529884" y="234219"/>
                  <a:pt x="302183" y="280891"/>
                  <a:pt x="0" y="257369"/>
                </a:cubicBezTo>
                <a:cubicBezTo>
                  <a:pt x="3286" y="204814"/>
                  <a:pt x="-4892" y="75935"/>
                  <a:pt x="0" y="0"/>
                </a:cubicBezTo>
                <a:close/>
              </a:path>
            </a:pathLst>
          </a:custGeom>
          <a:solidFill>
            <a:srgbClr val="FF9191"/>
          </a:solidFill>
          <a:ln>
            <a:solidFill>
              <a:schemeClr val="tx1"/>
            </a:solidFill>
            <a:extLst>
              <a:ext uri="{C807C97D-BFC1-408E-A445-0C87EB9F89A2}">
                <ask:lineSketchStyleProps xmlns:ask="http://schemas.microsoft.com/office/drawing/2018/sketchyshapes" sd="2978251737">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Avant la dernière rechute </a:t>
            </a:r>
          </a:p>
        </p:txBody>
      </p:sp>
      <p:sp>
        <p:nvSpPr>
          <p:cNvPr id="12" name="Graphique 10">
            <a:extLst>
              <a:ext uri="{FF2B5EF4-FFF2-40B4-BE49-F238E27FC236}">
                <a16:creationId xmlns:a16="http://schemas.microsoft.com/office/drawing/2014/main" id="{9E245EAE-0AE6-1DCE-5829-1600D99F57D9}"/>
              </a:ext>
            </a:extLst>
          </p:cNvPr>
          <p:cNvSpPr/>
          <p:nvPr/>
        </p:nvSpPr>
        <p:spPr>
          <a:xfrm rot="19752315">
            <a:off x="302706" y="1926746"/>
            <a:ext cx="1175857" cy="588933"/>
          </a:xfrm>
          <a:custGeom>
            <a:avLst/>
            <a:gdLst>
              <a:gd name="connsiteX0" fmla="*/ 3693469 w 8404565"/>
              <a:gd name="connsiteY0" fmla="*/ 734616 h 5207893"/>
              <a:gd name="connsiteX1" fmla="*/ 8246 w 8404565"/>
              <a:gd name="connsiteY1" fmla="*/ 2675811 h 5207893"/>
              <a:gd name="connsiteX2" fmla="*/ 1821806 w 8404565"/>
              <a:gd name="connsiteY2" fmla="*/ 4841796 h 5207893"/>
              <a:gd name="connsiteX3" fmla="*/ 7419649 w 8404565"/>
              <a:gd name="connsiteY3" fmla="*/ 4307443 h 5207893"/>
              <a:gd name="connsiteX4" fmla="*/ 8404534 w 8404565"/>
              <a:gd name="connsiteY4" fmla="*/ 2717721 h 5207893"/>
              <a:gd name="connsiteX5" fmla="*/ 3228649 w 8404565"/>
              <a:gd name="connsiteY5" fmla="*/ 17383 h 52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4565" h="5207893">
                <a:moveTo>
                  <a:pt x="3693469" y="734616"/>
                </a:moveTo>
                <a:cubicBezTo>
                  <a:pt x="1574156" y="753666"/>
                  <a:pt x="112069" y="1697593"/>
                  <a:pt x="8246" y="2675811"/>
                </a:cubicBezTo>
                <a:cubicBezTo>
                  <a:pt x="-108911" y="3773091"/>
                  <a:pt x="1048376" y="4589383"/>
                  <a:pt x="1821806" y="4841796"/>
                </a:cubicBezTo>
                <a:cubicBezTo>
                  <a:pt x="3576311" y="5416153"/>
                  <a:pt x="5937559" y="5369481"/>
                  <a:pt x="7419649" y="4307443"/>
                </a:cubicBezTo>
                <a:cubicBezTo>
                  <a:pt x="7871134" y="3983593"/>
                  <a:pt x="8409297" y="3392091"/>
                  <a:pt x="8404534" y="2717721"/>
                </a:cubicBezTo>
                <a:cubicBezTo>
                  <a:pt x="8389294" y="642223"/>
                  <a:pt x="6598594" y="-129302"/>
                  <a:pt x="3228649" y="17383"/>
                </a:cubicBezTo>
              </a:path>
            </a:pathLst>
          </a:custGeom>
          <a:noFill/>
          <a:ln w="28575" cap="flat">
            <a:solidFill>
              <a:srgbClr val="FF6700"/>
            </a:solidFill>
            <a:prstDash val="solid"/>
            <a:miter/>
          </a:ln>
        </p:spPr>
        <p:txBody>
          <a:bodyPr rtlCol="0" anchor="ctr"/>
          <a:lstStyle/>
          <a:p>
            <a:pPr algn="ctr"/>
            <a:r>
              <a:rPr lang="fr-FR" sz="1400" dirty="0"/>
              <a:t>Focus </a:t>
            </a:r>
          </a:p>
          <a:p>
            <a:pPr algn="ctr"/>
            <a:r>
              <a:rPr lang="fr-FR" sz="1400" dirty="0"/>
              <a:t>1</a:t>
            </a:r>
            <a:r>
              <a:rPr lang="fr-FR" sz="1400" baseline="30000" dirty="0"/>
              <a:t>ère</a:t>
            </a:r>
            <a:r>
              <a:rPr lang="fr-FR" sz="1400" dirty="0"/>
              <a:t> rechute</a:t>
            </a:r>
          </a:p>
        </p:txBody>
      </p:sp>
    </p:spTree>
    <p:extLst>
      <p:ext uri="{BB962C8B-B14F-4D97-AF65-F5344CB8AC3E}">
        <p14:creationId xmlns:p14="http://schemas.microsoft.com/office/powerpoint/2010/main" val="280213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D3738-F2B2-ED11-1682-DAF0C3649C1A}"/>
              </a:ext>
            </a:extLst>
          </p:cNvPr>
          <p:cNvSpPr>
            <a:spLocks noGrp="1"/>
          </p:cNvSpPr>
          <p:nvPr>
            <p:ph type="title"/>
          </p:nvPr>
        </p:nvSpPr>
        <p:spPr>
          <a:xfrm>
            <a:off x="435609" y="189100"/>
            <a:ext cx="11756391" cy="757130"/>
          </a:xfrm>
        </p:spPr>
        <p:txBody>
          <a:bodyPr/>
          <a:lstStyle/>
          <a:p>
            <a:r>
              <a:rPr lang="fr-FR" sz="1800" dirty="0">
                <a:solidFill>
                  <a:schemeClr val="accent2"/>
                </a:solidFill>
                <a:latin typeface="Dreaming Outloud Pro" panose="03050502040302030504" pitchFamily="66" charset="0"/>
                <a:cs typeface="Dreaming Outloud Pro" panose="03050502040302030504" pitchFamily="66" charset="0"/>
              </a:rPr>
              <a:t>Modalités des traitements avant la rechute / Après la rechute pour ceux qui ont vécu leur 1</a:t>
            </a:r>
            <a:r>
              <a:rPr lang="fr-FR" sz="1800" baseline="30000" dirty="0">
                <a:solidFill>
                  <a:schemeClr val="accent2"/>
                </a:solidFill>
                <a:latin typeface="Dreaming Outloud Pro" panose="03050502040302030504" pitchFamily="66" charset="0"/>
                <a:cs typeface="Dreaming Outloud Pro" panose="03050502040302030504" pitchFamily="66" charset="0"/>
              </a:rPr>
              <a:t>ère</a:t>
            </a:r>
            <a:r>
              <a:rPr lang="fr-FR" sz="1800" dirty="0">
                <a:solidFill>
                  <a:schemeClr val="accent2"/>
                </a:solidFill>
                <a:latin typeface="Dreaming Outloud Pro" panose="03050502040302030504" pitchFamily="66" charset="0"/>
                <a:cs typeface="Dreaming Outloud Pro" panose="03050502040302030504" pitchFamily="66" charset="0"/>
              </a:rPr>
              <a:t> rechute</a:t>
            </a:r>
            <a:br>
              <a:rPr lang="fr-FR" sz="1600" dirty="0"/>
            </a:br>
            <a:r>
              <a:rPr lang="fr-FR" dirty="0"/>
              <a:t>Si des traitements à durée fixe et injectables sont davantage prescrits lors du diagnostic de la LLC, pour les rechutes suivantes les traitements continus administrés à la maison par voie orale sont privilégiés</a:t>
            </a:r>
          </a:p>
        </p:txBody>
      </p:sp>
      <p:sp>
        <p:nvSpPr>
          <p:cNvPr id="3" name="Espace réservé du texte 2">
            <a:extLst>
              <a:ext uri="{FF2B5EF4-FFF2-40B4-BE49-F238E27FC236}">
                <a16:creationId xmlns:a16="http://schemas.microsoft.com/office/drawing/2014/main" id="{92CC43F6-9F19-EE67-CD11-CA9EF3846B8B}"/>
              </a:ext>
            </a:extLst>
          </p:cNvPr>
          <p:cNvSpPr>
            <a:spLocks noGrp="1"/>
          </p:cNvSpPr>
          <p:nvPr>
            <p:ph type="body" sz="quarter" idx="13"/>
          </p:nvPr>
        </p:nvSpPr>
        <p:spPr>
          <a:xfrm>
            <a:off x="0" y="1152000"/>
            <a:ext cx="12193200" cy="491655"/>
          </a:xfrm>
        </p:spPr>
        <p:txBody>
          <a:bodyPr/>
          <a:lstStyle/>
          <a:p>
            <a:r>
              <a:rPr lang="fr-FR" dirty="0"/>
              <a:t>Q26a/b/c. Le traitement que vous aviez avant votre rechute correspondait à un traitement ?
</a:t>
            </a:r>
            <a:r>
              <a:rPr lang="fr-FR" sz="1000" dirty="0"/>
              <a:t>Base : En 1</a:t>
            </a:r>
            <a:r>
              <a:rPr lang="fr-FR" sz="1000" baseline="30000" dirty="0"/>
              <a:t>ère</a:t>
            </a:r>
            <a:r>
              <a:rPr lang="fr-FR" sz="1000" dirty="0"/>
              <a:t> rechute (57) / En 2ème rechute ou plus (40)</a:t>
            </a:r>
            <a:endParaRPr lang="fr-FR" dirty="0"/>
          </a:p>
        </p:txBody>
      </p:sp>
      <p:graphicFrame>
        <p:nvGraphicFramePr>
          <p:cNvPr id="5" name="Graphique 4">
            <a:extLst>
              <a:ext uri="{FF2B5EF4-FFF2-40B4-BE49-F238E27FC236}">
                <a16:creationId xmlns:a16="http://schemas.microsoft.com/office/drawing/2014/main" id="{D8E1B096-DE50-5ED0-F107-9B227C0A3B6B}"/>
              </a:ext>
            </a:extLst>
          </p:cNvPr>
          <p:cNvGraphicFramePr/>
          <p:nvPr/>
        </p:nvGraphicFramePr>
        <p:xfrm>
          <a:off x="3292275" y="2357307"/>
          <a:ext cx="3342691" cy="37256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au 8">
            <a:extLst>
              <a:ext uri="{FF2B5EF4-FFF2-40B4-BE49-F238E27FC236}">
                <a16:creationId xmlns:a16="http://schemas.microsoft.com/office/drawing/2014/main" id="{263D95A7-1312-C6EE-4E80-7858E65DF0E1}"/>
              </a:ext>
            </a:extLst>
          </p:cNvPr>
          <p:cNvGraphicFramePr>
            <a:graphicFrameLocks noGrp="1"/>
          </p:cNvGraphicFramePr>
          <p:nvPr/>
        </p:nvGraphicFramePr>
        <p:xfrm>
          <a:off x="505756" y="2448637"/>
          <a:ext cx="2865545" cy="3486240"/>
        </p:xfrm>
        <a:graphic>
          <a:graphicData uri="http://schemas.openxmlformats.org/drawingml/2006/table">
            <a:tbl>
              <a:tblPr>
                <a:tableStyleId>{5C22544A-7EE6-4342-B048-85BDC9FD1C3A}</a:tableStyleId>
              </a:tblPr>
              <a:tblGrid>
                <a:gridCol w="2865545">
                  <a:extLst>
                    <a:ext uri="{9D8B030D-6E8A-4147-A177-3AD203B41FA5}">
                      <a16:colId xmlns:a16="http://schemas.microsoft.com/office/drawing/2014/main" val="2942574004"/>
                    </a:ext>
                  </a:extLst>
                </a:gridCol>
              </a:tblGrid>
              <a:tr h="348624">
                <a:tc>
                  <a:txBody>
                    <a:bodyPr/>
                    <a:lstStyle/>
                    <a:p>
                      <a:pPr algn="r" fontAlgn="ctr"/>
                      <a:r>
                        <a:rPr lang="fr-FR" sz="1100" u="none" strike="noStrike" dirty="0">
                          <a:effectLst/>
                        </a:rPr>
                        <a:t>En continu </a:t>
                      </a:r>
                    </a:p>
                    <a:p>
                      <a:pPr algn="r" fontAlgn="ctr"/>
                      <a:r>
                        <a:rPr lang="fr-FR" sz="1000" u="none" strike="noStrike" dirty="0">
                          <a:effectLst/>
                        </a:rPr>
                        <a:t>(traitement pris pendant une longue période)</a:t>
                      </a:r>
                      <a:endParaRPr lang="fr-FR" sz="10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6722119"/>
                  </a:ext>
                </a:extLst>
              </a:tr>
              <a:tr h="348624">
                <a:tc>
                  <a:txBody>
                    <a:bodyPr/>
                    <a:lstStyle/>
                    <a:p>
                      <a:pPr algn="r" fontAlgn="ctr"/>
                      <a:r>
                        <a:rPr lang="fr-FR" sz="1100" u="none" strike="noStrike" dirty="0">
                          <a:effectLst/>
                        </a:rPr>
                        <a:t>Sur une durée fixe, limitée</a:t>
                      </a:r>
                    </a:p>
                    <a:p>
                      <a:pPr algn="r" fontAlgn="ctr"/>
                      <a:r>
                        <a:rPr lang="fr-FR" sz="1000" u="none" strike="noStrike" dirty="0">
                          <a:effectLst/>
                        </a:rPr>
                        <a:t>(traitement pris sur une période déterminée)</a:t>
                      </a:r>
                      <a:endParaRPr lang="fr-FR" sz="10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4089153"/>
                  </a:ext>
                </a:extLst>
              </a:tr>
              <a:tr h="348624">
                <a:tc>
                  <a:txBody>
                    <a:bodyPr/>
                    <a:lstStyle/>
                    <a:p>
                      <a:pPr algn="r" fontAlgn="ctr"/>
                      <a:r>
                        <a:rPr lang="fr-FR" sz="1100" u="none" strike="noStrike" dirty="0">
                          <a:effectLst/>
                        </a:rPr>
                        <a:t> </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9644214"/>
                  </a:ext>
                </a:extLst>
              </a:tr>
              <a:tr h="348624">
                <a:tc>
                  <a:txBody>
                    <a:bodyPr/>
                    <a:lstStyle/>
                    <a:p>
                      <a:pPr algn="r" fontAlgn="ctr"/>
                      <a:r>
                        <a:rPr lang="fr-FR" sz="1100" u="none" strike="noStrike" dirty="0">
                          <a:effectLst/>
                        </a:rPr>
                        <a:t>Administré à domicile uniquement</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6315518"/>
                  </a:ext>
                </a:extLst>
              </a:tr>
              <a:tr h="348624">
                <a:tc>
                  <a:txBody>
                    <a:bodyPr/>
                    <a:lstStyle/>
                    <a:p>
                      <a:pPr algn="r" fontAlgn="ctr"/>
                      <a:r>
                        <a:rPr lang="fr-FR" sz="1100" u="none" strike="noStrike">
                          <a:effectLst/>
                        </a:rPr>
                        <a:t>Administré à l’hôpital uniquement</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782760"/>
                  </a:ext>
                </a:extLst>
              </a:tr>
              <a:tr h="348624">
                <a:tc>
                  <a:txBody>
                    <a:bodyPr/>
                    <a:lstStyle/>
                    <a:p>
                      <a:pPr algn="r" fontAlgn="ctr"/>
                      <a:r>
                        <a:rPr lang="fr-FR" sz="1100" u="none" strike="noStrike">
                          <a:effectLst/>
                        </a:rPr>
                        <a:t>Administration mixte : à l’hôpital et à domicile</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8801106"/>
                  </a:ext>
                </a:extLst>
              </a:tr>
              <a:tr h="348624">
                <a:tc>
                  <a:txBody>
                    <a:bodyPr/>
                    <a:lstStyle/>
                    <a:p>
                      <a:pPr algn="r" fontAlgn="ctr"/>
                      <a:r>
                        <a:rPr lang="fr-FR" sz="1100" u="none" strike="noStrike">
                          <a:effectLst/>
                        </a:rPr>
                        <a:t> </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965210"/>
                  </a:ext>
                </a:extLst>
              </a:tr>
              <a:tr h="348624">
                <a:tc>
                  <a:txBody>
                    <a:bodyPr/>
                    <a:lstStyle/>
                    <a:p>
                      <a:pPr algn="r" fontAlgn="ctr"/>
                      <a:r>
                        <a:rPr lang="fr-FR" sz="1100" u="none" strike="noStrike">
                          <a:effectLst/>
                        </a:rPr>
                        <a:t>Par voie orale</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6059758"/>
                  </a:ext>
                </a:extLst>
              </a:tr>
              <a:tr h="348624">
                <a:tc>
                  <a:txBody>
                    <a:bodyPr/>
                    <a:lstStyle/>
                    <a:p>
                      <a:pPr algn="r" fontAlgn="ctr"/>
                      <a:r>
                        <a:rPr lang="fr-FR" sz="1100" u="none" strike="noStrike">
                          <a:effectLst/>
                        </a:rPr>
                        <a:t>Injectable</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0415358"/>
                  </a:ext>
                </a:extLst>
              </a:tr>
              <a:tr h="348624">
                <a:tc>
                  <a:txBody>
                    <a:bodyPr/>
                    <a:lstStyle/>
                    <a:p>
                      <a:pPr algn="r" fontAlgn="ctr"/>
                      <a:r>
                        <a:rPr lang="fr-FR" sz="1100" u="none" strike="noStrike" dirty="0">
                          <a:effectLst/>
                        </a:rPr>
                        <a:t>Un mixte orale / injectable</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6282964"/>
                  </a:ext>
                </a:extLst>
              </a:tr>
            </a:tbl>
          </a:graphicData>
        </a:graphic>
      </p:graphicFrame>
      <p:pic>
        <p:nvPicPr>
          <p:cNvPr id="25" name="Image 24">
            <a:extLst>
              <a:ext uri="{FF2B5EF4-FFF2-40B4-BE49-F238E27FC236}">
                <a16:creationId xmlns:a16="http://schemas.microsoft.com/office/drawing/2014/main" id="{BE0E6537-1F7D-9E70-AED6-1B5137ACCFE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34635" y="6342538"/>
            <a:ext cx="180000" cy="180000"/>
          </a:xfrm>
          <a:prstGeom prst="rect">
            <a:avLst/>
          </a:prstGeom>
        </p:spPr>
      </p:pic>
      <p:pic>
        <p:nvPicPr>
          <p:cNvPr id="34" name="Image 33">
            <a:extLst>
              <a:ext uri="{FF2B5EF4-FFF2-40B4-BE49-F238E27FC236}">
                <a16:creationId xmlns:a16="http://schemas.microsoft.com/office/drawing/2014/main" id="{19F1BB4F-8581-BA64-EC5F-64039E27D45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5828328" y="2932949"/>
            <a:ext cx="180000" cy="180000"/>
          </a:xfrm>
          <a:prstGeom prst="rect">
            <a:avLst/>
          </a:prstGeom>
        </p:spPr>
      </p:pic>
      <p:pic>
        <p:nvPicPr>
          <p:cNvPr id="36" name="Image 35">
            <a:extLst>
              <a:ext uri="{FF2B5EF4-FFF2-40B4-BE49-F238E27FC236}">
                <a16:creationId xmlns:a16="http://schemas.microsoft.com/office/drawing/2014/main" id="{2DE9BBCF-8471-E3B3-122B-B3F77CFCDD7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823133" y="3950479"/>
            <a:ext cx="180000" cy="180000"/>
          </a:xfrm>
          <a:prstGeom prst="rect">
            <a:avLst/>
          </a:prstGeom>
        </p:spPr>
      </p:pic>
      <p:pic>
        <p:nvPicPr>
          <p:cNvPr id="38" name="Image 37">
            <a:extLst>
              <a:ext uri="{FF2B5EF4-FFF2-40B4-BE49-F238E27FC236}">
                <a16:creationId xmlns:a16="http://schemas.microsoft.com/office/drawing/2014/main" id="{D9D9EE67-4CDB-57A9-2B01-26FD4E34061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844325" y="5370909"/>
            <a:ext cx="180000" cy="180000"/>
          </a:xfrm>
          <a:prstGeom prst="rect">
            <a:avLst/>
          </a:prstGeom>
        </p:spPr>
      </p:pic>
      <p:pic>
        <p:nvPicPr>
          <p:cNvPr id="44" name="Graphique 43">
            <a:extLst>
              <a:ext uri="{FF2B5EF4-FFF2-40B4-BE49-F238E27FC236}">
                <a16:creationId xmlns:a16="http://schemas.microsoft.com/office/drawing/2014/main" id="{48217C38-A300-5439-CB65-C3CCC286BF9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012" y="2691527"/>
            <a:ext cx="498702" cy="498702"/>
          </a:xfrm>
          <a:prstGeom prst="rect">
            <a:avLst/>
          </a:prstGeom>
        </p:spPr>
      </p:pic>
      <p:grpSp>
        <p:nvGrpSpPr>
          <p:cNvPr id="45" name="Groupe 44">
            <a:extLst>
              <a:ext uri="{FF2B5EF4-FFF2-40B4-BE49-F238E27FC236}">
                <a16:creationId xmlns:a16="http://schemas.microsoft.com/office/drawing/2014/main" id="{44BC9218-9126-87D2-95F4-8EBF95E1DD99}"/>
              </a:ext>
            </a:extLst>
          </p:cNvPr>
          <p:cNvGrpSpPr/>
          <p:nvPr/>
        </p:nvGrpSpPr>
        <p:grpSpPr>
          <a:xfrm>
            <a:off x="982574" y="4852373"/>
            <a:ext cx="832018" cy="828286"/>
            <a:chOff x="2774342" y="5019165"/>
            <a:chExt cx="875532" cy="965744"/>
          </a:xfrm>
        </p:grpSpPr>
        <p:pic>
          <p:nvPicPr>
            <p:cNvPr id="46" name="Graphique 45">
              <a:extLst>
                <a:ext uri="{FF2B5EF4-FFF2-40B4-BE49-F238E27FC236}">
                  <a16:creationId xmlns:a16="http://schemas.microsoft.com/office/drawing/2014/main" id="{A9C2C235-C846-A238-2A59-458B58DD2E5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74342" y="5423159"/>
              <a:ext cx="561750" cy="561750"/>
            </a:xfrm>
            <a:prstGeom prst="rect">
              <a:avLst/>
            </a:prstGeom>
          </p:spPr>
        </p:pic>
        <p:pic>
          <p:nvPicPr>
            <p:cNvPr id="47" name="Graphique 46">
              <a:extLst>
                <a:ext uri="{FF2B5EF4-FFF2-40B4-BE49-F238E27FC236}">
                  <a16:creationId xmlns:a16="http://schemas.microsoft.com/office/drawing/2014/main" id="{F06FEB7A-61B3-862F-02E1-78FE1099DB0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03543" y="5019165"/>
              <a:ext cx="646331" cy="646331"/>
            </a:xfrm>
            <a:prstGeom prst="rect">
              <a:avLst/>
            </a:prstGeom>
          </p:spPr>
        </p:pic>
      </p:grpSp>
      <p:grpSp>
        <p:nvGrpSpPr>
          <p:cNvPr id="48" name="Groupe 47">
            <a:extLst>
              <a:ext uri="{FF2B5EF4-FFF2-40B4-BE49-F238E27FC236}">
                <a16:creationId xmlns:a16="http://schemas.microsoft.com/office/drawing/2014/main" id="{BFAFD2D9-9675-4054-8A77-6BD0A1C3BF40}"/>
              </a:ext>
            </a:extLst>
          </p:cNvPr>
          <p:cNvGrpSpPr/>
          <p:nvPr/>
        </p:nvGrpSpPr>
        <p:grpSpPr>
          <a:xfrm>
            <a:off x="161200" y="3465279"/>
            <a:ext cx="773317" cy="758962"/>
            <a:chOff x="2819442" y="3429000"/>
            <a:chExt cx="937995" cy="938050"/>
          </a:xfrm>
        </p:grpSpPr>
        <p:pic>
          <p:nvPicPr>
            <p:cNvPr id="49" name="Graphique 48">
              <a:extLst>
                <a:ext uri="{FF2B5EF4-FFF2-40B4-BE49-F238E27FC236}">
                  <a16:creationId xmlns:a16="http://schemas.microsoft.com/office/drawing/2014/main" id="{436CAD98-E8C4-FB16-2221-87E19A89982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819442" y="3429000"/>
              <a:ext cx="554074" cy="554074"/>
            </a:xfrm>
            <a:prstGeom prst="rect">
              <a:avLst/>
            </a:prstGeom>
          </p:spPr>
        </p:pic>
        <p:pic>
          <p:nvPicPr>
            <p:cNvPr id="50" name="Graphique 49">
              <a:extLst>
                <a:ext uri="{FF2B5EF4-FFF2-40B4-BE49-F238E27FC236}">
                  <a16:creationId xmlns:a16="http://schemas.microsoft.com/office/drawing/2014/main" id="{83AB558C-926D-9453-0FCE-7C4D4CB3F51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203363" y="3812976"/>
              <a:ext cx="554074" cy="554074"/>
            </a:xfrm>
            <a:prstGeom prst="rect">
              <a:avLst/>
            </a:prstGeom>
          </p:spPr>
        </p:pic>
      </p:grpSp>
      <p:graphicFrame>
        <p:nvGraphicFramePr>
          <p:cNvPr id="4" name="Graphique 3">
            <a:extLst>
              <a:ext uri="{FF2B5EF4-FFF2-40B4-BE49-F238E27FC236}">
                <a16:creationId xmlns:a16="http://schemas.microsoft.com/office/drawing/2014/main" id="{D7FE8871-074A-FF27-29B0-A7F26082B78C}"/>
              </a:ext>
            </a:extLst>
          </p:cNvPr>
          <p:cNvGraphicFramePr/>
          <p:nvPr>
            <p:extLst>
              <p:ext uri="{D42A27DB-BD31-4B8C-83A1-F6EECF244321}">
                <p14:modId xmlns:p14="http://schemas.microsoft.com/office/powerpoint/2010/main" val="4273700299"/>
              </p:ext>
            </p:extLst>
          </p:nvPr>
        </p:nvGraphicFramePr>
        <p:xfrm>
          <a:off x="6707629" y="2395941"/>
          <a:ext cx="3342691" cy="3725609"/>
        </p:xfrm>
        <a:graphic>
          <a:graphicData uri="http://schemas.openxmlformats.org/drawingml/2006/chart">
            <c:chart xmlns:c="http://schemas.openxmlformats.org/drawingml/2006/chart" xmlns:r="http://schemas.openxmlformats.org/officeDocument/2006/relationships" r:id="rId14"/>
          </a:graphicData>
        </a:graphic>
      </p:graphicFrame>
      <p:pic>
        <p:nvPicPr>
          <p:cNvPr id="10" name="Image 9">
            <a:extLst>
              <a:ext uri="{FF2B5EF4-FFF2-40B4-BE49-F238E27FC236}">
                <a16:creationId xmlns:a16="http://schemas.microsoft.com/office/drawing/2014/main" id="{0B8ACF9B-E654-675F-FCAE-BF0D233480C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421485" y="2631705"/>
            <a:ext cx="180000" cy="180000"/>
          </a:xfrm>
          <a:prstGeom prst="rect">
            <a:avLst/>
          </a:prstGeom>
        </p:spPr>
      </p:pic>
      <p:pic>
        <p:nvPicPr>
          <p:cNvPr id="11" name="Image 10">
            <a:extLst>
              <a:ext uri="{FF2B5EF4-FFF2-40B4-BE49-F238E27FC236}">
                <a16:creationId xmlns:a16="http://schemas.microsoft.com/office/drawing/2014/main" id="{78D19BB1-0E37-835B-27F0-45FFBAB02C3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108086" y="3659286"/>
            <a:ext cx="180000" cy="180000"/>
          </a:xfrm>
          <a:prstGeom prst="rect">
            <a:avLst/>
          </a:prstGeom>
        </p:spPr>
      </p:pic>
      <p:pic>
        <p:nvPicPr>
          <p:cNvPr id="12" name="Image 11">
            <a:extLst>
              <a:ext uri="{FF2B5EF4-FFF2-40B4-BE49-F238E27FC236}">
                <a16:creationId xmlns:a16="http://schemas.microsoft.com/office/drawing/2014/main" id="{89025580-37D7-F389-9777-8F24093349B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870601" y="3592427"/>
            <a:ext cx="180000" cy="180000"/>
          </a:xfrm>
          <a:prstGeom prst="rect">
            <a:avLst/>
          </a:prstGeom>
        </p:spPr>
      </p:pic>
      <p:pic>
        <p:nvPicPr>
          <p:cNvPr id="13" name="Image 12">
            <a:extLst>
              <a:ext uri="{FF2B5EF4-FFF2-40B4-BE49-F238E27FC236}">
                <a16:creationId xmlns:a16="http://schemas.microsoft.com/office/drawing/2014/main" id="{FB782EAE-4A0F-26B9-BA7A-0865D9A4E87D}"/>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288086" y="5036283"/>
            <a:ext cx="180000" cy="180000"/>
          </a:xfrm>
          <a:prstGeom prst="rect">
            <a:avLst/>
          </a:prstGeom>
        </p:spPr>
      </p:pic>
      <p:sp>
        <p:nvSpPr>
          <p:cNvPr id="14" name="ZoneTexte 13">
            <a:extLst>
              <a:ext uri="{FF2B5EF4-FFF2-40B4-BE49-F238E27FC236}">
                <a16:creationId xmlns:a16="http://schemas.microsoft.com/office/drawing/2014/main" id="{0FFBE316-6613-D52A-8732-3BE9B07F20B3}"/>
              </a:ext>
            </a:extLst>
          </p:cNvPr>
          <p:cNvSpPr txBox="1"/>
          <p:nvPr/>
        </p:nvSpPr>
        <p:spPr>
          <a:xfrm>
            <a:off x="505757" y="6254727"/>
            <a:ext cx="2317540" cy="318924"/>
          </a:xfrm>
          <a:prstGeom prst="rect">
            <a:avLst/>
          </a:prstGeom>
          <a:noFill/>
          <a:ln>
            <a:noFill/>
          </a:ln>
          <a:effectLst/>
        </p:spPr>
        <p:txBody>
          <a:bodyPr wrap="square" lIns="36000" tIns="36000" rIns="36000" bIns="36000" rtlCol="0" anchor="t" anchorCtr="0">
            <a:spAutoFit/>
          </a:bodyPr>
          <a:lstStyle/>
          <a:p>
            <a:pPr marL="0" marR="0" indent="0"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800" i="1" dirty="0">
                <a:cs typeface="Dreaming Outloud Pro" panose="03050502040302030504" pitchFamily="66" charset="0"/>
              </a:rPr>
              <a:t>Différence statistiquement significative et positive entre le traitement précédent et actuel</a:t>
            </a:r>
            <a:endParaRPr lang="fr-FR" sz="800" i="1" dirty="0">
              <a:ea typeface="+mn-ea"/>
              <a:cs typeface="Dreaming Outloud Pro" panose="03050502040302030504" pitchFamily="66" charset="0"/>
            </a:endParaRPr>
          </a:p>
        </p:txBody>
      </p:sp>
      <p:sp>
        <p:nvSpPr>
          <p:cNvPr id="15" name="ZoneTexte 14">
            <a:extLst>
              <a:ext uri="{FF2B5EF4-FFF2-40B4-BE49-F238E27FC236}">
                <a16:creationId xmlns:a16="http://schemas.microsoft.com/office/drawing/2014/main" id="{B18C1175-9B94-A0D2-B122-6D444D4B34EE}"/>
              </a:ext>
            </a:extLst>
          </p:cNvPr>
          <p:cNvSpPr txBox="1"/>
          <p:nvPr/>
        </p:nvSpPr>
        <p:spPr>
          <a:xfrm>
            <a:off x="7255221" y="1899459"/>
            <a:ext cx="2526847" cy="257369"/>
          </a:xfrm>
          <a:custGeom>
            <a:avLst/>
            <a:gdLst>
              <a:gd name="connsiteX0" fmla="*/ 0 w 2526847"/>
              <a:gd name="connsiteY0" fmla="*/ 0 h 257369"/>
              <a:gd name="connsiteX1" fmla="*/ 656980 w 2526847"/>
              <a:gd name="connsiteY1" fmla="*/ 0 h 257369"/>
              <a:gd name="connsiteX2" fmla="*/ 1238155 w 2526847"/>
              <a:gd name="connsiteY2" fmla="*/ 0 h 257369"/>
              <a:gd name="connsiteX3" fmla="*/ 1869867 w 2526847"/>
              <a:gd name="connsiteY3" fmla="*/ 0 h 257369"/>
              <a:gd name="connsiteX4" fmla="*/ 2526847 w 2526847"/>
              <a:gd name="connsiteY4" fmla="*/ 0 h 257369"/>
              <a:gd name="connsiteX5" fmla="*/ 2526847 w 2526847"/>
              <a:gd name="connsiteY5" fmla="*/ 257369 h 257369"/>
              <a:gd name="connsiteX6" fmla="*/ 1970941 w 2526847"/>
              <a:gd name="connsiteY6" fmla="*/ 257369 h 257369"/>
              <a:gd name="connsiteX7" fmla="*/ 1288692 w 2526847"/>
              <a:gd name="connsiteY7" fmla="*/ 257369 h 257369"/>
              <a:gd name="connsiteX8" fmla="*/ 707517 w 2526847"/>
              <a:gd name="connsiteY8" fmla="*/ 257369 h 257369"/>
              <a:gd name="connsiteX9" fmla="*/ 0 w 2526847"/>
              <a:gd name="connsiteY9" fmla="*/ 257369 h 257369"/>
              <a:gd name="connsiteX10" fmla="*/ 0 w 2526847"/>
              <a:gd name="connsiteY10" fmla="*/ 0 h 2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847" h="257369" fill="none" extrusionOk="0">
                <a:moveTo>
                  <a:pt x="0" y="0"/>
                </a:moveTo>
                <a:cubicBezTo>
                  <a:pt x="191295" y="1207"/>
                  <a:pt x="483701" y="11244"/>
                  <a:pt x="656980" y="0"/>
                </a:cubicBezTo>
                <a:cubicBezTo>
                  <a:pt x="830259" y="-11244"/>
                  <a:pt x="1015729" y="-12339"/>
                  <a:pt x="1238155" y="0"/>
                </a:cubicBezTo>
                <a:cubicBezTo>
                  <a:pt x="1460582" y="12339"/>
                  <a:pt x="1680942" y="3951"/>
                  <a:pt x="1869867" y="0"/>
                </a:cubicBezTo>
                <a:cubicBezTo>
                  <a:pt x="2058792" y="-3951"/>
                  <a:pt x="2255917" y="12329"/>
                  <a:pt x="2526847" y="0"/>
                </a:cubicBezTo>
                <a:cubicBezTo>
                  <a:pt x="2529182" y="92399"/>
                  <a:pt x="2537298" y="164706"/>
                  <a:pt x="2526847" y="257369"/>
                </a:cubicBezTo>
                <a:cubicBezTo>
                  <a:pt x="2343687" y="237200"/>
                  <a:pt x="2234089" y="273381"/>
                  <a:pt x="1970941" y="257369"/>
                </a:cubicBezTo>
                <a:cubicBezTo>
                  <a:pt x="1707793" y="241357"/>
                  <a:pt x="1512240" y="250397"/>
                  <a:pt x="1288692" y="257369"/>
                </a:cubicBezTo>
                <a:cubicBezTo>
                  <a:pt x="1065144" y="264341"/>
                  <a:pt x="949379" y="271087"/>
                  <a:pt x="707517" y="257369"/>
                </a:cubicBezTo>
                <a:cubicBezTo>
                  <a:pt x="465656" y="243651"/>
                  <a:pt x="316544" y="290618"/>
                  <a:pt x="0" y="257369"/>
                </a:cubicBezTo>
                <a:cubicBezTo>
                  <a:pt x="-11273" y="138769"/>
                  <a:pt x="-9961" y="89100"/>
                  <a:pt x="0" y="0"/>
                </a:cubicBezTo>
                <a:close/>
              </a:path>
              <a:path w="2526847" h="257369" stroke="0" extrusionOk="0">
                <a:moveTo>
                  <a:pt x="0" y="0"/>
                </a:moveTo>
                <a:cubicBezTo>
                  <a:pt x="269950" y="-12064"/>
                  <a:pt x="488079" y="9367"/>
                  <a:pt x="656980" y="0"/>
                </a:cubicBezTo>
                <a:cubicBezTo>
                  <a:pt x="825881" y="-9367"/>
                  <a:pt x="1091532" y="4174"/>
                  <a:pt x="1238155" y="0"/>
                </a:cubicBezTo>
                <a:cubicBezTo>
                  <a:pt x="1384779" y="-4174"/>
                  <a:pt x="1714630" y="-5818"/>
                  <a:pt x="1869867" y="0"/>
                </a:cubicBezTo>
                <a:cubicBezTo>
                  <a:pt x="2025104" y="5818"/>
                  <a:pt x="2200496" y="16817"/>
                  <a:pt x="2526847" y="0"/>
                </a:cubicBezTo>
                <a:cubicBezTo>
                  <a:pt x="2528353" y="69335"/>
                  <a:pt x="2533787" y="136751"/>
                  <a:pt x="2526847" y="257369"/>
                </a:cubicBezTo>
                <a:cubicBezTo>
                  <a:pt x="2381275" y="229750"/>
                  <a:pt x="2127750" y="261719"/>
                  <a:pt x="1970941" y="257369"/>
                </a:cubicBezTo>
                <a:cubicBezTo>
                  <a:pt x="1814132" y="253019"/>
                  <a:pt x="1621627" y="257310"/>
                  <a:pt x="1415034" y="257369"/>
                </a:cubicBezTo>
                <a:cubicBezTo>
                  <a:pt x="1208441" y="257428"/>
                  <a:pt x="952336" y="235821"/>
                  <a:pt x="808591" y="257369"/>
                </a:cubicBezTo>
                <a:cubicBezTo>
                  <a:pt x="664846" y="278917"/>
                  <a:pt x="350978" y="295425"/>
                  <a:pt x="0" y="257369"/>
                </a:cubicBezTo>
                <a:cubicBezTo>
                  <a:pt x="-4052" y="176879"/>
                  <a:pt x="-10444" y="79263"/>
                  <a:pt x="0" y="0"/>
                </a:cubicBezTo>
                <a:close/>
              </a:path>
            </a:pathLst>
          </a:custGeom>
          <a:solidFill>
            <a:srgbClr val="B00000"/>
          </a:solidFill>
          <a:ln>
            <a:solidFill>
              <a:schemeClr val="tx1"/>
            </a:solidFill>
            <a:extLst>
              <a:ext uri="{C807C97D-BFC1-408E-A445-0C87EB9F89A2}">
                <ask:lineSketchStyleProps xmlns:ask="http://schemas.microsoft.com/office/drawing/2018/sketchyshapes" sd="1962971511">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solidFill>
                  <a:schemeClr val="bg1"/>
                </a:solidFill>
                <a:cs typeface="Dreaming Outloud Pro" panose="03050502040302030504" pitchFamily="66" charset="0"/>
              </a:rPr>
              <a:t>Traitement actuel ou à venir</a:t>
            </a:r>
            <a:endParaRPr lang="fr-FR" sz="1200" dirty="0">
              <a:solidFill>
                <a:schemeClr val="bg1"/>
              </a:solidFill>
              <a:ea typeface="+mn-ea"/>
              <a:cs typeface="Dreaming Outloud Pro" panose="03050502040302030504" pitchFamily="66" charset="0"/>
            </a:endParaRPr>
          </a:p>
        </p:txBody>
      </p:sp>
      <p:sp>
        <p:nvSpPr>
          <p:cNvPr id="16" name="ZoneTexte 15">
            <a:extLst>
              <a:ext uri="{FF2B5EF4-FFF2-40B4-BE49-F238E27FC236}">
                <a16:creationId xmlns:a16="http://schemas.microsoft.com/office/drawing/2014/main" id="{B5F80177-DC6B-1DAC-4B0E-F787A253B5E6}"/>
              </a:ext>
            </a:extLst>
          </p:cNvPr>
          <p:cNvSpPr txBox="1"/>
          <p:nvPr/>
        </p:nvSpPr>
        <p:spPr>
          <a:xfrm>
            <a:off x="3068733" y="1868520"/>
            <a:ext cx="2526847" cy="257369"/>
          </a:xfrm>
          <a:custGeom>
            <a:avLst/>
            <a:gdLst>
              <a:gd name="connsiteX0" fmla="*/ 0 w 2526847"/>
              <a:gd name="connsiteY0" fmla="*/ 0 h 257369"/>
              <a:gd name="connsiteX1" fmla="*/ 682249 w 2526847"/>
              <a:gd name="connsiteY1" fmla="*/ 0 h 257369"/>
              <a:gd name="connsiteX2" fmla="*/ 1339229 w 2526847"/>
              <a:gd name="connsiteY2" fmla="*/ 0 h 257369"/>
              <a:gd name="connsiteX3" fmla="*/ 2526847 w 2526847"/>
              <a:gd name="connsiteY3" fmla="*/ 0 h 257369"/>
              <a:gd name="connsiteX4" fmla="*/ 2526847 w 2526847"/>
              <a:gd name="connsiteY4" fmla="*/ 257369 h 257369"/>
              <a:gd name="connsiteX5" fmla="*/ 1869867 w 2526847"/>
              <a:gd name="connsiteY5" fmla="*/ 257369 h 257369"/>
              <a:gd name="connsiteX6" fmla="*/ 1187618 w 2526847"/>
              <a:gd name="connsiteY6" fmla="*/ 257369 h 257369"/>
              <a:gd name="connsiteX7" fmla="*/ 0 w 2526847"/>
              <a:gd name="connsiteY7" fmla="*/ 257369 h 257369"/>
              <a:gd name="connsiteX8" fmla="*/ 0 w 2526847"/>
              <a:gd name="connsiteY8" fmla="*/ 0 h 2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47" h="257369" fill="none" extrusionOk="0">
                <a:moveTo>
                  <a:pt x="0" y="0"/>
                </a:moveTo>
                <a:cubicBezTo>
                  <a:pt x="297826" y="-25072"/>
                  <a:pt x="439613" y="11876"/>
                  <a:pt x="682249" y="0"/>
                </a:cubicBezTo>
                <a:cubicBezTo>
                  <a:pt x="924885" y="-11876"/>
                  <a:pt x="1013334" y="-31032"/>
                  <a:pt x="1339229" y="0"/>
                </a:cubicBezTo>
                <a:cubicBezTo>
                  <a:pt x="1665124" y="31032"/>
                  <a:pt x="2272341" y="-38677"/>
                  <a:pt x="2526847" y="0"/>
                </a:cubicBezTo>
                <a:cubicBezTo>
                  <a:pt x="2525791" y="101021"/>
                  <a:pt x="2517299" y="134109"/>
                  <a:pt x="2526847" y="257369"/>
                </a:cubicBezTo>
                <a:cubicBezTo>
                  <a:pt x="2391477" y="272301"/>
                  <a:pt x="2176220" y="247048"/>
                  <a:pt x="1869867" y="257369"/>
                </a:cubicBezTo>
                <a:cubicBezTo>
                  <a:pt x="1563514" y="267690"/>
                  <a:pt x="1409373" y="287960"/>
                  <a:pt x="1187618" y="257369"/>
                </a:cubicBezTo>
                <a:cubicBezTo>
                  <a:pt x="965863" y="226778"/>
                  <a:pt x="430540" y="263105"/>
                  <a:pt x="0" y="257369"/>
                </a:cubicBezTo>
                <a:cubicBezTo>
                  <a:pt x="-6696" y="158316"/>
                  <a:pt x="-10871" y="75232"/>
                  <a:pt x="0" y="0"/>
                </a:cubicBezTo>
                <a:close/>
              </a:path>
              <a:path w="2526847" h="257369" stroke="0" extrusionOk="0">
                <a:moveTo>
                  <a:pt x="0" y="0"/>
                </a:moveTo>
                <a:cubicBezTo>
                  <a:pt x="135087" y="13415"/>
                  <a:pt x="379998" y="-22535"/>
                  <a:pt x="555906" y="0"/>
                </a:cubicBezTo>
                <a:cubicBezTo>
                  <a:pt x="731814" y="22535"/>
                  <a:pt x="907125" y="13117"/>
                  <a:pt x="1111813" y="0"/>
                </a:cubicBezTo>
                <a:cubicBezTo>
                  <a:pt x="1316501" y="-13117"/>
                  <a:pt x="1417697" y="12795"/>
                  <a:pt x="1667719" y="0"/>
                </a:cubicBezTo>
                <a:cubicBezTo>
                  <a:pt x="1917741" y="-12795"/>
                  <a:pt x="2316823" y="38717"/>
                  <a:pt x="2526847" y="0"/>
                </a:cubicBezTo>
                <a:cubicBezTo>
                  <a:pt x="2537839" y="117069"/>
                  <a:pt x="2516189" y="167061"/>
                  <a:pt x="2526847" y="257369"/>
                </a:cubicBezTo>
                <a:cubicBezTo>
                  <a:pt x="2317362" y="233300"/>
                  <a:pt x="2102542" y="239134"/>
                  <a:pt x="1945672" y="257369"/>
                </a:cubicBezTo>
                <a:cubicBezTo>
                  <a:pt x="1788803" y="275604"/>
                  <a:pt x="1495339" y="252290"/>
                  <a:pt x="1339229" y="257369"/>
                </a:cubicBezTo>
                <a:cubicBezTo>
                  <a:pt x="1183119" y="262448"/>
                  <a:pt x="1036762" y="280519"/>
                  <a:pt x="783323" y="257369"/>
                </a:cubicBezTo>
                <a:cubicBezTo>
                  <a:pt x="529884" y="234219"/>
                  <a:pt x="302183" y="280891"/>
                  <a:pt x="0" y="257369"/>
                </a:cubicBezTo>
                <a:cubicBezTo>
                  <a:pt x="3286" y="204814"/>
                  <a:pt x="-4892" y="75935"/>
                  <a:pt x="0" y="0"/>
                </a:cubicBezTo>
                <a:close/>
              </a:path>
            </a:pathLst>
          </a:custGeom>
          <a:solidFill>
            <a:srgbClr val="FF9191"/>
          </a:solidFill>
          <a:ln>
            <a:solidFill>
              <a:schemeClr val="tx1"/>
            </a:solidFill>
            <a:extLst>
              <a:ext uri="{C807C97D-BFC1-408E-A445-0C87EB9F89A2}">
                <ask:lineSketchStyleProps xmlns:ask="http://schemas.microsoft.com/office/drawing/2018/sketchyshapes" sd="2978251737">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Avant la dernière rechute </a:t>
            </a:r>
          </a:p>
        </p:txBody>
      </p:sp>
      <p:sp>
        <p:nvSpPr>
          <p:cNvPr id="17" name="Graphique 10">
            <a:extLst>
              <a:ext uri="{FF2B5EF4-FFF2-40B4-BE49-F238E27FC236}">
                <a16:creationId xmlns:a16="http://schemas.microsoft.com/office/drawing/2014/main" id="{9BD4589A-B0E8-C69D-80ED-D91592D49E60}"/>
              </a:ext>
            </a:extLst>
          </p:cNvPr>
          <p:cNvSpPr/>
          <p:nvPr/>
        </p:nvSpPr>
        <p:spPr>
          <a:xfrm rot="19752315">
            <a:off x="213887" y="1810484"/>
            <a:ext cx="1175857" cy="588933"/>
          </a:xfrm>
          <a:custGeom>
            <a:avLst/>
            <a:gdLst>
              <a:gd name="connsiteX0" fmla="*/ 3693469 w 8404565"/>
              <a:gd name="connsiteY0" fmla="*/ 734616 h 5207893"/>
              <a:gd name="connsiteX1" fmla="*/ 8246 w 8404565"/>
              <a:gd name="connsiteY1" fmla="*/ 2675811 h 5207893"/>
              <a:gd name="connsiteX2" fmla="*/ 1821806 w 8404565"/>
              <a:gd name="connsiteY2" fmla="*/ 4841796 h 5207893"/>
              <a:gd name="connsiteX3" fmla="*/ 7419649 w 8404565"/>
              <a:gd name="connsiteY3" fmla="*/ 4307443 h 5207893"/>
              <a:gd name="connsiteX4" fmla="*/ 8404534 w 8404565"/>
              <a:gd name="connsiteY4" fmla="*/ 2717721 h 5207893"/>
              <a:gd name="connsiteX5" fmla="*/ 3228649 w 8404565"/>
              <a:gd name="connsiteY5" fmla="*/ 17383 h 52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4565" h="5207893">
                <a:moveTo>
                  <a:pt x="3693469" y="734616"/>
                </a:moveTo>
                <a:cubicBezTo>
                  <a:pt x="1574156" y="753666"/>
                  <a:pt x="112069" y="1697593"/>
                  <a:pt x="8246" y="2675811"/>
                </a:cubicBezTo>
                <a:cubicBezTo>
                  <a:pt x="-108911" y="3773091"/>
                  <a:pt x="1048376" y="4589383"/>
                  <a:pt x="1821806" y="4841796"/>
                </a:cubicBezTo>
                <a:cubicBezTo>
                  <a:pt x="3576311" y="5416153"/>
                  <a:pt x="5937559" y="5369481"/>
                  <a:pt x="7419649" y="4307443"/>
                </a:cubicBezTo>
                <a:cubicBezTo>
                  <a:pt x="7871134" y="3983593"/>
                  <a:pt x="8409297" y="3392091"/>
                  <a:pt x="8404534" y="2717721"/>
                </a:cubicBezTo>
                <a:cubicBezTo>
                  <a:pt x="8389294" y="642223"/>
                  <a:pt x="6598594" y="-129302"/>
                  <a:pt x="3228649" y="17383"/>
                </a:cubicBezTo>
              </a:path>
            </a:pathLst>
          </a:custGeom>
          <a:noFill/>
          <a:ln w="28575" cap="flat">
            <a:solidFill>
              <a:srgbClr val="FF6700"/>
            </a:solidFill>
            <a:prstDash val="solid"/>
            <a:miter/>
          </a:ln>
        </p:spPr>
        <p:txBody>
          <a:bodyPr rtlCol="0" anchor="ctr"/>
          <a:lstStyle/>
          <a:p>
            <a:pPr algn="ctr"/>
            <a:r>
              <a:rPr lang="fr-FR" sz="1400" dirty="0"/>
              <a:t>Focus </a:t>
            </a:r>
          </a:p>
          <a:p>
            <a:pPr algn="ctr"/>
            <a:r>
              <a:rPr lang="fr-FR" sz="1400" dirty="0"/>
              <a:t>1</a:t>
            </a:r>
            <a:r>
              <a:rPr lang="fr-FR" sz="1400" baseline="30000" dirty="0"/>
              <a:t>ère</a:t>
            </a:r>
            <a:r>
              <a:rPr lang="fr-FR" sz="1400" dirty="0"/>
              <a:t> rechute</a:t>
            </a:r>
          </a:p>
        </p:txBody>
      </p:sp>
    </p:spTree>
    <p:extLst>
      <p:ext uri="{BB962C8B-B14F-4D97-AF65-F5344CB8AC3E}">
        <p14:creationId xmlns:p14="http://schemas.microsoft.com/office/powerpoint/2010/main" val="661952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D3738-F2B2-ED11-1682-DAF0C3649C1A}"/>
              </a:ext>
            </a:extLst>
          </p:cNvPr>
          <p:cNvSpPr>
            <a:spLocks noGrp="1"/>
          </p:cNvSpPr>
          <p:nvPr>
            <p:ph type="title"/>
          </p:nvPr>
        </p:nvSpPr>
        <p:spPr>
          <a:xfrm>
            <a:off x="435609" y="189100"/>
            <a:ext cx="11408048" cy="757130"/>
          </a:xfrm>
        </p:spPr>
        <p:txBody>
          <a:bodyPr/>
          <a:lstStyle/>
          <a:p>
            <a:r>
              <a:rPr lang="fr-FR" sz="1800" dirty="0">
                <a:solidFill>
                  <a:schemeClr val="accent2"/>
                </a:solidFill>
                <a:latin typeface="Dreaming Outloud Pro" panose="03050502040302030504" pitchFamily="66" charset="0"/>
                <a:cs typeface="Dreaming Outloud Pro" panose="03050502040302030504" pitchFamily="66" charset="0"/>
              </a:rPr>
              <a:t>Traitement avant la rechute – Focus selon le nombre de rechute</a:t>
            </a:r>
            <a:br>
              <a:rPr lang="fr-FR" sz="2400" dirty="0"/>
            </a:br>
            <a:r>
              <a:rPr lang="fr-FR" dirty="0"/>
              <a:t>En première intention, la chimiothérapie est le traitement le plus prescrit aux patients atteints de LLC alors qu’aux rechutes suivantes les inhibiteurs de BTK seuls et de BCL2 seront davantage prescrits</a:t>
            </a:r>
          </a:p>
        </p:txBody>
      </p:sp>
      <p:sp>
        <p:nvSpPr>
          <p:cNvPr id="3" name="Espace réservé du texte 2">
            <a:extLst>
              <a:ext uri="{FF2B5EF4-FFF2-40B4-BE49-F238E27FC236}">
                <a16:creationId xmlns:a16="http://schemas.microsoft.com/office/drawing/2014/main" id="{92CC43F6-9F19-EE67-CD11-CA9EF3846B8B}"/>
              </a:ext>
            </a:extLst>
          </p:cNvPr>
          <p:cNvSpPr>
            <a:spLocks noGrp="1"/>
          </p:cNvSpPr>
          <p:nvPr>
            <p:ph type="body" sz="quarter" idx="13"/>
          </p:nvPr>
        </p:nvSpPr>
        <p:spPr>
          <a:xfrm>
            <a:off x="0" y="1152000"/>
            <a:ext cx="12193200" cy="491655"/>
          </a:xfrm>
        </p:spPr>
        <p:txBody>
          <a:bodyPr/>
          <a:lstStyle/>
          <a:p>
            <a:r>
              <a:rPr lang="fr-FR" dirty="0"/>
              <a:t>Q25. Quel traitement </a:t>
            </a:r>
            <a:r>
              <a:rPr lang="fr-FR" dirty="0" err="1"/>
              <a:t>preniez-vous</a:t>
            </a:r>
            <a:r>
              <a:rPr lang="fr-FR" dirty="0"/>
              <a:t> avant l’annonce de la rechute de votre LLC ?
</a:t>
            </a:r>
            <a:r>
              <a:rPr lang="fr-FR" sz="1000" dirty="0"/>
              <a:t>Base : A tous (98) | Total supérieur à 100% car plusieurs réponses possibles</a:t>
            </a:r>
            <a:endParaRPr lang="fr-FR" dirty="0"/>
          </a:p>
        </p:txBody>
      </p:sp>
      <p:graphicFrame>
        <p:nvGraphicFramePr>
          <p:cNvPr id="5" name="Graphique 4">
            <a:extLst>
              <a:ext uri="{FF2B5EF4-FFF2-40B4-BE49-F238E27FC236}">
                <a16:creationId xmlns:a16="http://schemas.microsoft.com/office/drawing/2014/main" id="{D8E1B096-DE50-5ED0-F107-9B227C0A3B6B}"/>
              </a:ext>
            </a:extLst>
          </p:cNvPr>
          <p:cNvGraphicFramePr/>
          <p:nvPr>
            <p:extLst>
              <p:ext uri="{D42A27DB-BD31-4B8C-83A1-F6EECF244321}">
                <p14:modId xmlns:p14="http://schemas.microsoft.com/office/powerpoint/2010/main" val="136314116"/>
              </p:ext>
            </p:extLst>
          </p:nvPr>
        </p:nvGraphicFramePr>
        <p:xfrm>
          <a:off x="3491809" y="2218133"/>
          <a:ext cx="3342691" cy="4103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au 3">
            <a:extLst>
              <a:ext uri="{FF2B5EF4-FFF2-40B4-BE49-F238E27FC236}">
                <a16:creationId xmlns:a16="http://schemas.microsoft.com/office/drawing/2014/main" id="{02A1C6A1-B2F5-4FFE-EDC0-A2A12EACC0B4}"/>
              </a:ext>
            </a:extLst>
          </p:cNvPr>
          <p:cNvGraphicFramePr>
            <a:graphicFrameLocks noGrp="1"/>
          </p:cNvGraphicFramePr>
          <p:nvPr>
            <p:extLst>
              <p:ext uri="{D42A27DB-BD31-4B8C-83A1-F6EECF244321}">
                <p14:modId xmlns:p14="http://schemas.microsoft.com/office/powerpoint/2010/main" val="3162008909"/>
              </p:ext>
            </p:extLst>
          </p:nvPr>
        </p:nvGraphicFramePr>
        <p:xfrm>
          <a:off x="997567" y="2344575"/>
          <a:ext cx="2579967" cy="3823165"/>
        </p:xfrm>
        <a:graphic>
          <a:graphicData uri="http://schemas.openxmlformats.org/drawingml/2006/table">
            <a:tbl>
              <a:tblPr>
                <a:tableStyleId>{5C22544A-7EE6-4342-B048-85BDC9FD1C3A}</a:tableStyleId>
              </a:tblPr>
              <a:tblGrid>
                <a:gridCol w="2579967">
                  <a:extLst>
                    <a:ext uri="{9D8B030D-6E8A-4147-A177-3AD203B41FA5}">
                      <a16:colId xmlns:a16="http://schemas.microsoft.com/office/drawing/2014/main" val="3499790467"/>
                    </a:ext>
                  </a:extLst>
                </a:gridCol>
              </a:tblGrid>
              <a:tr h="342105">
                <a:tc>
                  <a:txBody>
                    <a:bodyPr/>
                    <a:lstStyle/>
                    <a:p>
                      <a:pPr algn="r" fontAlgn="ctr"/>
                      <a:r>
                        <a:rPr lang="fr-FR" sz="1200" u="none" strike="noStrike" dirty="0">
                          <a:effectLst/>
                        </a:rPr>
                        <a:t>Inhibiteur de BTK seul</a:t>
                      </a:r>
                      <a:endParaRPr lang="fr-FR" sz="12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9998711"/>
                  </a:ext>
                </a:extLst>
              </a:tr>
              <a:tr h="342105">
                <a:tc>
                  <a:txBody>
                    <a:bodyPr/>
                    <a:lstStyle/>
                    <a:p>
                      <a:pPr algn="r" fontAlgn="ctr"/>
                      <a:r>
                        <a:rPr lang="fr-FR" sz="1200" u="none" strike="noStrike" dirty="0">
                          <a:effectLst/>
                        </a:rPr>
                        <a:t>Chimiothérapie seul</a:t>
                      </a:r>
                      <a:endParaRPr lang="fr-FR" sz="12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2757776"/>
                  </a:ext>
                </a:extLst>
              </a:tr>
              <a:tr h="342105">
                <a:tc>
                  <a:txBody>
                    <a:bodyPr/>
                    <a:lstStyle/>
                    <a:p>
                      <a:pPr algn="r" fontAlgn="ctr"/>
                      <a:r>
                        <a:rPr lang="fr-FR" sz="1200" u="none" strike="noStrike" dirty="0">
                          <a:effectLst/>
                        </a:rPr>
                        <a:t>Anticorps anti-CD20 + Chimiothérapie</a:t>
                      </a:r>
                      <a:endParaRPr lang="fr-FR" sz="12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7116319"/>
                  </a:ext>
                </a:extLst>
              </a:tr>
              <a:tr h="342105">
                <a:tc>
                  <a:txBody>
                    <a:bodyPr/>
                    <a:lstStyle/>
                    <a:p>
                      <a:pPr algn="r" fontAlgn="ctr"/>
                      <a:r>
                        <a:rPr lang="fr-FR" sz="1200" u="none" strike="noStrike" dirty="0">
                          <a:effectLst/>
                        </a:rPr>
                        <a:t>Chimiothérapie + Autres</a:t>
                      </a:r>
                      <a:endParaRPr lang="fr-FR" sz="12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2309001"/>
                  </a:ext>
                </a:extLst>
              </a:tr>
              <a:tr h="342105">
                <a:tc>
                  <a:txBody>
                    <a:bodyPr/>
                    <a:lstStyle/>
                    <a:p>
                      <a:pPr algn="r" fontAlgn="ctr"/>
                      <a:r>
                        <a:rPr lang="fr-FR" sz="1200" u="none" strike="noStrike" dirty="0">
                          <a:effectLst/>
                        </a:rPr>
                        <a:t>Inhibiteur de BCL2 seul</a:t>
                      </a:r>
                      <a:endParaRPr lang="fr-FR" sz="12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9456763"/>
                  </a:ext>
                </a:extLst>
              </a:tr>
              <a:tr h="342105">
                <a:tc>
                  <a:txBody>
                    <a:bodyPr/>
                    <a:lstStyle/>
                    <a:p>
                      <a:pPr algn="r" fontAlgn="ctr"/>
                      <a:r>
                        <a:rPr lang="fr-FR" sz="1200" u="none" strike="noStrike">
                          <a:effectLst/>
                        </a:rPr>
                        <a:t>Anticorps anti-CD20 seul </a:t>
                      </a:r>
                      <a:endParaRPr lang="fr-FR" sz="12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8308199"/>
                  </a:ext>
                </a:extLst>
              </a:tr>
              <a:tr h="368525">
                <a:tc>
                  <a:txBody>
                    <a:bodyPr/>
                    <a:lstStyle/>
                    <a:p>
                      <a:pPr algn="r" fontAlgn="ctr"/>
                      <a:r>
                        <a:rPr lang="fr-FR" sz="1200" u="none" strike="noStrike">
                          <a:effectLst/>
                        </a:rPr>
                        <a:t>Anticorps anti-CD20 + Chimiothérapie + Autres</a:t>
                      </a:r>
                      <a:endParaRPr lang="fr-FR" sz="12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0885396"/>
                  </a:ext>
                </a:extLst>
              </a:tr>
              <a:tr h="342105">
                <a:tc>
                  <a:txBody>
                    <a:bodyPr/>
                    <a:lstStyle/>
                    <a:p>
                      <a:pPr algn="r" fontAlgn="ctr"/>
                      <a:r>
                        <a:rPr lang="fr-FR" sz="1200" u="none" strike="noStrike" dirty="0">
                          <a:effectLst/>
                        </a:rPr>
                        <a:t>Anticorps anti-CD20 + Autres</a:t>
                      </a:r>
                      <a:endParaRPr lang="fr-FR" sz="12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1696703"/>
                  </a:ext>
                </a:extLst>
              </a:tr>
              <a:tr h="368525">
                <a:tc>
                  <a:txBody>
                    <a:bodyPr/>
                    <a:lstStyle/>
                    <a:p>
                      <a:pPr algn="r" fontAlgn="ctr"/>
                      <a:r>
                        <a:rPr lang="fr-FR" sz="1200" u="none" strike="noStrike" dirty="0">
                          <a:effectLst/>
                        </a:rPr>
                        <a:t>Inhibiteur de BCL2 + Anticorps anti-CD20</a:t>
                      </a:r>
                      <a:endParaRPr lang="fr-FR" sz="12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4900794"/>
                  </a:ext>
                </a:extLst>
              </a:tr>
              <a:tr h="342105">
                <a:tc>
                  <a:txBody>
                    <a:bodyPr/>
                    <a:lstStyle/>
                    <a:p>
                      <a:pPr algn="r" fontAlgn="ctr"/>
                      <a:r>
                        <a:rPr lang="fr-FR" sz="1200" u="none" strike="noStrike" dirty="0">
                          <a:effectLst/>
                        </a:rPr>
                        <a:t>Inhibiteur de BCL2 + Autres</a:t>
                      </a:r>
                      <a:endParaRPr lang="fr-FR" sz="12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646212"/>
                  </a:ext>
                </a:extLst>
              </a:tr>
              <a:tr h="342105">
                <a:tc>
                  <a:txBody>
                    <a:bodyPr/>
                    <a:lstStyle/>
                    <a:p>
                      <a:pPr algn="r" fontAlgn="ctr"/>
                      <a:r>
                        <a:rPr lang="fr-FR" sz="1200" u="none" strike="noStrike" dirty="0">
                          <a:effectLst/>
                        </a:rPr>
                        <a:t>Autres</a:t>
                      </a:r>
                      <a:endParaRPr lang="fr-FR" sz="12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680691"/>
                  </a:ext>
                </a:extLst>
              </a:tr>
            </a:tbl>
          </a:graphicData>
        </a:graphic>
      </p:graphicFrame>
      <p:pic>
        <p:nvPicPr>
          <p:cNvPr id="18" name="Image 17">
            <a:extLst>
              <a:ext uri="{FF2B5EF4-FFF2-40B4-BE49-F238E27FC236}">
                <a16:creationId xmlns:a16="http://schemas.microsoft.com/office/drawing/2014/main" id="{791E31DE-4910-912F-1594-46262270C4F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620433" y="2453524"/>
            <a:ext cx="180000" cy="180000"/>
          </a:xfrm>
          <a:prstGeom prst="rect">
            <a:avLst/>
          </a:prstGeom>
        </p:spPr>
      </p:pic>
      <p:pic>
        <p:nvPicPr>
          <p:cNvPr id="24" name="Image 23">
            <a:extLst>
              <a:ext uri="{FF2B5EF4-FFF2-40B4-BE49-F238E27FC236}">
                <a16:creationId xmlns:a16="http://schemas.microsoft.com/office/drawing/2014/main" id="{4FA9C989-89A2-3CE4-77E8-AF45FE274B4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17026" y="3826359"/>
            <a:ext cx="180000" cy="180000"/>
          </a:xfrm>
          <a:prstGeom prst="rect">
            <a:avLst/>
          </a:prstGeom>
        </p:spPr>
      </p:pic>
      <p:pic>
        <p:nvPicPr>
          <p:cNvPr id="25" name="Image 24">
            <a:extLst>
              <a:ext uri="{FF2B5EF4-FFF2-40B4-BE49-F238E27FC236}">
                <a16:creationId xmlns:a16="http://schemas.microsoft.com/office/drawing/2014/main" id="{6CADA6F7-306B-6CA7-B9D7-989FC5DE7F8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332157" y="3148757"/>
            <a:ext cx="180000" cy="180000"/>
          </a:xfrm>
          <a:prstGeom prst="rect">
            <a:avLst/>
          </a:prstGeom>
        </p:spPr>
      </p:pic>
      <p:pic>
        <p:nvPicPr>
          <p:cNvPr id="27" name="Image 26">
            <a:extLst>
              <a:ext uri="{FF2B5EF4-FFF2-40B4-BE49-F238E27FC236}">
                <a16:creationId xmlns:a16="http://schemas.microsoft.com/office/drawing/2014/main" id="{679D1527-718B-1846-B566-BA94438A77D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34635" y="6342538"/>
            <a:ext cx="180000" cy="180000"/>
          </a:xfrm>
          <a:prstGeom prst="rect">
            <a:avLst/>
          </a:prstGeom>
        </p:spPr>
      </p:pic>
      <p:sp>
        <p:nvSpPr>
          <p:cNvPr id="28" name="ZoneTexte 27">
            <a:extLst>
              <a:ext uri="{FF2B5EF4-FFF2-40B4-BE49-F238E27FC236}">
                <a16:creationId xmlns:a16="http://schemas.microsoft.com/office/drawing/2014/main" id="{A3659E9C-F4EE-8CF6-AB20-3402CAB2E832}"/>
              </a:ext>
            </a:extLst>
          </p:cNvPr>
          <p:cNvSpPr txBox="1"/>
          <p:nvPr/>
        </p:nvSpPr>
        <p:spPr>
          <a:xfrm>
            <a:off x="505756" y="6254727"/>
            <a:ext cx="3447405" cy="318924"/>
          </a:xfrm>
          <a:prstGeom prst="rect">
            <a:avLst/>
          </a:prstGeom>
          <a:noFill/>
          <a:ln>
            <a:noFill/>
          </a:ln>
          <a:effectLst/>
        </p:spPr>
        <p:txBody>
          <a:bodyPr wrap="square" lIns="36000" tIns="36000" rIns="36000" bIns="36000" rtlCol="0" anchor="t" anchorCtr="0">
            <a:spAutoFit/>
          </a:bodyPr>
          <a:lstStyle/>
          <a:p>
            <a:pPr marL="0" marR="0" indent="0"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800" i="1" dirty="0">
                <a:cs typeface="Dreaming Outloud Pro" panose="03050502040302030504" pitchFamily="66" charset="0"/>
              </a:rPr>
              <a:t>Différence statistiquement significative et positive entre les patients en première rechute et ceux ayant vécu plusieurs rechutes de leur LLC</a:t>
            </a:r>
            <a:endParaRPr lang="fr-FR" sz="800" i="1" dirty="0">
              <a:ea typeface="+mn-ea"/>
              <a:cs typeface="Dreaming Outloud Pro" panose="03050502040302030504" pitchFamily="66" charset="0"/>
            </a:endParaRPr>
          </a:p>
        </p:txBody>
      </p:sp>
      <p:graphicFrame>
        <p:nvGraphicFramePr>
          <p:cNvPr id="9" name="Graphique 8">
            <a:extLst>
              <a:ext uri="{FF2B5EF4-FFF2-40B4-BE49-F238E27FC236}">
                <a16:creationId xmlns:a16="http://schemas.microsoft.com/office/drawing/2014/main" id="{80464C22-C8E6-1A86-8DD4-516EAAAAC304}"/>
              </a:ext>
            </a:extLst>
          </p:cNvPr>
          <p:cNvGraphicFramePr/>
          <p:nvPr>
            <p:extLst>
              <p:ext uri="{D42A27DB-BD31-4B8C-83A1-F6EECF244321}">
                <p14:modId xmlns:p14="http://schemas.microsoft.com/office/powerpoint/2010/main" val="297955311"/>
              </p:ext>
            </p:extLst>
          </p:nvPr>
        </p:nvGraphicFramePr>
        <p:xfrm>
          <a:off x="6820818" y="2218133"/>
          <a:ext cx="3342691" cy="4103291"/>
        </p:xfrm>
        <a:graphic>
          <a:graphicData uri="http://schemas.openxmlformats.org/drawingml/2006/chart">
            <c:chart xmlns:c="http://schemas.openxmlformats.org/drawingml/2006/chart" xmlns:r="http://schemas.openxmlformats.org/officeDocument/2006/relationships" r:id="rId4"/>
          </a:graphicData>
        </a:graphic>
      </p:graphicFrame>
      <p:sp>
        <p:nvSpPr>
          <p:cNvPr id="32" name="ZoneTexte 31">
            <a:extLst>
              <a:ext uri="{FF2B5EF4-FFF2-40B4-BE49-F238E27FC236}">
                <a16:creationId xmlns:a16="http://schemas.microsoft.com/office/drawing/2014/main" id="{4AE5A149-E445-889D-B012-54BF376C90CB}"/>
              </a:ext>
            </a:extLst>
          </p:cNvPr>
          <p:cNvSpPr txBox="1"/>
          <p:nvPr/>
        </p:nvSpPr>
        <p:spPr>
          <a:xfrm>
            <a:off x="6605998" y="1846405"/>
            <a:ext cx="2526847" cy="418952"/>
          </a:xfrm>
          <a:custGeom>
            <a:avLst/>
            <a:gdLst>
              <a:gd name="connsiteX0" fmla="*/ 0 w 2526847"/>
              <a:gd name="connsiteY0" fmla="*/ 0 h 418952"/>
              <a:gd name="connsiteX1" fmla="*/ 656980 w 2526847"/>
              <a:gd name="connsiteY1" fmla="*/ 0 h 418952"/>
              <a:gd name="connsiteX2" fmla="*/ 1238155 w 2526847"/>
              <a:gd name="connsiteY2" fmla="*/ 0 h 418952"/>
              <a:gd name="connsiteX3" fmla="*/ 1869867 w 2526847"/>
              <a:gd name="connsiteY3" fmla="*/ 0 h 418952"/>
              <a:gd name="connsiteX4" fmla="*/ 2526847 w 2526847"/>
              <a:gd name="connsiteY4" fmla="*/ 0 h 418952"/>
              <a:gd name="connsiteX5" fmla="*/ 2526847 w 2526847"/>
              <a:gd name="connsiteY5" fmla="*/ 418952 h 418952"/>
              <a:gd name="connsiteX6" fmla="*/ 1970941 w 2526847"/>
              <a:gd name="connsiteY6" fmla="*/ 418952 h 418952"/>
              <a:gd name="connsiteX7" fmla="*/ 1288692 w 2526847"/>
              <a:gd name="connsiteY7" fmla="*/ 418952 h 418952"/>
              <a:gd name="connsiteX8" fmla="*/ 707517 w 2526847"/>
              <a:gd name="connsiteY8" fmla="*/ 418952 h 418952"/>
              <a:gd name="connsiteX9" fmla="*/ 0 w 2526847"/>
              <a:gd name="connsiteY9" fmla="*/ 418952 h 418952"/>
              <a:gd name="connsiteX10" fmla="*/ 0 w 2526847"/>
              <a:gd name="connsiteY10" fmla="*/ 0 h 41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847" h="418952" fill="none" extrusionOk="0">
                <a:moveTo>
                  <a:pt x="0" y="0"/>
                </a:moveTo>
                <a:cubicBezTo>
                  <a:pt x="191295" y="1207"/>
                  <a:pt x="483701" y="11244"/>
                  <a:pt x="656980" y="0"/>
                </a:cubicBezTo>
                <a:cubicBezTo>
                  <a:pt x="830259" y="-11244"/>
                  <a:pt x="1015729" y="-12339"/>
                  <a:pt x="1238155" y="0"/>
                </a:cubicBezTo>
                <a:cubicBezTo>
                  <a:pt x="1460582" y="12339"/>
                  <a:pt x="1680942" y="3951"/>
                  <a:pt x="1869867" y="0"/>
                </a:cubicBezTo>
                <a:cubicBezTo>
                  <a:pt x="2058792" y="-3951"/>
                  <a:pt x="2255917" y="12329"/>
                  <a:pt x="2526847" y="0"/>
                </a:cubicBezTo>
                <a:cubicBezTo>
                  <a:pt x="2525175" y="158386"/>
                  <a:pt x="2547170" y="299477"/>
                  <a:pt x="2526847" y="418952"/>
                </a:cubicBezTo>
                <a:cubicBezTo>
                  <a:pt x="2343687" y="398783"/>
                  <a:pt x="2234089" y="434964"/>
                  <a:pt x="1970941" y="418952"/>
                </a:cubicBezTo>
                <a:cubicBezTo>
                  <a:pt x="1707793" y="402940"/>
                  <a:pt x="1512240" y="411980"/>
                  <a:pt x="1288692" y="418952"/>
                </a:cubicBezTo>
                <a:cubicBezTo>
                  <a:pt x="1065144" y="425924"/>
                  <a:pt x="949379" y="432670"/>
                  <a:pt x="707517" y="418952"/>
                </a:cubicBezTo>
                <a:cubicBezTo>
                  <a:pt x="465656" y="405234"/>
                  <a:pt x="316544" y="452201"/>
                  <a:pt x="0" y="418952"/>
                </a:cubicBezTo>
                <a:cubicBezTo>
                  <a:pt x="-7182" y="287093"/>
                  <a:pt x="5335" y="90199"/>
                  <a:pt x="0" y="0"/>
                </a:cubicBezTo>
                <a:close/>
              </a:path>
              <a:path w="2526847" h="418952" stroke="0" extrusionOk="0">
                <a:moveTo>
                  <a:pt x="0" y="0"/>
                </a:moveTo>
                <a:cubicBezTo>
                  <a:pt x="269950" y="-12064"/>
                  <a:pt x="488079" y="9367"/>
                  <a:pt x="656980" y="0"/>
                </a:cubicBezTo>
                <a:cubicBezTo>
                  <a:pt x="825881" y="-9367"/>
                  <a:pt x="1091532" y="4174"/>
                  <a:pt x="1238155" y="0"/>
                </a:cubicBezTo>
                <a:cubicBezTo>
                  <a:pt x="1384779" y="-4174"/>
                  <a:pt x="1714630" y="-5818"/>
                  <a:pt x="1869867" y="0"/>
                </a:cubicBezTo>
                <a:cubicBezTo>
                  <a:pt x="2025104" y="5818"/>
                  <a:pt x="2200496" y="16817"/>
                  <a:pt x="2526847" y="0"/>
                </a:cubicBezTo>
                <a:cubicBezTo>
                  <a:pt x="2521954" y="95480"/>
                  <a:pt x="2540041" y="231291"/>
                  <a:pt x="2526847" y="418952"/>
                </a:cubicBezTo>
                <a:cubicBezTo>
                  <a:pt x="2381275" y="391333"/>
                  <a:pt x="2127750" y="423302"/>
                  <a:pt x="1970941" y="418952"/>
                </a:cubicBezTo>
                <a:cubicBezTo>
                  <a:pt x="1814132" y="414602"/>
                  <a:pt x="1621627" y="418893"/>
                  <a:pt x="1415034" y="418952"/>
                </a:cubicBezTo>
                <a:cubicBezTo>
                  <a:pt x="1208441" y="419011"/>
                  <a:pt x="952336" y="397404"/>
                  <a:pt x="808591" y="418952"/>
                </a:cubicBezTo>
                <a:cubicBezTo>
                  <a:pt x="664846" y="440500"/>
                  <a:pt x="350978" y="457008"/>
                  <a:pt x="0" y="418952"/>
                </a:cubicBezTo>
                <a:cubicBezTo>
                  <a:pt x="1470" y="295845"/>
                  <a:pt x="17970" y="203770"/>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1962971511">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cs typeface="Dreaming Outloud Pro" panose="03050502040302030504" pitchFamily="66" charset="0"/>
              </a:rPr>
              <a:t>En 2</a:t>
            </a:r>
            <a:r>
              <a:rPr lang="fr-FR" sz="1200" baseline="30000" dirty="0">
                <a:cs typeface="Dreaming Outloud Pro" panose="03050502040302030504" pitchFamily="66" charset="0"/>
              </a:rPr>
              <a:t>ème</a:t>
            </a:r>
            <a:r>
              <a:rPr lang="fr-FR" sz="1200" dirty="0">
                <a:cs typeface="Dreaming Outloud Pro" panose="03050502040302030504" pitchFamily="66" charset="0"/>
              </a:rPr>
              <a:t> rechute ou plus </a:t>
            </a:r>
          </a:p>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000" dirty="0">
                <a:cs typeface="Dreaming Outloud Pro" panose="03050502040302030504" pitchFamily="66" charset="0"/>
              </a:rPr>
              <a:t>(traitement antérieur à la dernière rechute)</a:t>
            </a:r>
            <a:endParaRPr lang="fr-FR" sz="1200" dirty="0">
              <a:ea typeface="+mn-ea"/>
              <a:cs typeface="Dreaming Outloud Pro" panose="03050502040302030504" pitchFamily="66" charset="0"/>
            </a:endParaRPr>
          </a:p>
        </p:txBody>
      </p:sp>
      <p:sp>
        <p:nvSpPr>
          <p:cNvPr id="33" name="ZoneTexte 32">
            <a:extLst>
              <a:ext uri="{FF2B5EF4-FFF2-40B4-BE49-F238E27FC236}">
                <a16:creationId xmlns:a16="http://schemas.microsoft.com/office/drawing/2014/main" id="{A5877812-1581-6B08-D2FF-D1E6615943FA}"/>
              </a:ext>
            </a:extLst>
          </p:cNvPr>
          <p:cNvSpPr txBox="1"/>
          <p:nvPr/>
        </p:nvSpPr>
        <p:spPr>
          <a:xfrm>
            <a:off x="3068734" y="1815466"/>
            <a:ext cx="2526847" cy="411257"/>
          </a:xfrm>
          <a:custGeom>
            <a:avLst/>
            <a:gdLst>
              <a:gd name="connsiteX0" fmla="*/ 0 w 2526847"/>
              <a:gd name="connsiteY0" fmla="*/ 0 h 411257"/>
              <a:gd name="connsiteX1" fmla="*/ 682249 w 2526847"/>
              <a:gd name="connsiteY1" fmla="*/ 0 h 411257"/>
              <a:gd name="connsiteX2" fmla="*/ 1339229 w 2526847"/>
              <a:gd name="connsiteY2" fmla="*/ 0 h 411257"/>
              <a:gd name="connsiteX3" fmla="*/ 2526847 w 2526847"/>
              <a:gd name="connsiteY3" fmla="*/ 0 h 411257"/>
              <a:gd name="connsiteX4" fmla="*/ 2526847 w 2526847"/>
              <a:gd name="connsiteY4" fmla="*/ 411257 h 411257"/>
              <a:gd name="connsiteX5" fmla="*/ 1869867 w 2526847"/>
              <a:gd name="connsiteY5" fmla="*/ 411257 h 411257"/>
              <a:gd name="connsiteX6" fmla="*/ 1187618 w 2526847"/>
              <a:gd name="connsiteY6" fmla="*/ 411257 h 411257"/>
              <a:gd name="connsiteX7" fmla="*/ 0 w 2526847"/>
              <a:gd name="connsiteY7" fmla="*/ 411257 h 411257"/>
              <a:gd name="connsiteX8" fmla="*/ 0 w 2526847"/>
              <a:gd name="connsiteY8" fmla="*/ 0 h 4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47" h="411257" fill="none" extrusionOk="0">
                <a:moveTo>
                  <a:pt x="0" y="0"/>
                </a:moveTo>
                <a:cubicBezTo>
                  <a:pt x="297826" y="-25072"/>
                  <a:pt x="439613" y="11876"/>
                  <a:pt x="682249" y="0"/>
                </a:cubicBezTo>
                <a:cubicBezTo>
                  <a:pt x="924885" y="-11876"/>
                  <a:pt x="1013334" y="-31032"/>
                  <a:pt x="1339229" y="0"/>
                </a:cubicBezTo>
                <a:cubicBezTo>
                  <a:pt x="1665124" y="31032"/>
                  <a:pt x="2272341" y="-38677"/>
                  <a:pt x="2526847" y="0"/>
                </a:cubicBezTo>
                <a:cubicBezTo>
                  <a:pt x="2540974" y="119993"/>
                  <a:pt x="2533630" y="211318"/>
                  <a:pt x="2526847" y="411257"/>
                </a:cubicBezTo>
                <a:cubicBezTo>
                  <a:pt x="2391477" y="426189"/>
                  <a:pt x="2176220" y="400936"/>
                  <a:pt x="1869867" y="411257"/>
                </a:cubicBezTo>
                <a:cubicBezTo>
                  <a:pt x="1563514" y="421578"/>
                  <a:pt x="1409373" y="441848"/>
                  <a:pt x="1187618" y="411257"/>
                </a:cubicBezTo>
                <a:cubicBezTo>
                  <a:pt x="965863" y="380666"/>
                  <a:pt x="430540" y="416993"/>
                  <a:pt x="0" y="411257"/>
                </a:cubicBezTo>
                <a:cubicBezTo>
                  <a:pt x="866" y="291181"/>
                  <a:pt x="17562" y="124517"/>
                  <a:pt x="0" y="0"/>
                </a:cubicBezTo>
                <a:close/>
              </a:path>
              <a:path w="2526847" h="411257" stroke="0" extrusionOk="0">
                <a:moveTo>
                  <a:pt x="0" y="0"/>
                </a:moveTo>
                <a:cubicBezTo>
                  <a:pt x="135087" y="13415"/>
                  <a:pt x="379998" y="-22535"/>
                  <a:pt x="555906" y="0"/>
                </a:cubicBezTo>
                <a:cubicBezTo>
                  <a:pt x="731814" y="22535"/>
                  <a:pt x="907125" y="13117"/>
                  <a:pt x="1111813" y="0"/>
                </a:cubicBezTo>
                <a:cubicBezTo>
                  <a:pt x="1316501" y="-13117"/>
                  <a:pt x="1417697" y="12795"/>
                  <a:pt x="1667719" y="0"/>
                </a:cubicBezTo>
                <a:cubicBezTo>
                  <a:pt x="1917741" y="-12795"/>
                  <a:pt x="2316823" y="38717"/>
                  <a:pt x="2526847" y="0"/>
                </a:cubicBezTo>
                <a:cubicBezTo>
                  <a:pt x="2523985" y="137135"/>
                  <a:pt x="2514435" y="238242"/>
                  <a:pt x="2526847" y="411257"/>
                </a:cubicBezTo>
                <a:cubicBezTo>
                  <a:pt x="2317362" y="387188"/>
                  <a:pt x="2102542" y="393022"/>
                  <a:pt x="1945672" y="411257"/>
                </a:cubicBezTo>
                <a:cubicBezTo>
                  <a:pt x="1788803" y="429492"/>
                  <a:pt x="1495339" y="406178"/>
                  <a:pt x="1339229" y="411257"/>
                </a:cubicBezTo>
                <a:cubicBezTo>
                  <a:pt x="1183119" y="416336"/>
                  <a:pt x="1036762" y="434407"/>
                  <a:pt x="783323" y="411257"/>
                </a:cubicBezTo>
                <a:cubicBezTo>
                  <a:pt x="529884" y="388107"/>
                  <a:pt x="302183" y="434779"/>
                  <a:pt x="0" y="411257"/>
                </a:cubicBezTo>
                <a:cubicBezTo>
                  <a:pt x="9014" y="251373"/>
                  <a:pt x="4825" y="104174"/>
                  <a:pt x="0" y="0"/>
                </a:cubicBezTo>
                <a:close/>
              </a:path>
            </a:pathLst>
          </a:custGeom>
          <a:solidFill>
            <a:srgbClr val="FF9191"/>
          </a:solidFill>
          <a:ln>
            <a:solidFill>
              <a:schemeClr val="tx1"/>
            </a:solidFill>
            <a:extLst>
              <a:ext uri="{C807C97D-BFC1-408E-A445-0C87EB9F89A2}">
                <ask:lineSketchStyleProps xmlns:ask="http://schemas.microsoft.com/office/drawing/2018/sketchyshapes" sd="2978251737">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En 1</a:t>
            </a:r>
            <a:r>
              <a:rPr lang="fr-FR" sz="1200" baseline="30000" dirty="0">
                <a:ea typeface="+mn-ea"/>
                <a:cs typeface="Dreaming Outloud Pro" panose="03050502040302030504" pitchFamily="66" charset="0"/>
              </a:rPr>
              <a:t>ère</a:t>
            </a:r>
            <a:r>
              <a:rPr lang="fr-FR" sz="1200" dirty="0">
                <a:ea typeface="+mn-ea"/>
                <a:cs typeface="Dreaming Outloud Pro" panose="03050502040302030504" pitchFamily="66" charset="0"/>
              </a:rPr>
              <a:t> rechute </a:t>
            </a:r>
          </a:p>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000" dirty="0">
                <a:ea typeface="+mn-ea"/>
                <a:cs typeface="Dreaming Outloud Pro" panose="03050502040302030504" pitchFamily="66" charset="0"/>
              </a:rPr>
              <a:t>(1</a:t>
            </a:r>
            <a:r>
              <a:rPr lang="fr-FR" sz="1000" baseline="30000" dirty="0">
                <a:ea typeface="+mn-ea"/>
                <a:cs typeface="Dreaming Outloud Pro" panose="03050502040302030504" pitchFamily="66" charset="0"/>
              </a:rPr>
              <a:t>er</a:t>
            </a:r>
            <a:r>
              <a:rPr lang="fr-FR" sz="1000" dirty="0">
                <a:ea typeface="+mn-ea"/>
                <a:cs typeface="Dreaming Outloud Pro" panose="03050502040302030504" pitchFamily="66" charset="0"/>
              </a:rPr>
              <a:t> traitement pris pour leur LCC)</a:t>
            </a:r>
          </a:p>
        </p:txBody>
      </p:sp>
      <p:pic>
        <p:nvPicPr>
          <p:cNvPr id="34" name="Image 33">
            <a:extLst>
              <a:ext uri="{FF2B5EF4-FFF2-40B4-BE49-F238E27FC236}">
                <a16:creationId xmlns:a16="http://schemas.microsoft.com/office/drawing/2014/main" id="{B23EF29E-D569-4E83-DF40-1CCB87C2C8D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5073154" y="5916201"/>
            <a:ext cx="180000" cy="180000"/>
          </a:xfrm>
          <a:prstGeom prst="rect">
            <a:avLst/>
          </a:prstGeom>
        </p:spPr>
      </p:pic>
    </p:spTree>
    <p:extLst>
      <p:ext uri="{BB962C8B-B14F-4D97-AF65-F5344CB8AC3E}">
        <p14:creationId xmlns:p14="http://schemas.microsoft.com/office/powerpoint/2010/main" val="1405293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D3738-F2B2-ED11-1682-DAF0C3649C1A}"/>
              </a:ext>
            </a:extLst>
          </p:cNvPr>
          <p:cNvSpPr>
            <a:spLocks noGrp="1"/>
          </p:cNvSpPr>
          <p:nvPr>
            <p:ph type="title"/>
          </p:nvPr>
        </p:nvSpPr>
        <p:spPr>
          <a:xfrm>
            <a:off x="435609" y="189100"/>
            <a:ext cx="11756391" cy="757130"/>
          </a:xfrm>
        </p:spPr>
        <p:txBody>
          <a:bodyPr/>
          <a:lstStyle/>
          <a:p>
            <a:r>
              <a:rPr lang="fr-FR" sz="1800" dirty="0">
                <a:solidFill>
                  <a:schemeClr val="accent2"/>
                </a:solidFill>
                <a:latin typeface="Dreaming Outloud Pro" panose="03050502040302030504" pitchFamily="66" charset="0"/>
                <a:cs typeface="Dreaming Outloud Pro" panose="03050502040302030504" pitchFamily="66" charset="0"/>
              </a:rPr>
              <a:t>Traitement avant la rechute – Focus selon le nombre de rechute</a:t>
            </a:r>
            <a:br>
              <a:rPr lang="fr-FR" sz="1600" dirty="0"/>
            </a:br>
            <a:r>
              <a:rPr lang="fr-FR" dirty="0"/>
              <a:t>Si des traitements à durée fixe et injectables sont davantage prescrits lors du diagnostic de la LLC, pour les rechutes suivantes les traitements continus administrés à la maison par voie orale sont privilégiés</a:t>
            </a:r>
          </a:p>
        </p:txBody>
      </p:sp>
      <p:sp>
        <p:nvSpPr>
          <p:cNvPr id="3" name="Espace réservé du texte 2">
            <a:extLst>
              <a:ext uri="{FF2B5EF4-FFF2-40B4-BE49-F238E27FC236}">
                <a16:creationId xmlns:a16="http://schemas.microsoft.com/office/drawing/2014/main" id="{92CC43F6-9F19-EE67-CD11-CA9EF3846B8B}"/>
              </a:ext>
            </a:extLst>
          </p:cNvPr>
          <p:cNvSpPr>
            <a:spLocks noGrp="1"/>
          </p:cNvSpPr>
          <p:nvPr>
            <p:ph type="body" sz="quarter" idx="13"/>
          </p:nvPr>
        </p:nvSpPr>
        <p:spPr>
          <a:xfrm>
            <a:off x="0" y="1152000"/>
            <a:ext cx="12193200" cy="491655"/>
          </a:xfrm>
        </p:spPr>
        <p:txBody>
          <a:bodyPr/>
          <a:lstStyle/>
          <a:p>
            <a:r>
              <a:rPr lang="fr-FR" dirty="0"/>
              <a:t>Q26a/b/c. Le traitement que vous aviez avant votre rechute correspondait à un traitement ?
</a:t>
            </a:r>
            <a:r>
              <a:rPr lang="fr-FR" sz="1000" dirty="0"/>
              <a:t>Base : En 1</a:t>
            </a:r>
            <a:r>
              <a:rPr lang="fr-FR" sz="1000" baseline="30000" dirty="0"/>
              <a:t>ère</a:t>
            </a:r>
            <a:r>
              <a:rPr lang="fr-FR" sz="1000" dirty="0"/>
              <a:t> rechute (57) / En 2ème rechute ou plus (40)</a:t>
            </a:r>
            <a:endParaRPr lang="fr-FR" dirty="0"/>
          </a:p>
        </p:txBody>
      </p:sp>
      <p:graphicFrame>
        <p:nvGraphicFramePr>
          <p:cNvPr id="5" name="Graphique 4">
            <a:extLst>
              <a:ext uri="{FF2B5EF4-FFF2-40B4-BE49-F238E27FC236}">
                <a16:creationId xmlns:a16="http://schemas.microsoft.com/office/drawing/2014/main" id="{D8E1B096-DE50-5ED0-F107-9B227C0A3B6B}"/>
              </a:ext>
            </a:extLst>
          </p:cNvPr>
          <p:cNvGraphicFramePr/>
          <p:nvPr>
            <p:extLst>
              <p:ext uri="{D42A27DB-BD31-4B8C-83A1-F6EECF244321}">
                <p14:modId xmlns:p14="http://schemas.microsoft.com/office/powerpoint/2010/main" val="65879433"/>
              </p:ext>
            </p:extLst>
          </p:nvPr>
        </p:nvGraphicFramePr>
        <p:xfrm>
          <a:off x="3292275" y="2357307"/>
          <a:ext cx="3342691" cy="37256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au 8">
            <a:extLst>
              <a:ext uri="{FF2B5EF4-FFF2-40B4-BE49-F238E27FC236}">
                <a16:creationId xmlns:a16="http://schemas.microsoft.com/office/drawing/2014/main" id="{263D95A7-1312-C6EE-4E80-7858E65DF0E1}"/>
              </a:ext>
            </a:extLst>
          </p:cNvPr>
          <p:cNvGraphicFramePr>
            <a:graphicFrameLocks noGrp="1"/>
          </p:cNvGraphicFramePr>
          <p:nvPr>
            <p:extLst>
              <p:ext uri="{D42A27DB-BD31-4B8C-83A1-F6EECF244321}">
                <p14:modId xmlns:p14="http://schemas.microsoft.com/office/powerpoint/2010/main" val="2327243683"/>
              </p:ext>
            </p:extLst>
          </p:nvPr>
        </p:nvGraphicFramePr>
        <p:xfrm>
          <a:off x="505756" y="2448637"/>
          <a:ext cx="2865545" cy="3486240"/>
        </p:xfrm>
        <a:graphic>
          <a:graphicData uri="http://schemas.openxmlformats.org/drawingml/2006/table">
            <a:tbl>
              <a:tblPr>
                <a:tableStyleId>{5C22544A-7EE6-4342-B048-85BDC9FD1C3A}</a:tableStyleId>
              </a:tblPr>
              <a:tblGrid>
                <a:gridCol w="2865545">
                  <a:extLst>
                    <a:ext uri="{9D8B030D-6E8A-4147-A177-3AD203B41FA5}">
                      <a16:colId xmlns:a16="http://schemas.microsoft.com/office/drawing/2014/main" val="2942574004"/>
                    </a:ext>
                  </a:extLst>
                </a:gridCol>
              </a:tblGrid>
              <a:tr h="348624">
                <a:tc>
                  <a:txBody>
                    <a:bodyPr/>
                    <a:lstStyle/>
                    <a:p>
                      <a:pPr algn="r" fontAlgn="ctr"/>
                      <a:r>
                        <a:rPr lang="fr-FR" sz="1100" u="none" strike="noStrike" dirty="0">
                          <a:effectLst/>
                        </a:rPr>
                        <a:t>En continu </a:t>
                      </a:r>
                    </a:p>
                    <a:p>
                      <a:pPr algn="r" fontAlgn="ctr"/>
                      <a:r>
                        <a:rPr lang="fr-FR" sz="1000" u="none" strike="noStrike" dirty="0">
                          <a:effectLst/>
                        </a:rPr>
                        <a:t>(traitement pris pendant une longue période)</a:t>
                      </a:r>
                      <a:endParaRPr lang="fr-FR" sz="10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6722119"/>
                  </a:ext>
                </a:extLst>
              </a:tr>
              <a:tr h="348624">
                <a:tc>
                  <a:txBody>
                    <a:bodyPr/>
                    <a:lstStyle/>
                    <a:p>
                      <a:pPr algn="r" fontAlgn="ctr"/>
                      <a:r>
                        <a:rPr lang="fr-FR" sz="1100" u="none" strike="noStrike" dirty="0">
                          <a:effectLst/>
                        </a:rPr>
                        <a:t>Sur une durée fixe, limitée</a:t>
                      </a:r>
                    </a:p>
                    <a:p>
                      <a:pPr algn="r" fontAlgn="ctr"/>
                      <a:r>
                        <a:rPr lang="fr-FR" sz="1000" u="none" strike="noStrike" dirty="0">
                          <a:effectLst/>
                        </a:rPr>
                        <a:t>(traitement pris sur une période déterminée)</a:t>
                      </a:r>
                      <a:endParaRPr lang="fr-FR" sz="10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4089153"/>
                  </a:ext>
                </a:extLst>
              </a:tr>
              <a:tr h="348624">
                <a:tc>
                  <a:txBody>
                    <a:bodyPr/>
                    <a:lstStyle/>
                    <a:p>
                      <a:pPr algn="r" fontAlgn="ctr"/>
                      <a:r>
                        <a:rPr lang="fr-FR" sz="1100" u="none" strike="noStrike" dirty="0">
                          <a:effectLst/>
                        </a:rPr>
                        <a:t> </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9644214"/>
                  </a:ext>
                </a:extLst>
              </a:tr>
              <a:tr h="348624">
                <a:tc>
                  <a:txBody>
                    <a:bodyPr/>
                    <a:lstStyle/>
                    <a:p>
                      <a:pPr algn="r" fontAlgn="ctr"/>
                      <a:r>
                        <a:rPr lang="fr-FR" sz="1100" u="none" strike="noStrike" dirty="0">
                          <a:effectLst/>
                        </a:rPr>
                        <a:t>Administré à domicile uniquement</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6315518"/>
                  </a:ext>
                </a:extLst>
              </a:tr>
              <a:tr h="348624">
                <a:tc>
                  <a:txBody>
                    <a:bodyPr/>
                    <a:lstStyle/>
                    <a:p>
                      <a:pPr algn="r" fontAlgn="ctr"/>
                      <a:r>
                        <a:rPr lang="fr-FR" sz="1100" u="none" strike="noStrike">
                          <a:effectLst/>
                        </a:rPr>
                        <a:t>Administré à l’hôpital uniquement</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782760"/>
                  </a:ext>
                </a:extLst>
              </a:tr>
              <a:tr h="348624">
                <a:tc>
                  <a:txBody>
                    <a:bodyPr/>
                    <a:lstStyle/>
                    <a:p>
                      <a:pPr algn="r" fontAlgn="ctr"/>
                      <a:r>
                        <a:rPr lang="fr-FR" sz="1100" u="none" strike="noStrike">
                          <a:effectLst/>
                        </a:rPr>
                        <a:t>Administration mixte : à l’hôpital et à domicile</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8801106"/>
                  </a:ext>
                </a:extLst>
              </a:tr>
              <a:tr h="348624">
                <a:tc>
                  <a:txBody>
                    <a:bodyPr/>
                    <a:lstStyle/>
                    <a:p>
                      <a:pPr algn="r" fontAlgn="ctr"/>
                      <a:r>
                        <a:rPr lang="fr-FR" sz="1100" u="none" strike="noStrike">
                          <a:effectLst/>
                        </a:rPr>
                        <a:t> </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965210"/>
                  </a:ext>
                </a:extLst>
              </a:tr>
              <a:tr h="348624">
                <a:tc>
                  <a:txBody>
                    <a:bodyPr/>
                    <a:lstStyle/>
                    <a:p>
                      <a:pPr algn="r" fontAlgn="ctr"/>
                      <a:r>
                        <a:rPr lang="fr-FR" sz="1100" u="none" strike="noStrike">
                          <a:effectLst/>
                        </a:rPr>
                        <a:t>Par voie orale</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6059758"/>
                  </a:ext>
                </a:extLst>
              </a:tr>
              <a:tr h="348624">
                <a:tc>
                  <a:txBody>
                    <a:bodyPr/>
                    <a:lstStyle/>
                    <a:p>
                      <a:pPr algn="r" fontAlgn="ctr"/>
                      <a:r>
                        <a:rPr lang="fr-FR" sz="1100" u="none" strike="noStrike">
                          <a:effectLst/>
                        </a:rPr>
                        <a:t>Injectable</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0415358"/>
                  </a:ext>
                </a:extLst>
              </a:tr>
              <a:tr h="348624">
                <a:tc>
                  <a:txBody>
                    <a:bodyPr/>
                    <a:lstStyle/>
                    <a:p>
                      <a:pPr algn="r" fontAlgn="ctr"/>
                      <a:r>
                        <a:rPr lang="fr-FR" sz="1100" u="none" strike="noStrike" dirty="0">
                          <a:effectLst/>
                        </a:rPr>
                        <a:t>Un mixte orale / injectable</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6282964"/>
                  </a:ext>
                </a:extLst>
              </a:tr>
            </a:tbl>
          </a:graphicData>
        </a:graphic>
      </p:graphicFrame>
      <p:pic>
        <p:nvPicPr>
          <p:cNvPr id="25" name="Image 24">
            <a:extLst>
              <a:ext uri="{FF2B5EF4-FFF2-40B4-BE49-F238E27FC236}">
                <a16:creationId xmlns:a16="http://schemas.microsoft.com/office/drawing/2014/main" id="{BE0E6537-1F7D-9E70-AED6-1B5137ACCFE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34635" y="6342538"/>
            <a:ext cx="180000" cy="180000"/>
          </a:xfrm>
          <a:prstGeom prst="rect">
            <a:avLst/>
          </a:prstGeom>
        </p:spPr>
      </p:pic>
      <p:sp>
        <p:nvSpPr>
          <p:cNvPr id="26" name="ZoneTexte 25">
            <a:extLst>
              <a:ext uri="{FF2B5EF4-FFF2-40B4-BE49-F238E27FC236}">
                <a16:creationId xmlns:a16="http://schemas.microsoft.com/office/drawing/2014/main" id="{F5D49E7B-63C0-29D4-5CDD-F1425DAAD59E}"/>
              </a:ext>
            </a:extLst>
          </p:cNvPr>
          <p:cNvSpPr txBox="1"/>
          <p:nvPr/>
        </p:nvSpPr>
        <p:spPr>
          <a:xfrm>
            <a:off x="505756" y="6254727"/>
            <a:ext cx="3447405" cy="318924"/>
          </a:xfrm>
          <a:prstGeom prst="rect">
            <a:avLst/>
          </a:prstGeom>
          <a:noFill/>
          <a:ln>
            <a:noFill/>
          </a:ln>
          <a:effectLst/>
        </p:spPr>
        <p:txBody>
          <a:bodyPr wrap="square" lIns="36000" tIns="36000" rIns="36000" bIns="36000" rtlCol="0" anchor="t" anchorCtr="0">
            <a:spAutoFit/>
          </a:bodyPr>
          <a:lstStyle/>
          <a:p>
            <a:pPr marL="0" marR="0" indent="0"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800" i="1" dirty="0">
                <a:cs typeface="Dreaming Outloud Pro" panose="03050502040302030504" pitchFamily="66" charset="0"/>
              </a:rPr>
              <a:t>Différence statistiquement significative et positive entre les patients en première rechute et ceux ayant vécu plusieurs rechutes de leur LLC</a:t>
            </a:r>
            <a:endParaRPr lang="fr-FR" sz="800" i="1" dirty="0">
              <a:ea typeface="+mn-ea"/>
              <a:cs typeface="Dreaming Outloud Pro" panose="03050502040302030504" pitchFamily="66" charset="0"/>
            </a:endParaRPr>
          </a:p>
        </p:txBody>
      </p:sp>
      <p:graphicFrame>
        <p:nvGraphicFramePr>
          <p:cNvPr id="8" name="Graphique 7">
            <a:extLst>
              <a:ext uri="{FF2B5EF4-FFF2-40B4-BE49-F238E27FC236}">
                <a16:creationId xmlns:a16="http://schemas.microsoft.com/office/drawing/2014/main" id="{667BCF32-0C42-96AB-7648-7C39F76429D3}"/>
              </a:ext>
            </a:extLst>
          </p:cNvPr>
          <p:cNvGraphicFramePr/>
          <p:nvPr>
            <p:extLst>
              <p:ext uri="{D42A27DB-BD31-4B8C-83A1-F6EECF244321}">
                <p14:modId xmlns:p14="http://schemas.microsoft.com/office/powerpoint/2010/main" val="2756693905"/>
              </p:ext>
            </p:extLst>
          </p:nvPr>
        </p:nvGraphicFramePr>
        <p:xfrm>
          <a:off x="6558616" y="2357307"/>
          <a:ext cx="3342691" cy="3725609"/>
        </p:xfrm>
        <a:graphic>
          <a:graphicData uri="http://schemas.openxmlformats.org/drawingml/2006/chart">
            <c:chart xmlns:c="http://schemas.openxmlformats.org/drawingml/2006/chart" xmlns:r="http://schemas.openxmlformats.org/officeDocument/2006/relationships" r:id="rId4"/>
          </a:graphicData>
        </a:graphic>
      </p:graphicFrame>
      <p:pic>
        <p:nvPicPr>
          <p:cNvPr id="33" name="Image 32">
            <a:extLst>
              <a:ext uri="{FF2B5EF4-FFF2-40B4-BE49-F238E27FC236}">
                <a16:creationId xmlns:a16="http://schemas.microsoft.com/office/drawing/2014/main" id="{6405AD3C-4168-18DE-7EA5-004075AAE4A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862845" y="2579243"/>
            <a:ext cx="180000" cy="180000"/>
          </a:xfrm>
          <a:prstGeom prst="rect">
            <a:avLst/>
          </a:prstGeom>
        </p:spPr>
      </p:pic>
      <p:pic>
        <p:nvPicPr>
          <p:cNvPr id="34" name="Image 33">
            <a:extLst>
              <a:ext uri="{FF2B5EF4-FFF2-40B4-BE49-F238E27FC236}">
                <a16:creationId xmlns:a16="http://schemas.microsoft.com/office/drawing/2014/main" id="{19F1BB4F-8581-BA64-EC5F-64039E27D45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5828328" y="2932949"/>
            <a:ext cx="180000" cy="180000"/>
          </a:xfrm>
          <a:prstGeom prst="rect">
            <a:avLst/>
          </a:prstGeom>
        </p:spPr>
      </p:pic>
      <p:pic>
        <p:nvPicPr>
          <p:cNvPr id="35" name="Image 34">
            <a:extLst>
              <a:ext uri="{FF2B5EF4-FFF2-40B4-BE49-F238E27FC236}">
                <a16:creationId xmlns:a16="http://schemas.microsoft.com/office/drawing/2014/main" id="{3BC3BAB6-0863-D0B2-1579-FDE9FCB85A5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952845" y="3638723"/>
            <a:ext cx="180000" cy="180000"/>
          </a:xfrm>
          <a:prstGeom prst="rect">
            <a:avLst/>
          </a:prstGeom>
        </p:spPr>
      </p:pic>
      <p:pic>
        <p:nvPicPr>
          <p:cNvPr id="36" name="Image 35">
            <a:extLst>
              <a:ext uri="{FF2B5EF4-FFF2-40B4-BE49-F238E27FC236}">
                <a16:creationId xmlns:a16="http://schemas.microsoft.com/office/drawing/2014/main" id="{2DE9BBCF-8471-E3B3-122B-B3F77CFCDD7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739267" y="4315906"/>
            <a:ext cx="180000" cy="180000"/>
          </a:xfrm>
          <a:prstGeom prst="rect">
            <a:avLst/>
          </a:prstGeom>
        </p:spPr>
      </p:pic>
      <p:pic>
        <p:nvPicPr>
          <p:cNvPr id="37" name="Image 36">
            <a:extLst>
              <a:ext uri="{FF2B5EF4-FFF2-40B4-BE49-F238E27FC236}">
                <a16:creationId xmlns:a16="http://schemas.microsoft.com/office/drawing/2014/main" id="{D174DFCF-18B6-3BAE-5F0D-1009945FB55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132845" y="5011458"/>
            <a:ext cx="180000" cy="180000"/>
          </a:xfrm>
          <a:prstGeom prst="rect">
            <a:avLst/>
          </a:prstGeom>
        </p:spPr>
      </p:pic>
      <p:pic>
        <p:nvPicPr>
          <p:cNvPr id="38" name="Image 37">
            <a:extLst>
              <a:ext uri="{FF2B5EF4-FFF2-40B4-BE49-F238E27FC236}">
                <a16:creationId xmlns:a16="http://schemas.microsoft.com/office/drawing/2014/main" id="{D9D9EE67-4CDB-57A9-2B01-26FD4E34061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844325" y="5353491"/>
            <a:ext cx="180000" cy="180000"/>
          </a:xfrm>
          <a:prstGeom prst="rect">
            <a:avLst/>
          </a:prstGeom>
        </p:spPr>
      </p:pic>
      <p:sp>
        <p:nvSpPr>
          <p:cNvPr id="42" name="ZoneTexte 41">
            <a:extLst>
              <a:ext uri="{FF2B5EF4-FFF2-40B4-BE49-F238E27FC236}">
                <a16:creationId xmlns:a16="http://schemas.microsoft.com/office/drawing/2014/main" id="{3524795B-14A8-4D0E-68AD-D09D763AFFE0}"/>
              </a:ext>
            </a:extLst>
          </p:cNvPr>
          <p:cNvSpPr txBox="1"/>
          <p:nvPr/>
        </p:nvSpPr>
        <p:spPr>
          <a:xfrm>
            <a:off x="6605998" y="1846405"/>
            <a:ext cx="2526847" cy="418952"/>
          </a:xfrm>
          <a:custGeom>
            <a:avLst/>
            <a:gdLst>
              <a:gd name="connsiteX0" fmla="*/ 0 w 2526847"/>
              <a:gd name="connsiteY0" fmla="*/ 0 h 418952"/>
              <a:gd name="connsiteX1" fmla="*/ 656980 w 2526847"/>
              <a:gd name="connsiteY1" fmla="*/ 0 h 418952"/>
              <a:gd name="connsiteX2" fmla="*/ 1238155 w 2526847"/>
              <a:gd name="connsiteY2" fmla="*/ 0 h 418952"/>
              <a:gd name="connsiteX3" fmla="*/ 1869867 w 2526847"/>
              <a:gd name="connsiteY3" fmla="*/ 0 h 418952"/>
              <a:gd name="connsiteX4" fmla="*/ 2526847 w 2526847"/>
              <a:gd name="connsiteY4" fmla="*/ 0 h 418952"/>
              <a:gd name="connsiteX5" fmla="*/ 2526847 w 2526847"/>
              <a:gd name="connsiteY5" fmla="*/ 418952 h 418952"/>
              <a:gd name="connsiteX6" fmla="*/ 1970941 w 2526847"/>
              <a:gd name="connsiteY6" fmla="*/ 418952 h 418952"/>
              <a:gd name="connsiteX7" fmla="*/ 1288692 w 2526847"/>
              <a:gd name="connsiteY7" fmla="*/ 418952 h 418952"/>
              <a:gd name="connsiteX8" fmla="*/ 707517 w 2526847"/>
              <a:gd name="connsiteY8" fmla="*/ 418952 h 418952"/>
              <a:gd name="connsiteX9" fmla="*/ 0 w 2526847"/>
              <a:gd name="connsiteY9" fmla="*/ 418952 h 418952"/>
              <a:gd name="connsiteX10" fmla="*/ 0 w 2526847"/>
              <a:gd name="connsiteY10" fmla="*/ 0 h 41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847" h="418952" fill="none" extrusionOk="0">
                <a:moveTo>
                  <a:pt x="0" y="0"/>
                </a:moveTo>
                <a:cubicBezTo>
                  <a:pt x="191295" y="1207"/>
                  <a:pt x="483701" y="11244"/>
                  <a:pt x="656980" y="0"/>
                </a:cubicBezTo>
                <a:cubicBezTo>
                  <a:pt x="830259" y="-11244"/>
                  <a:pt x="1015729" y="-12339"/>
                  <a:pt x="1238155" y="0"/>
                </a:cubicBezTo>
                <a:cubicBezTo>
                  <a:pt x="1460582" y="12339"/>
                  <a:pt x="1680942" y="3951"/>
                  <a:pt x="1869867" y="0"/>
                </a:cubicBezTo>
                <a:cubicBezTo>
                  <a:pt x="2058792" y="-3951"/>
                  <a:pt x="2255917" y="12329"/>
                  <a:pt x="2526847" y="0"/>
                </a:cubicBezTo>
                <a:cubicBezTo>
                  <a:pt x="2525175" y="158386"/>
                  <a:pt x="2547170" y="299477"/>
                  <a:pt x="2526847" y="418952"/>
                </a:cubicBezTo>
                <a:cubicBezTo>
                  <a:pt x="2343687" y="398783"/>
                  <a:pt x="2234089" y="434964"/>
                  <a:pt x="1970941" y="418952"/>
                </a:cubicBezTo>
                <a:cubicBezTo>
                  <a:pt x="1707793" y="402940"/>
                  <a:pt x="1512240" y="411980"/>
                  <a:pt x="1288692" y="418952"/>
                </a:cubicBezTo>
                <a:cubicBezTo>
                  <a:pt x="1065144" y="425924"/>
                  <a:pt x="949379" y="432670"/>
                  <a:pt x="707517" y="418952"/>
                </a:cubicBezTo>
                <a:cubicBezTo>
                  <a:pt x="465656" y="405234"/>
                  <a:pt x="316544" y="452201"/>
                  <a:pt x="0" y="418952"/>
                </a:cubicBezTo>
                <a:cubicBezTo>
                  <a:pt x="-7182" y="287093"/>
                  <a:pt x="5335" y="90199"/>
                  <a:pt x="0" y="0"/>
                </a:cubicBezTo>
                <a:close/>
              </a:path>
              <a:path w="2526847" h="418952" stroke="0" extrusionOk="0">
                <a:moveTo>
                  <a:pt x="0" y="0"/>
                </a:moveTo>
                <a:cubicBezTo>
                  <a:pt x="269950" y="-12064"/>
                  <a:pt x="488079" y="9367"/>
                  <a:pt x="656980" y="0"/>
                </a:cubicBezTo>
                <a:cubicBezTo>
                  <a:pt x="825881" y="-9367"/>
                  <a:pt x="1091532" y="4174"/>
                  <a:pt x="1238155" y="0"/>
                </a:cubicBezTo>
                <a:cubicBezTo>
                  <a:pt x="1384779" y="-4174"/>
                  <a:pt x="1714630" y="-5818"/>
                  <a:pt x="1869867" y="0"/>
                </a:cubicBezTo>
                <a:cubicBezTo>
                  <a:pt x="2025104" y="5818"/>
                  <a:pt x="2200496" y="16817"/>
                  <a:pt x="2526847" y="0"/>
                </a:cubicBezTo>
                <a:cubicBezTo>
                  <a:pt x="2521954" y="95480"/>
                  <a:pt x="2540041" y="231291"/>
                  <a:pt x="2526847" y="418952"/>
                </a:cubicBezTo>
                <a:cubicBezTo>
                  <a:pt x="2381275" y="391333"/>
                  <a:pt x="2127750" y="423302"/>
                  <a:pt x="1970941" y="418952"/>
                </a:cubicBezTo>
                <a:cubicBezTo>
                  <a:pt x="1814132" y="414602"/>
                  <a:pt x="1621627" y="418893"/>
                  <a:pt x="1415034" y="418952"/>
                </a:cubicBezTo>
                <a:cubicBezTo>
                  <a:pt x="1208441" y="419011"/>
                  <a:pt x="952336" y="397404"/>
                  <a:pt x="808591" y="418952"/>
                </a:cubicBezTo>
                <a:cubicBezTo>
                  <a:pt x="664846" y="440500"/>
                  <a:pt x="350978" y="457008"/>
                  <a:pt x="0" y="418952"/>
                </a:cubicBezTo>
                <a:cubicBezTo>
                  <a:pt x="1470" y="295845"/>
                  <a:pt x="17970" y="203770"/>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1962971511">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cs typeface="Dreaming Outloud Pro" panose="03050502040302030504" pitchFamily="66" charset="0"/>
              </a:rPr>
              <a:t>En 2</a:t>
            </a:r>
            <a:r>
              <a:rPr lang="fr-FR" sz="1200" baseline="30000" dirty="0">
                <a:cs typeface="Dreaming Outloud Pro" panose="03050502040302030504" pitchFamily="66" charset="0"/>
              </a:rPr>
              <a:t>ème</a:t>
            </a:r>
            <a:r>
              <a:rPr lang="fr-FR" sz="1200" dirty="0">
                <a:cs typeface="Dreaming Outloud Pro" panose="03050502040302030504" pitchFamily="66" charset="0"/>
              </a:rPr>
              <a:t> rechute ou plus </a:t>
            </a:r>
          </a:p>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000" dirty="0">
                <a:cs typeface="Dreaming Outloud Pro" panose="03050502040302030504" pitchFamily="66" charset="0"/>
              </a:rPr>
              <a:t>(traitement antérieur à la dernière rechute)</a:t>
            </a:r>
            <a:endParaRPr lang="fr-FR" sz="1200" dirty="0">
              <a:ea typeface="+mn-ea"/>
              <a:cs typeface="Dreaming Outloud Pro" panose="03050502040302030504" pitchFamily="66" charset="0"/>
            </a:endParaRPr>
          </a:p>
        </p:txBody>
      </p:sp>
      <p:sp>
        <p:nvSpPr>
          <p:cNvPr id="43" name="ZoneTexte 42">
            <a:extLst>
              <a:ext uri="{FF2B5EF4-FFF2-40B4-BE49-F238E27FC236}">
                <a16:creationId xmlns:a16="http://schemas.microsoft.com/office/drawing/2014/main" id="{C10ECD09-7F2A-2D1D-ADBE-1EE3CD983845}"/>
              </a:ext>
            </a:extLst>
          </p:cNvPr>
          <p:cNvSpPr txBox="1"/>
          <p:nvPr/>
        </p:nvSpPr>
        <p:spPr>
          <a:xfrm>
            <a:off x="3068734" y="1815466"/>
            <a:ext cx="2526847" cy="411257"/>
          </a:xfrm>
          <a:custGeom>
            <a:avLst/>
            <a:gdLst>
              <a:gd name="connsiteX0" fmla="*/ 0 w 2526847"/>
              <a:gd name="connsiteY0" fmla="*/ 0 h 411257"/>
              <a:gd name="connsiteX1" fmla="*/ 682249 w 2526847"/>
              <a:gd name="connsiteY1" fmla="*/ 0 h 411257"/>
              <a:gd name="connsiteX2" fmla="*/ 1339229 w 2526847"/>
              <a:gd name="connsiteY2" fmla="*/ 0 h 411257"/>
              <a:gd name="connsiteX3" fmla="*/ 2526847 w 2526847"/>
              <a:gd name="connsiteY3" fmla="*/ 0 h 411257"/>
              <a:gd name="connsiteX4" fmla="*/ 2526847 w 2526847"/>
              <a:gd name="connsiteY4" fmla="*/ 411257 h 411257"/>
              <a:gd name="connsiteX5" fmla="*/ 1869867 w 2526847"/>
              <a:gd name="connsiteY5" fmla="*/ 411257 h 411257"/>
              <a:gd name="connsiteX6" fmla="*/ 1187618 w 2526847"/>
              <a:gd name="connsiteY6" fmla="*/ 411257 h 411257"/>
              <a:gd name="connsiteX7" fmla="*/ 0 w 2526847"/>
              <a:gd name="connsiteY7" fmla="*/ 411257 h 411257"/>
              <a:gd name="connsiteX8" fmla="*/ 0 w 2526847"/>
              <a:gd name="connsiteY8" fmla="*/ 0 h 4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47" h="411257" fill="none" extrusionOk="0">
                <a:moveTo>
                  <a:pt x="0" y="0"/>
                </a:moveTo>
                <a:cubicBezTo>
                  <a:pt x="297826" y="-25072"/>
                  <a:pt x="439613" y="11876"/>
                  <a:pt x="682249" y="0"/>
                </a:cubicBezTo>
                <a:cubicBezTo>
                  <a:pt x="924885" y="-11876"/>
                  <a:pt x="1013334" y="-31032"/>
                  <a:pt x="1339229" y="0"/>
                </a:cubicBezTo>
                <a:cubicBezTo>
                  <a:pt x="1665124" y="31032"/>
                  <a:pt x="2272341" y="-38677"/>
                  <a:pt x="2526847" y="0"/>
                </a:cubicBezTo>
                <a:cubicBezTo>
                  <a:pt x="2540974" y="119993"/>
                  <a:pt x="2533630" y="211318"/>
                  <a:pt x="2526847" y="411257"/>
                </a:cubicBezTo>
                <a:cubicBezTo>
                  <a:pt x="2391477" y="426189"/>
                  <a:pt x="2176220" y="400936"/>
                  <a:pt x="1869867" y="411257"/>
                </a:cubicBezTo>
                <a:cubicBezTo>
                  <a:pt x="1563514" y="421578"/>
                  <a:pt x="1409373" y="441848"/>
                  <a:pt x="1187618" y="411257"/>
                </a:cubicBezTo>
                <a:cubicBezTo>
                  <a:pt x="965863" y="380666"/>
                  <a:pt x="430540" y="416993"/>
                  <a:pt x="0" y="411257"/>
                </a:cubicBezTo>
                <a:cubicBezTo>
                  <a:pt x="866" y="291181"/>
                  <a:pt x="17562" y="124517"/>
                  <a:pt x="0" y="0"/>
                </a:cubicBezTo>
                <a:close/>
              </a:path>
              <a:path w="2526847" h="411257" stroke="0" extrusionOk="0">
                <a:moveTo>
                  <a:pt x="0" y="0"/>
                </a:moveTo>
                <a:cubicBezTo>
                  <a:pt x="135087" y="13415"/>
                  <a:pt x="379998" y="-22535"/>
                  <a:pt x="555906" y="0"/>
                </a:cubicBezTo>
                <a:cubicBezTo>
                  <a:pt x="731814" y="22535"/>
                  <a:pt x="907125" y="13117"/>
                  <a:pt x="1111813" y="0"/>
                </a:cubicBezTo>
                <a:cubicBezTo>
                  <a:pt x="1316501" y="-13117"/>
                  <a:pt x="1417697" y="12795"/>
                  <a:pt x="1667719" y="0"/>
                </a:cubicBezTo>
                <a:cubicBezTo>
                  <a:pt x="1917741" y="-12795"/>
                  <a:pt x="2316823" y="38717"/>
                  <a:pt x="2526847" y="0"/>
                </a:cubicBezTo>
                <a:cubicBezTo>
                  <a:pt x="2523985" y="137135"/>
                  <a:pt x="2514435" y="238242"/>
                  <a:pt x="2526847" y="411257"/>
                </a:cubicBezTo>
                <a:cubicBezTo>
                  <a:pt x="2317362" y="387188"/>
                  <a:pt x="2102542" y="393022"/>
                  <a:pt x="1945672" y="411257"/>
                </a:cubicBezTo>
                <a:cubicBezTo>
                  <a:pt x="1788803" y="429492"/>
                  <a:pt x="1495339" y="406178"/>
                  <a:pt x="1339229" y="411257"/>
                </a:cubicBezTo>
                <a:cubicBezTo>
                  <a:pt x="1183119" y="416336"/>
                  <a:pt x="1036762" y="434407"/>
                  <a:pt x="783323" y="411257"/>
                </a:cubicBezTo>
                <a:cubicBezTo>
                  <a:pt x="529884" y="388107"/>
                  <a:pt x="302183" y="434779"/>
                  <a:pt x="0" y="411257"/>
                </a:cubicBezTo>
                <a:cubicBezTo>
                  <a:pt x="9014" y="251373"/>
                  <a:pt x="4825" y="104174"/>
                  <a:pt x="0" y="0"/>
                </a:cubicBezTo>
                <a:close/>
              </a:path>
            </a:pathLst>
          </a:custGeom>
          <a:solidFill>
            <a:srgbClr val="FF9191"/>
          </a:solidFill>
          <a:ln>
            <a:solidFill>
              <a:schemeClr val="tx1"/>
            </a:solidFill>
            <a:extLst>
              <a:ext uri="{C807C97D-BFC1-408E-A445-0C87EB9F89A2}">
                <ask:lineSketchStyleProps xmlns:ask="http://schemas.microsoft.com/office/drawing/2018/sketchyshapes" sd="2978251737">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En 1</a:t>
            </a:r>
            <a:r>
              <a:rPr lang="fr-FR" sz="1200" baseline="30000" dirty="0">
                <a:ea typeface="+mn-ea"/>
                <a:cs typeface="Dreaming Outloud Pro" panose="03050502040302030504" pitchFamily="66" charset="0"/>
              </a:rPr>
              <a:t>ère</a:t>
            </a:r>
            <a:r>
              <a:rPr lang="fr-FR" sz="1200" dirty="0">
                <a:ea typeface="+mn-ea"/>
                <a:cs typeface="Dreaming Outloud Pro" panose="03050502040302030504" pitchFamily="66" charset="0"/>
              </a:rPr>
              <a:t> rechute </a:t>
            </a:r>
          </a:p>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000" dirty="0">
                <a:ea typeface="+mn-ea"/>
                <a:cs typeface="Dreaming Outloud Pro" panose="03050502040302030504" pitchFamily="66" charset="0"/>
              </a:rPr>
              <a:t>(1</a:t>
            </a:r>
            <a:r>
              <a:rPr lang="fr-FR" sz="1000" baseline="30000" dirty="0">
                <a:ea typeface="+mn-ea"/>
                <a:cs typeface="Dreaming Outloud Pro" panose="03050502040302030504" pitchFamily="66" charset="0"/>
              </a:rPr>
              <a:t>er</a:t>
            </a:r>
            <a:r>
              <a:rPr lang="fr-FR" sz="1000" dirty="0">
                <a:ea typeface="+mn-ea"/>
                <a:cs typeface="Dreaming Outloud Pro" panose="03050502040302030504" pitchFamily="66" charset="0"/>
              </a:rPr>
              <a:t> traitement pris pour leur LCC)</a:t>
            </a:r>
          </a:p>
        </p:txBody>
      </p:sp>
      <p:pic>
        <p:nvPicPr>
          <p:cNvPr id="44" name="Graphique 43">
            <a:extLst>
              <a:ext uri="{FF2B5EF4-FFF2-40B4-BE49-F238E27FC236}">
                <a16:creationId xmlns:a16="http://schemas.microsoft.com/office/drawing/2014/main" id="{48217C38-A300-5439-CB65-C3CCC286BF9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2356" y="2072040"/>
            <a:ext cx="498702" cy="498702"/>
          </a:xfrm>
          <a:prstGeom prst="rect">
            <a:avLst/>
          </a:prstGeom>
        </p:spPr>
      </p:pic>
      <p:grpSp>
        <p:nvGrpSpPr>
          <p:cNvPr id="45" name="Groupe 44">
            <a:extLst>
              <a:ext uri="{FF2B5EF4-FFF2-40B4-BE49-F238E27FC236}">
                <a16:creationId xmlns:a16="http://schemas.microsoft.com/office/drawing/2014/main" id="{44BC9218-9126-87D2-95F4-8EBF95E1DD99}"/>
              </a:ext>
            </a:extLst>
          </p:cNvPr>
          <p:cNvGrpSpPr/>
          <p:nvPr/>
        </p:nvGrpSpPr>
        <p:grpSpPr>
          <a:xfrm>
            <a:off x="982574" y="4852373"/>
            <a:ext cx="832018" cy="828286"/>
            <a:chOff x="2774342" y="5019165"/>
            <a:chExt cx="875532" cy="965744"/>
          </a:xfrm>
        </p:grpSpPr>
        <p:pic>
          <p:nvPicPr>
            <p:cNvPr id="46" name="Graphique 45">
              <a:extLst>
                <a:ext uri="{FF2B5EF4-FFF2-40B4-BE49-F238E27FC236}">
                  <a16:creationId xmlns:a16="http://schemas.microsoft.com/office/drawing/2014/main" id="{A9C2C235-C846-A238-2A59-458B58DD2E5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74342" y="5423159"/>
              <a:ext cx="561750" cy="561750"/>
            </a:xfrm>
            <a:prstGeom prst="rect">
              <a:avLst/>
            </a:prstGeom>
          </p:spPr>
        </p:pic>
        <p:pic>
          <p:nvPicPr>
            <p:cNvPr id="47" name="Graphique 46">
              <a:extLst>
                <a:ext uri="{FF2B5EF4-FFF2-40B4-BE49-F238E27FC236}">
                  <a16:creationId xmlns:a16="http://schemas.microsoft.com/office/drawing/2014/main" id="{F06FEB7A-61B3-862F-02E1-78FE1099DB0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03543" y="5019165"/>
              <a:ext cx="646331" cy="646331"/>
            </a:xfrm>
            <a:prstGeom prst="rect">
              <a:avLst/>
            </a:prstGeom>
          </p:spPr>
        </p:pic>
      </p:grpSp>
      <p:grpSp>
        <p:nvGrpSpPr>
          <p:cNvPr id="48" name="Groupe 47">
            <a:extLst>
              <a:ext uri="{FF2B5EF4-FFF2-40B4-BE49-F238E27FC236}">
                <a16:creationId xmlns:a16="http://schemas.microsoft.com/office/drawing/2014/main" id="{BFAFD2D9-9675-4054-8A77-6BD0A1C3BF40}"/>
              </a:ext>
            </a:extLst>
          </p:cNvPr>
          <p:cNvGrpSpPr/>
          <p:nvPr/>
        </p:nvGrpSpPr>
        <p:grpSpPr>
          <a:xfrm>
            <a:off x="362356" y="3234134"/>
            <a:ext cx="773317" cy="758962"/>
            <a:chOff x="2819442" y="3429000"/>
            <a:chExt cx="937995" cy="938050"/>
          </a:xfrm>
        </p:grpSpPr>
        <p:pic>
          <p:nvPicPr>
            <p:cNvPr id="49" name="Graphique 48">
              <a:extLst>
                <a:ext uri="{FF2B5EF4-FFF2-40B4-BE49-F238E27FC236}">
                  <a16:creationId xmlns:a16="http://schemas.microsoft.com/office/drawing/2014/main" id="{436CAD98-E8C4-FB16-2221-87E19A89982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819442" y="3429000"/>
              <a:ext cx="554074" cy="554074"/>
            </a:xfrm>
            <a:prstGeom prst="rect">
              <a:avLst/>
            </a:prstGeom>
          </p:spPr>
        </p:pic>
        <p:pic>
          <p:nvPicPr>
            <p:cNvPr id="50" name="Graphique 49">
              <a:extLst>
                <a:ext uri="{FF2B5EF4-FFF2-40B4-BE49-F238E27FC236}">
                  <a16:creationId xmlns:a16="http://schemas.microsoft.com/office/drawing/2014/main" id="{83AB558C-926D-9453-0FCE-7C4D4CB3F515}"/>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203363" y="3812976"/>
              <a:ext cx="554074" cy="554074"/>
            </a:xfrm>
            <a:prstGeom prst="rect">
              <a:avLst/>
            </a:prstGeom>
          </p:spPr>
        </p:pic>
      </p:grpSp>
    </p:spTree>
    <p:extLst>
      <p:ext uri="{BB962C8B-B14F-4D97-AF65-F5344CB8AC3E}">
        <p14:creationId xmlns:p14="http://schemas.microsoft.com/office/powerpoint/2010/main" val="1903446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C405E-E060-566A-056F-0C381D047636}"/>
              </a:ext>
            </a:extLst>
          </p:cNvPr>
          <p:cNvSpPr>
            <a:spLocks noGrp="1"/>
          </p:cNvSpPr>
          <p:nvPr>
            <p:ph type="title"/>
          </p:nvPr>
        </p:nvSpPr>
        <p:spPr/>
        <p:txBody>
          <a:bodyPr/>
          <a:lstStyle/>
          <a:p>
            <a:r>
              <a:rPr lang="fr-FR" dirty="0"/>
              <a:t>Près d’1/3 des patients indiquent avoir eu une progression rapide de la maladie après l’initiation du traitement </a:t>
            </a:r>
          </a:p>
        </p:txBody>
      </p:sp>
      <p:sp>
        <p:nvSpPr>
          <p:cNvPr id="3" name="Espace réservé du texte 2">
            <a:extLst>
              <a:ext uri="{FF2B5EF4-FFF2-40B4-BE49-F238E27FC236}">
                <a16:creationId xmlns:a16="http://schemas.microsoft.com/office/drawing/2014/main" id="{9B9CE4F1-D324-F185-14B7-128B5BA580E8}"/>
              </a:ext>
            </a:extLst>
          </p:cNvPr>
          <p:cNvSpPr>
            <a:spLocks noGrp="1"/>
          </p:cNvSpPr>
          <p:nvPr>
            <p:ph type="body" sz="quarter" idx="13"/>
          </p:nvPr>
        </p:nvSpPr>
        <p:spPr>
          <a:xfrm>
            <a:off x="0" y="1152000"/>
            <a:ext cx="12193200" cy="491655"/>
          </a:xfrm>
        </p:spPr>
        <p:txBody>
          <a:bodyPr/>
          <a:lstStyle/>
          <a:p>
            <a:r>
              <a:rPr lang="fr-FR" dirty="0"/>
              <a:t>Q27. Est-ce que votre maladie a progressé rapidement, dans les 6 mois après l’initiation de ce traitement ?
</a:t>
            </a:r>
            <a:r>
              <a:rPr lang="fr-FR" sz="1000" dirty="0"/>
              <a:t>Base : A tous (98)</a:t>
            </a:r>
            <a:endParaRPr lang="fr-FR" dirty="0"/>
          </a:p>
        </p:txBody>
      </p:sp>
      <p:graphicFrame>
        <p:nvGraphicFramePr>
          <p:cNvPr id="4" name="Graphique 3">
            <a:extLst>
              <a:ext uri="{FF2B5EF4-FFF2-40B4-BE49-F238E27FC236}">
                <a16:creationId xmlns:a16="http://schemas.microsoft.com/office/drawing/2014/main" id="{165889B2-76B4-86B2-FFD4-C063491AD8A5}"/>
              </a:ext>
            </a:extLst>
          </p:cNvPr>
          <p:cNvGraphicFramePr/>
          <p:nvPr>
            <p:extLst>
              <p:ext uri="{D42A27DB-BD31-4B8C-83A1-F6EECF244321}">
                <p14:modId xmlns:p14="http://schemas.microsoft.com/office/powerpoint/2010/main" val="1743926483"/>
              </p:ext>
            </p:extLst>
          </p:nvPr>
        </p:nvGraphicFramePr>
        <p:xfrm>
          <a:off x="3492874" y="2163097"/>
          <a:ext cx="5208674" cy="340640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 coins arrondis 4">
            <a:extLst>
              <a:ext uri="{FF2B5EF4-FFF2-40B4-BE49-F238E27FC236}">
                <a16:creationId xmlns:a16="http://schemas.microsoft.com/office/drawing/2014/main" id="{44E411BA-4364-6C12-DAA4-1AAE5E678810}"/>
              </a:ext>
            </a:extLst>
          </p:cNvPr>
          <p:cNvSpPr/>
          <p:nvPr/>
        </p:nvSpPr>
        <p:spPr>
          <a:xfrm>
            <a:off x="7105958" y="2871710"/>
            <a:ext cx="809625" cy="3405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400" b="1" dirty="0">
                <a:solidFill>
                  <a:schemeClr val="accent4"/>
                </a:solidFill>
                <a:latin typeface="Dreaming Outloud Pro" panose="03050502040302030504" pitchFamily="66" charset="0"/>
                <a:cs typeface="Dreaming Outloud Pro" panose="03050502040302030504" pitchFamily="66" charset="0"/>
              </a:rPr>
              <a:t>Oui</a:t>
            </a:r>
          </a:p>
        </p:txBody>
      </p:sp>
      <p:sp>
        <p:nvSpPr>
          <p:cNvPr id="6" name="Rectangle : coins arrondis 5">
            <a:extLst>
              <a:ext uri="{FF2B5EF4-FFF2-40B4-BE49-F238E27FC236}">
                <a16:creationId xmlns:a16="http://schemas.microsoft.com/office/drawing/2014/main" id="{17FF5406-76F6-5470-617D-CDD1CB553420}"/>
              </a:ext>
            </a:extLst>
          </p:cNvPr>
          <p:cNvSpPr/>
          <p:nvPr/>
        </p:nvSpPr>
        <p:spPr>
          <a:xfrm>
            <a:off x="4246922" y="4565969"/>
            <a:ext cx="809625" cy="3405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400" b="1" dirty="0">
                <a:solidFill>
                  <a:schemeClr val="accent2"/>
                </a:solidFill>
                <a:latin typeface="Dreaming Outloud Pro" panose="03050502040302030504" pitchFamily="66" charset="0"/>
                <a:cs typeface="Dreaming Outloud Pro" panose="03050502040302030504" pitchFamily="66" charset="0"/>
              </a:rPr>
              <a:t>Non</a:t>
            </a:r>
          </a:p>
        </p:txBody>
      </p:sp>
      <p:sp>
        <p:nvSpPr>
          <p:cNvPr id="7" name="ZoneTexte 6">
            <a:extLst>
              <a:ext uri="{FF2B5EF4-FFF2-40B4-BE49-F238E27FC236}">
                <a16:creationId xmlns:a16="http://schemas.microsoft.com/office/drawing/2014/main" id="{151E974C-C0AA-B8E7-E964-7C56E17E6C5B}"/>
              </a:ext>
            </a:extLst>
          </p:cNvPr>
          <p:cNvSpPr txBox="1"/>
          <p:nvPr/>
        </p:nvSpPr>
        <p:spPr>
          <a:xfrm>
            <a:off x="5350698" y="3358469"/>
            <a:ext cx="1489435" cy="1200329"/>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b="1" dirty="0">
                <a:solidFill>
                  <a:srgbClr val="71971E"/>
                </a:solidFill>
                <a:latin typeface="Dreaming Outloud Pro" panose="03050502040302030504" pitchFamily="66" charset="0"/>
                <a:cs typeface="Dreaming Outloud Pro" panose="03050502040302030504" pitchFamily="66" charset="0"/>
              </a:rPr>
              <a:t>31% </a:t>
            </a:r>
          </a:p>
          <a:p>
            <a:pPr marL="0" marR="0" indent="0" algn="ctr" defTabSz="914377" rtl="0" eaLnBrk="1" fontAlgn="t" latinLnBrk="0" hangingPunct="1">
              <a:lnSpc>
                <a:spcPct val="100000"/>
              </a:lnSpc>
              <a:spcBef>
                <a:spcPts val="0"/>
              </a:spcBef>
              <a:spcAft>
                <a:spcPts val="0"/>
              </a:spcAft>
              <a:buClr>
                <a:srgbClr val="EC2606"/>
              </a:buClr>
              <a:buSzTx/>
              <a:tabLst/>
            </a:pPr>
            <a:r>
              <a:rPr lang="fr-FR" sz="1200" dirty="0">
                <a:latin typeface="+mj-lt"/>
                <a:cs typeface="Dreaming Outloud Pro" panose="03050502040302030504" pitchFamily="66" charset="0"/>
              </a:rPr>
              <a:t>des patients déclarent que leur maladie a progressé rapidement</a:t>
            </a:r>
          </a:p>
          <a:p>
            <a:pPr marL="0" marR="0" indent="0" algn="ctr" defTabSz="914377" rtl="0" eaLnBrk="1" fontAlgn="t" latinLnBrk="0" hangingPunct="1">
              <a:lnSpc>
                <a:spcPct val="100000"/>
              </a:lnSpc>
              <a:spcBef>
                <a:spcPts val="0"/>
              </a:spcBef>
              <a:spcAft>
                <a:spcPts val="0"/>
              </a:spcAft>
              <a:buClr>
                <a:srgbClr val="EC2606"/>
              </a:buClr>
              <a:buSzTx/>
              <a:tabLst/>
            </a:pPr>
            <a:r>
              <a:rPr lang="fr-FR" sz="1200" dirty="0">
                <a:latin typeface="+mj-lt"/>
                <a:cs typeface="Dreaming Outloud Pro" panose="03050502040302030504" pitchFamily="66" charset="0"/>
              </a:rPr>
              <a:t>après l’initiation de ce traitement </a:t>
            </a:r>
          </a:p>
        </p:txBody>
      </p:sp>
      <p:sp>
        <p:nvSpPr>
          <p:cNvPr id="10" name="Rectangle : coins arrondis 9">
            <a:extLst>
              <a:ext uri="{FF2B5EF4-FFF2-40B4-BE49-F238E27FC236}">
                <a16:creationId xmlns:a16="http://schemas.microsoft.com/office/drawing/2014/main" id="{94B647E4-C378-2388-BD63-FCCE95CCF520}"/>
              </a:ext>
            </a:extLst>
          </p:cNvPr>
          <p:cNvSpPr/>
          <p:nvPr/>
        </p:nvSpPr>
        <p:spPr>
          <a:xfrm>
            <a:off x="8764367" y="5280352"/>
            <a:ext cx="2283267" cy="851297"/>
          </a:xfrm>
          <a:custGeom>
            <a:avLst/>
            <a:gdLst>
              <a:gd name="connsiteX0" fmla="*/ 0 w 2283267"/>
              <a:gd name="connsiteY0" fmla="*/ 141886 h 851297"/>
              <a:gd name="connsiteX1" fmla="*/ 141886 w 2283267"/>
              <a:gd name="connsiteY1" fmla="*/ 0 h 851297"/>
              <a:gd name="connsiteX2" fmla="*/ 748399 w 2283267"/>
              <a:gd name="connsiteY2" fmla="*/ 0 h 851297"/>
              <a:gd name="connsiteX3" fmla="*/ 1374908 w 2283267"/>
              <a:gd name="connsiteY3" fmla="*/ 0 h 851297"/>
              <a:gd name="connsiteX4" fmla="*/ 2141381 w 2283267"/>
              <a:gd name="connsiteY4" fmla="*/ 0 h 851297"/>
              <a:gd name="connsiteX5" fmla="*/ 2283267 w 2283267"/>
              <a:gd name="connsiteY5" fmla="*/ 141886 h 851297"/>
              <a:gd name="connsiteX6" fmla="*/ 2283267 w 2283267"/>
              <a:gd name="connsiteY6" fmla="*/ 709411 h 851297"/>
              <a:gd name="connsiteX7" fmla="*/ 2141381 w 2283267"/>
              <a:gd name="connsiteY7" fmla="*/ 851297 h 851297"/>
              <a:gd name="connsiteX8" fmla="*/ 1434893 w 2283267"/>
              <a:gd name="connsiteY8" fmla="*/ 851297 h 851297"/>
              <a:gd name="connsiteX9" fmla="*/ 748399 w 2283267"/>
              <a:gd name="connsiteY9" fmla="*/ 851297 h 851297"/>
              <a:gd name="connsiteX10" fmla="*/ 141886 w 2283267"/>
              <a:gd name="connsiteY10" fmla="*/ 851297 h 851297"/>
              <a:gd name="connsiteX11" fmla="*/ 0 w 2283267"/>
              <a:gd name="connsiteY11" fmla="*/ 709411 h 851297"/>
              <a:gd name="connsiteX12" fmla="*/ 0 w 2283267"/>
              <a:gd name="connsiteY12"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3267" h="851297" fill="none" extrusionOk="0">
                <a:moveTo>
                  <a:pt x="0" y="141886"/>
                </a:moveTo>
                <a:cubicBezTo>
                  <a:pt x="16347" y="54455"/>
                  <a:pt x="66899" y="-884"/>
                  <a:pt x="141886" y="0"/>
                </a:cubicBezTo>
                <a:cubicBezTo>
                  <a:pt x="264725" y="11637"/>
                  <a:pt x="509178" y="-5981"/>
                  <a:pt x="748399" y="0"/>
                </a:cubicBezTo>
                <a:cubicBezTo>
                  <a:pt x="987620" y="5981"/>
                  <a:pt x="1209907" y="-26717"/>
                  <a:pt x="1374908" y="0"/>
                </a:cubicBezTo>
                <a:cubicBezTo>
                  <a:pt x="1539909" y="26717"/>
                  <a:pt x="1981956" y="19442"/>
                  <a:pt x="2141381" y="0"/>
                </a:cubicBezTo>
                <a:cubicBezTo>
                  <a:pt x="2221863" y="4770"/>
                  <a:pt x="2294685" y="75878"/>
                  <a:pt x="2283267" y="141886"/>
                </a:cubicBezTo>
                <a:cubicBezTo>
                  <a:pt x="2302298" y="355704"/>
                  <a:pt x="2297972" y="563613"/>
                  <a:pt x="2283267" y="709411"/>
                </a:cubicBezTo>
                <a:cubicBezTo>
                  <a:pt x="2283753" y="785246"/>
                  <a:pt x="2221126" y="849953"/>
                  <a:pt x="2141381" y="851297"/>
                </a:cubicBezTo>
                <a:cubicBezTo>
                  <a:pt x="1953672" y="843461"/>
                  <a:pt x="1701130" y="868726"/>
                  <a:pt x="1434893" y="851297"/>
                </a:cubicBezTo>
                <a:cubicBezTo>
                  <a:pt x="1168656" y="833868"/>
                  <a:pt x="991216" y="820079"/>
                  <a:pt x="748399" y="851297"/>
                </a:cubicBezTo>
                <a:cubicBezTo>
                  <a:pt x="505582" y="882515"/>
                  <a:pt x="309899" y="839801"/>
                  <a:pt x="141886" y="851297"/>
                </a:cubicBezTo>
                <a:cubicBezTo>
                  <a:pt x="66692" y="856625"/>
                  <a:pt x="1182" y="781459"/>
                  <a:pt x="0" y="709411"/>
                </a:cubicBezTo>
                <a:cubicBezTo>
                  <a:pt x="-27784" y="461077"/>
                  <a:pt x="21628" y="311793"/>
                  <a:pt x="0" y="141886"/>
                </a:cubicBezTo>
                <a:close/>
              </a:path>
              <a:path w="2283267" h="851297" stroke="0" extrusionOk="0">
                <a:moveTo>
                  <a:pt x="0" y="141886"/>
                </a:moveTo>
                <a:cubicBezTo>
                  <a:pt x="-2847" y="61912"/>
                  <a:pt x="60439" y="-2955"/>
                  <a:pt x="141886" y="0"/>
                </a:cubicBezTo>
                <a:cubicBezTo>
                  <a:pt x="382256" y="25683"/>
                  <a:pt x="565333" y="-24834"/>
                  <a:pt x="828379" y="0"/>
                </a:cubicBezTo>
                <a:cubicBezTo>
                  <a:pt x="1091425" y="24834"/>
                  <a:pt x="1185188" y="3718"/>
                  <a:pt x="1534868" y="0"/>
                </a:cubicBezTo>
                <a:cubicBezTo>
                  <a:pt x="1884548" y="-3718"/>
                  <a:pt x="1914891" y="-3927"/>
                  <a:pt x="2141381" y="0"/>
                </a:cubicBezTo>
                <a:cubicBezTo>
                  <a:pt x="2211666" y="-9126"/>
                  <a:pt x="2275117" y="60536"/>
                  <a:pt x="2283267" y="141886"/>
                </a:cubicBezTo>
                <a:cubicBezTo>
                  <a:pt x="2289144" y="323858"/>
                  <a:pt x="2306325" y="458734"/>
                  <a:pt x="2283267" y="709411"/>
                </a:cubicBezTo>
                <a:cubicBezTo>
                  <a:pt x="2292151" y="779516"/>
                  <a:pt x="2209049" y="837866"/>
                  <a:pt x="2141381" y="851297"/>
                </a:cubicBezTo>
                <a:cubicBezTo>
                  <a:pt x="1959978" y="862212"/>
                  <a:pt x="1699440" y="832006"/>
                  <a:pt x="1514873" y="851297"/>
                </a:cubicBezTo>
                <a:cubicBezTo>
                  <a:pt x="1330306" y="870588"/>
                  <a:pt x="1072548" y="843910"/>
                  <a:pt x="808384" y="851297"/>
                </a:cubicBezTo>
                <a:cubicBezTo>
                  <a:pt x="544220" y="858684"/>
                  <a:pt x="281401" y="861665"/>
                  <a:pt x="141886" y="851297"/>
                </a:cubicBezTo>
                <a:cubicBezTo>
                  <a:pt x="46575" y="852569"/>
                  <a:pt x="-5350" y="787847"/>
                  <a:pt x="0" y="709411"/>
                </a:cubicBezTo>
                <a:cubicBezTo>
                  <a:pt x="27218" y="439232"/>
                  <a:pt x="-21144" y="335969"/>
                  <a:pt x="0" y="141886"/>
                </a:cubicBezTo>
                <a:close/>
              </a:path>
            </a:pathLst>
          </a:custGeom>
          <a:solidFill>
            <a:schemeClr val="bg1">
              <a:lumMod val="85000"/>
            </a:schemeClr>
          </a:solidFill>
          <a:ln>
            <a:solidFill>
              <a:schemeClr val="bg1">
                <a:lumMod val="65000"/>
              </a:schemeClr>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100" i="1" dirty="0">
                <a:solidFill>
                  <a:schemeClr val="tx1"/>
                </a:solidFill>
              </a:rPr>
              <a:t>En tendance une progression de la maladie rapide davantage constaté pour les patients en 2</a:t>
            </a:r>
            <a:r>
              <a:rPr lang="fr-FR" sz="1100" i="1" baseline="30000" dirty="0">
                <a:solidFill>
                  <a:schemeClr val="tx1"/>
                </a:solidFill>
              </a:rPr>
              <a:t>ème</a:t>
            </a:r>
            <a:r>
              <a:rPr lang="fr-FR" sz="1100" i="1" dirty="0">
                <a:solidFill>
                  <a:schemeClr val="tx1"/>
                </a:solidFill>
              </a:rPr>
              <a:t> rechutes et plus (39%) </a:t>
            </a:r>
          </a:p>
        </p:txBody>
      </p:sp>
      <p:pic>
        <p:nvPicPr>
          <p:cNvPr id="11" name="Graphique 10">
            <a:extLst>
              <a:ext uri="{FF2B5EF4-FFF2-40B4-BE49-F238E27FC236}">
                <a16:creationId xmlns:a16="http://schemas.microsoft.com/office/drawing/2014/main" id="{846E4A9A-FCA6-5C49-F189-22DA65102D3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28047">
            <a:off x="8604687" y="5181957"/>
            <a:ext cx="384073" cy="384073"/>
          </a:xfrm>
          <a:prstGeom prst="rect">
            <a:avLst/>
          </a:prstGeom>
        </p:spPr>
      </p:pic>
    </p:spTree>
    <p:extLst>
      <p:ext uri="{BB962C8B-B14F-4D97-AF65-F5344CB8AC3E}">
        <p14:creationId xmlns:p14="http://schemas.microsoft.com/office/powerpoint/2010/main" val="2460075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3295A9BB-95F4-B7D7-77DF-1F250BC31A7C}"/>
              </a:ext>
            </a:extLst>
          </p:cNvPr>
          <p:cNvSpPr>
            <a:spLocks noGrp="1"/>
          </p:cNvSpPr>
          <p:nvPr>
            <p:ph type="body" sz="quarter" idx="11"/>
          </p:nvPr>
        </p:nvSpPr>
        <p:spPr>
          <a:xfrm>
            <a:off x="1239837" y="1249247"/>
            <a:ext cx="5818187" cy="984885"/>
          </a:xfrm>
          <a:noFill/>
        </p:spPr>
        <p:txBody>
          <a:bodyPr vert="horz" wrap="square" lIns="72000" tIns="0" rIns="0" bIns="0" rtlCol="0" anchor="ctr">
            <a:spAutoFit/>
          </a:bodyPr>
          <a:lstStyle/>
          <a:p>
            <a:r>
              <a:rPr lang="fr-FR" sz="3200" dirty="0">
                <a:solidFill>
                  <a:schemeClr val="accent2">
                    <a:lumMod val="20000"/>
                    <a:lumOff val="80000"/>
                  </a:schemeClr>
                </a:solidFill>
              </a:rPr>
              <a:t>Traitements des patients avant et après la dernière rechute</a:t>
            </a:r>
          </a:p>
        </p:txBody>
      </p:sp>
      <p:sp>
        <p:nvSpPr>
          <p:cNvPr id="10" name="Espace réservé du texte 9">
            <a:extLst>
              <a:ext uri="{FF2B5EF4-FFF2-40B4-BE49-F238E27FC236}">
                <a16:creationId xmlns:a16="http://schemas.microsoft.com/office/drawing/2014/main" id="{0800B446-6C5F-21C1-E083-B8C6345A827B}"/>
              </a:ext>
            </a:extLst>
          </p:cNvPr>
          <p:cNvSpPr>
            <a:spLocks noGrp="1"/>
          </p:cNvSpPr>
          <p:nvPr>
            <p:ph type="body" sz="quarter" idx="16"/>
          </p:nvPr>
        </p:nvSpPr>
        <p:spPr>
          <a:solidFill>
            <a:schemeClr val="bg1"/>
          </a:solidFill>
        </p:spPr>
        <p:txBody>
          <a:bodyPr vert="horz" wrap="square" lIns="91440" tIns="72000" rIns="91440" bIns="45720" rtlCol="0" anchor="ctr" anchorCtr="0">
            <a:normAutofit/>
          </a:bodyPr>
          <a:lstStyle/>
          <a:p>
            <a:r>
              <a:rPr lang="fr-FR" dirty="0">
                <a:solidFill>
                  <a:schemeClr val="accent2">
                    <a:lumMod val="20000"/>
                    <a:lumOff val="80000"/>
                  </a:schemeClr>
                </a:solidFill>
              </a:rPr>
              <a:t>5.1</a:t>
            </a:r>
          </a:p>
        </p:txBody>
      </p:sp>
      <p:sp>
        <p:nvSpPr>
          <p:cNvPr id="12" name="Espace réservé du texte 11">
            <a:extLst>
              <a:ext uri="{FF2B5EF4-FFF2-40B4-BE49-F238E27FC236}">
                <a16:creationId xmlns:a16="http://schemas.microsoft.com/office/drawing/2014/main" id="{4F613996-D790-C41B-5B44-A639280D7BD1}"/>
              </a:ext>
            </a:extLst>
          </p:cNvPr>
          <p:cNvSpPr>
            <a:spLocks noGrp="1"/>
          </p:cNvSpPr>
          <p:nvPr>
            <p:ph type="body" sz="quarter" idx="18"/>
          </p:nvPr>
        </p:nvSpPr>
        <p:spPr>
          <a:xfrm>
            <a:off x="1577185" y="3956611"/>
            <a:ext cx="908050" cy="615553"/>
          </a:xfrm>
          <a:solidFill>
            <a:schemeClr val="bg1"/>
          </a:solidFill>
        </p:spPr>
        <p:txBody>
          <a:bodyPr vert="horz" wrap="square" lIns="91440" tIns="72000" rIns="91440" bIns="45720" rtlCol="0" anchor="ctr" anchorCtr="0">
            <a:normAutofit/>
          </a:bodyPr>
          <a:lstStyle/>
          <a:p>
            <a:r>
              <a:rPr lang="fr-FR" dirty="0">
                <a:solidFill>
                  <a:schemeClr val="accent2"/>
                </a:solidFill>
              </a:rPr>
              <a:t>5.2</a:t>
            </a:r>
          </a:p>
        </p:txBody>
      </p:sp>
      <p:sp>
        <p:nvSpPr>
          <p:cNvPr id="9" name="Espace réservé du texte 8">
            <a:extLst>
              <a:ext uri="{FF2B5EF4-FFF2-40B4-BE49-F238E27FC236}">
                <a16:creationId xmlns:a16="http://schemas.microsoft.com/office/drawing/2014/main" id="{C0A22F5E-F58F-C883-7751-BF69D9125DFA}"/>
              </a:ext>
            </a:extLst>
          </p:cNvPr>
          <p:cNvSpPr>
            <a:spLocks noGrp="1"/>
          </p:cNvSpPr>
          <p:nvPr>
            <p:ph type="body" sz="quarter" idx="15"/>
          </p:nvPr>
        </p:nvSpPr>
        <p:spPr>
          <a:xfrm>
            <a:off x="2342360" y="3714795"/>
            <a:ext cx="5049040" cy="984885"/>
          </a:xfrm>
          <a:noFill/>
        </p:spPr>
        <p:txBody>
          <a:bodyPr vert="horz" wrap="square" lIns="72000" tIns="0" rIns="0" bIns="0" rtlCol="0" anchor="ctr">
            <a:spAutoFit/>
          </a:bodyPr>
          <a:lstStyle/>
          <a:p>
            <a:r>
              <a:rPr lang="fr-FR" sz="3200" dirty="0">
                <a:solidFill>
                  <a:schemeClr val="accent2"/>
                </a:solidFill>
              </a:rPr>
              <a:t>Implication du patient dans le choix du traitement</a:t>
            </a:r>
          </a:p>
        </p:txBody>
      </p:sp>
      <p:pic>
        <p:nvPicPr>
          <p:cNvPr id="5" name="Espace réservé pour une image  4">
            <a:extLst>
              <a:ext uri="{FF2B5EF4-FFF2-40B4-BE49-F238E27FC236}">
                <a16:creationId xmlns:a16="http://schemas.microsoft.com/office/drawing/2014/main" id="{F9EA02CD-D1CB-DE86-5B58-DB78640CD6D6}"/>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12946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24F11F-8492-69F4-6155-9E762AE7E081}"/>
              </a:ext>
            </a:extLst>
          </p:cNvPr>
          <p:cNvSpPr>
            <a:spLocks noGrp="1"/>
          </p:cNvSpPr>
          <p:nvPr>
            <p:ph type="title"/>
          </p:nvPr>
        </p:nvSpPr>
        <p:spPr/>
        <p:txBody>
          <a:bodyPr/>
          <a:lstStyle/>
          <a:p>
            <a:r>
              <a:rPr lang="fr-FR" dirty="0"/>
              <a:t>2/3 des patients ont été consultés afin de déterminer leur nouveau traitement, ils ont notamment discuté de la durée du traitement avec leur médecin</a:t>
            </a:r>
          </a:p>
        </p:txBody>
      </p:sp>
      <p:sp>
        <p:nvSpPr>
          <p:cNvPr id="3" name="Espace réservé du texte 2">
            <a:extLst>
              <a:ext uri="{FF2B5EF4-FFF2-40B4-BE49-F238E27FC236}">
                <a16:creationId xmlns:a16="http://schemas.microsoft.com/office/drawing/2014/main" id="{CA2921CA-B992-8431-ABCD-7D99653014E2}"/>
              </a:ext>
            </a:extLst>
          </p:cNvPr>
          <p:cNvSpPr>
            <a:spLocks noGrp="1"/>
          </p:cNvSpPr>
          <p:nvPr>
            <p:ph type="body" sz="quarter" idx="13"/>
          </p:nvPr>
        </p:nvSpPr>
        <p:spPr>
          <a:xfrm>
            <a:off x="0" y="1152000"/>
            <a:ext cx="6096000" cy="837904"/>
          </a:xfrm>
        </p:spPr>
        <p:txBody>
          <a:bodyPr/>
          <a:lstStyle/>
          <a:p>
            <a:r>
              <a:rPr lang="fr-FR" dirty="0"/>
              <a:t>Q31. Avez-vous été impliqué dans la prise de décision concernant ce nouveau traitement ?
</a:t>
            </a:r>
            <a:r>
              <a:rPr lang="fr-FR" sz="1000" dirty="0"/>
              <a:t>Base : A ceux qui connaissent ou ont déjà pris leur second traitement et plus (95)</a:t>
            </a:r>
            <a:endParaRPr lang="fr-FR" dirty="0"/>
          </a:p>
        </p:txBody>
      </p:sp>
      <p:grpSp>
        <p:nvGrpSpPr>
          <p:cNvPr id="10" name="Groupe 9">
            <a:extLst>
              <a:ext uri="{FF2B5EF4-FFF2-40B4-BE49-F238E27FC236}">
                <a16:creationId xmlns:a16="http://schemas.microsoft.com/office/drawing/2014/main" id="{211E150C-3C86-82CB-9782-DA379FEF6E80}"/>
              </a:ext>
            </a:extLst>
          </p:cNvPr>
          <p:cNvGrpSpPr/>
          <p:nvPr/>
        </p:nvGrpSpPr>
        <p:grpSpPr>
          <a:xfrm>
            <a:off x="435609" y="2188090"/>
            <a:ext cx="4682834" cy="3202418"/>
            <a:chOff x="924096" y="2265092"/>
            <a:chExt cx="4682834" cy="3202418"/>
          </a:xfrm>
        </p:grpSpPr>
        <p:graphicFrame>
          <p:nvGraphicFramePr>
            <p:cNvPr id="4" name="Graphique 3">
              <a:extLst>
                <a:ext uri="{FF2B5EF4-FFF2-40B4-BE49-F238E27FC236}">
                  <a16:creationId xmlns:a16="http://schemas.microsoft.com/office/drawing/2014/main" id="{891E2E20-491A-C444-0009-F54ACF955385}"/>
                </a:ext>
              </a:extLst>
            </p:cNvPr>
            <p:cNvGraphicFramePr/>
            <p:nvPr>
              <p:extLst>
                <p:ext uri="{D42A27DB-BD31-4B8C-83A1-F6EECF244321}">
                  <p14:modId xmlns:p14="http://schemas.microsoft.com/office/powerpoint/2010/main" val="1424457892"/>
                </p:ext>
              </p:extLst>
            </p:nvPr>
          </p:nvGraphicFramePr>
          <p:xfrm>
            <a:off x="1054251" y="2265092"/>
            <a:ext cx="4422524" cy="3202418"/>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A6722CF8-C287-1BB3-E0AC-7D3FDD8D4A03}"/>
                </a:ext>
              </a:extLst>
            </p:cNvPr>
            <p:cNvSpPr txBox="1"/>
            <p:nvPr/>
          </p:nvSpPr>
          <p:spPr>
            <a:xfrm>
              <a:off x="4500025" y="3429000"/>
              <a:ext cx="1106905" cy="257369"/>
            </a:xfrm>
            <a:prstGeom prst="rect">
              <a:avLst/>
            </a:prstGeom>
            <a:noFill/>
            <a:ln>
              <a:noFill/>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Oui, tout à fait</a:t>
              </a:r>
            </a:p>
          </p:txBody>
        </p:sp>
        <p:sp>
          <p:nvSpPr>
            <p:cNvPr id="7" name="ZoneTexte 6">
              <a:extLst>
                <a:ext uri="{FF2B5EF4-FFF2-40B4-BE49-F238E27FC236}">
                  <a16:creationId xmlns:a16="http://schemas.microsoft.com/office/drawing/2014/main" id="{E0CCD3A8-2372-0FCD-EDC0-9E575BEB6372}"/>
                </a:ext>
              </a:extLst>
            </p:cNvPr>
            <p:cNvSpPr txBox="1"/>
            <p:nvPr/>
          </p:nvSpPr>
          <p:spPr>
            <a:xfrm>
              <a:off x="2369489" y="5113888"/>
              <a:ext cx="1106905" cy="257369"/>
            </a:xfrm>
            <a:prstGeom prst="rect">
              <a:avLst/>
            </a:prstGeom>
            <a:noFill/>
            <a:ln>
              <a:noFill/>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Oui, plutôt</a:t>
              </a:r>
            </a:p>
          </p:txBody>
        </p:sp>
        <p:sp>
          <p:nvSpPr>
            <p:cNvPr id="8" name="ZoneTexte 7">
              <a:extLst>
                <a:ext uri="{FF2B5EF4-FFF2-40B4-BE49-F238E27FC236}">
                  <a16:creationId xmlns:a16="http://schemas.microsoft.com/office/drawing/2014/main" id="{84029337-AFD9-4B7D-8F91-DEAEB18C5418}"/>
                </a:ext>
              </a:extLst>
            </p:cNvPr>
            <p:cNvSpPr txBox="1"/>
            <p:nvPr/>
          </p:nvSpPr>
          <p:spPr>
            <a:xfrm>
              <a:off x="924096" y="3871958"/>
              <a:ext cx="1106905" cy="257369"/>
            </a:xfrm>
            <a:prstGeom prst="rect">
              <a:avLst/>
            </a:prstGeom>
            <a:noFill/>
            <a:ln>
              <a:noFill/>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Non, plutôt pas</a:t>
              </a:r>
            </a:p>
          </p:txBody>
        </p:sp>
        <p:sp>
          <p:nvSpPr>
            <p:cNvPr id="9" name="ZoneTexte 8">
              <a:extLst>
                <a:ext uri="{FF2B5EF4-FFF2-40B4-BE49-F238E27FC236}">
                  <a16:creationId xmlns:a16="http://schemas.microsoft.com/office/drawing/2014/main" id="{77F390F6-F381-7D95-822C-BB144DA0C8B6}"/>
                </a:ext>
              </a:extLst>
            </p:cNvPr>
            <p:cNvSpPr txBox="1"/>
            <p:nvPr/>
          </p:nvSpPr>
          <p:spPr>
            <a:xfrm>
              <a:off x="1816037" y="2531328"/>
              <a:ext cx="1106905" cy="442035"/>
            </a:xfrm>
            <a:prstGeom prst="rect">
              <a:avLst/>
            </a:prstGeom>
            <a:noFill/>
            <a:ln>
              <a:noFill/>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Non, pas du tout</a:t>
              </a:r>
            </a:p>
          </p:txBody>
        </p:sp>
      </p:grpSp>
      <p:sp>
        <p:nvSpPr>
          <p:cNvPr id="11" name="Espace réservé du texte 2">
            <a:extLst>
              <a:ext uri="{FF2B5EF4-FFF2-40B4-BE49-F238E27FC236}">
                <a16:creationId xmlns:a16="http://schemas.microsoft.com/office/drawing/2014/main" id="{7788EE53-CA51-E7F1-067F-E0CAFAC566A0}"/>
              </a:ext>
            </a:extLst>
          </p:cNvPr>
          <p:cNvSpPr txBox="1">
            <a:spLocks/>
          </p:cNvSpPr>
          <p:nvPr/>
        </p:nvSpPr>
        <p:spPr>
          <a:xfrm>
            <a:off x="6095416" y="1152000"/>
            <a:ext cx="6097783" cy="837904"/>
          </a:xfrm>
          <a:prstGeom prst="rect">
            <a:avLst/>
          </a:prstGeom>
          <a:solidFill>
            <a:srgbClr val="F2F2F2"/>
          </a:solidFill>
        </p:spPr>
        <p:txBody>
          <a:bodyPr wrap="square" lIns="504000" tIns="72000" rIns="504000" bIns="72000" anchor="t">
            <a:sp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Q32. Et plus particulièrement, votre médecin a-t-il discuté/échangé avec vous au sujet de…?
</a:t>
            </a:r>
            <a:r>
              <a:rPr lang="fr-FR" sz="1000" dirty="0"/>
              <a:t>Base : A ceux qui connaissent ou ont déjà pris leur second traitement et plus (95) | Total supérieur à 100% car plusieurs réponses possibles</a:t>
            </a:r>
            <a:endParaRPr lang="fr-FR" dirty="0"/>
          </a:p>
        </p:txBody>
      </p:sp>
      <p:graphicFrame>
        <p:nvGraphicFramePr>
          <p:cNvPr id="12" name="Graphique 11">
            <a:extLst>
              <a:ext uri="{FF2B5EF4-FFF2-40B4-BE49-F238E27FC236}">
                <a16:creationId xmlns:a16="http://schemas.microsoft.com/office/drawing/2014/main" id="{FE696BCB-3A77-AC15-D37F-CE043EDA446F}"/>
              </a:ext>
            </a:extLst>
          </p:cNvPr>
          <p:cNvGraphicFramePr/>
          <p:nvPr>
            <p:extLst>
              <p:ext uri="{D42A27DB-BD31-4B8C-83A1-F6EECF244321}">
                <p14:modId xmlns:p14="http://schemas.microsoft.com/office/powerpoint/2010/main" val="3673002021"/>
              </p:ext>
            </p:extLst>
          </p:nvPr>
        </p:nvGraphicFramePr>
        <p:xfrm>
          <a:off x="5710266" y="1920738"/>
          <a:ext cx="6044957" cy="4429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au 12">
            <a:extLst>
              <a:ext uri="{FF2B5EF4-FFF2-40B4-BE49-F238E27FC236}">
                <a16:creationId xmlns:a16="http://schemas.microsoft.com/office/drawing/2014/main" id="{349CA0FA-A72F-8AB9-69D7-BA67594A6A36}"/>
              </a:ext>
            </a:extLst>
          </p:cNvPr>
          <p:cNvGraphicFramePr>
            <a:graphicFrameLocks noGrp="1"/>
          </p:cNvGraphicFramePr>
          <p:nvPr>
            <p:extLst>
              <p:ext uri="{D42A27DB-BD31-4B8C-83A1-F6EECF244321}">
                <p14:modId xmlns:p14="http://schemas.microsoft.com/office/powerpoint/2010/main" val="2531084692"/>
              </p:ext>
            </p:extLst>
          </p:nvPr>
        </p:nvGraphicFramePr>
        <p:xfrm>
          <a:off x="6303526" y="2065369"/>
          <a:ext cx="2442013" cy="4140000"/>
        </p:xfrm>
        <a:graphic>
          <a:graphicData uri="http://schemas.openxmlformats.org/drawingml/2006/table">
            <a:tbl>
              <a:tblPr>
                <a:tableStyleId>{5C22544A-7EE6-4342-B048-85BDC9FD1C3A}</a:tableStyleId>
              </a:tblPr>
              <a:tblGrid>
                <a:gridCol w="2442013">
                  <a:extLst>
                    <a:ext uri="{9D8B030D-6E8A-4147-A177-3AD203B41FA5}">
                      <a16:colId xmlns:a16="http://schemas.microsoft.com/office/drawing/2014/main" val="3284422359"/>
                    </a:ext>
                  </a:extLst>
                </a:gridCol>
              </a:tblGrid>
              <a:tr h="828000">
                <a:tc>
                  <a:txBody>
                    <a:bodyPr/>
                    <a:lstStyle/>
                    <a:p>
                      <a:pPr algn="r" fontAlgn="b"/>
                      <a:r>
                        <a:rPr lang="fr-FR" sz="1100" u="none" strike="noStrike" dirty="0">
                          <a:effectLst/>
                        </a:rPr>
                        <a:t>De la durée du traitement </a:t>
                      </a:r>
                    </a:p>
                    <a:p>
                      <a:pPr algn="r" fontAlgn="b"/>
                      <a:r>
                        <a:rPr lang="fr-FR" sz="1100" u="none" strike="noStrike" dirty="0">
                          <a:effectLst/>
                        </a:rPr>
                        <a:t>(durée continue ou fixe)</a:t>
                      </a:r>
                      <a:endParaRPr lang="fr-FR" sz="1100" b="0" i="0" u="none" strike="noStrike" dirty="0">
                        <a:solidFill>
                          <a:srgbClr val="000000"/>
                        </a:solidFill>
                        <a:effectLst/>
                        <a:latin typeface="Calibri" panose="020F0502020204030204" pitchFamily="34" charset="0"/>
                      </a:endParaRP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9524546"/>
                  </a:ext>
                </a:extLst>
              </a:tr>
              <a:tr h="828000">
                <a:tc>
                  <a:txBody>
                    <a:bodyPr/>
                    <a:lstStyle/>
                    <a:p>
                      <a:pPr algn="r" fontAlgn="b"/>
                      <a:r>
                        <a:rPr lang="fr-FR" sz="1100" u="none" strike="noStrike" dirty="0">
                          <a:effectLst/>
                        </a:rPr>
                        <a:t>Des différentes options thérapeutiques possibles</a:t>
                      </a:r>
                      <a:endParaRPr lang="fr-FR" sz="1100" b="0" i="0" u="none" strike="noStrike" dirty="0">
                        <a:solidFill>
                          <a:srgbClr val="000000"/>
                        </a:solidFill>
                        <a:effectLst/>
                        <a:latin typeface="Calibri" panose="020F0502020204030204" pitchFamily="34" charset="0"/>
                      </a:endParaRP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968847"/>
                  </a:ext>
                </a:extLst>
              </a:tr>
              <a:tr h="828000">
                <a:tc>
                  <a:txBody>
                    <a:bodyPr/>
                    <a:lstStyle/>
                    <a:p>
                      <a:pPr algn="r" fontAlgn="b"/>
                      <a:r>
                        <a:rPr lang="fr-FR" sz="1100" u="none" strike="noStrike" dirty="0">
                          <a:effectLst/>
                        </a:rPr>
                        <a:t>Des modalités d’administration </a:t>
                      </a:r>
                    </a:p>
                    <a:p>
                      <a:pPr algn="r" fontAlgn="b"/>
                      <a:r>
                        <a:rPr lang="fr-FR" sz="1100" u="none" strike="noStrike" dirty="0">
                          <a:effectLst/>
                        </a:rPr>
                        <a:t>(orale ou injectable)</a:t>
                      </a:r>
                      <a:endParaRPr lang="fr-FR" sz="1100" b="0" i="0" u="none" strike="noStrike" dirty="0">
                        <a:solidFill>
                          <a:srgbClr val="000000"/>
                        </a:solidFill>
                        <a:effectLst/>
                        <a:latin typeface="Calibri" panose="020F0502020204030204" pitchFamily="34" charset="0"/>
                      </a:endParaRP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8129594"/>
                  </a:ext>
                </a:extLst>
              </a:tr>
              <a:tr h="828000">
                <a:tc>
                  <a:txBody>
                    <a:bodyPr/>
                    <a:lstStyle/>
                    <a:p>
                      <a:pPr algn="r" fontAlgn="b"/>
                      <a:r>
                        <a:rPr lang="fr-FR" sz="1100" u="none" strike="noStrike" dirty="0">
                          <a:effectLst/>
                        </a:rPr>
                        <a:t>Du lieu d’administration</a:t>
                      </a:r>
                    </a:p>
                    <a:p>
                      <a:pPr algn="r" fontAlgn="b"/>
                      <a:r>
                        <a:rPr lang="fr-FR" sz="1100" u="none" strike="noStrike" dirty="0">
                          <a:effectLst/>
                        </a:rPr>
                        <a:t> (domicile ou hôpital)</a:t>
                      </a:r>
                      <a:endParaRPr lang="fr-FR" sz="1100" b="0" i="0" u="none" strike="noStrike" dirty="0">
                        <a:solidFill>
                          <a:srgbClr val="000000"/>
                        </a:solidFill>
                        <a:effectLst/>
                        <a:latin typeface="Calibri" panose="020F0502020204030204" pitchFamily="34" charset="0"/>
                      </a:endParaRP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9412044"/>
                  </a:ext>
                </a:extLst>
              </a:tr>
              <a:tr h="828000">
                <a:tc>
                  <a:txBody>
                    <a:bodyPr/>
                    <a:lstStyle/>
                    <a:p>
                      <a:pPr algn="r" fontAlgn="b"/>
                      <a:r>
                        <a:rPr lang="fr-FR" sz="1100" u="none" strike="noStrike" dirty="0">
                          <a:effectLst/>
                        </a:rPr>
                        <a:t>Vous n’avez pas eu le choix / Vous n’avez pas pu échanger</a:t>
                      </a:r>
                      <a:endParaRPr lang="fr-FR" sz="1100" b="0" i="0" u="none" strike="noStrike" dirty="0">
                        <a:solidFill>
                          <a:srgbClr val="000000"/>
                        </a:solidFill>
                        <a:effectLst/>
                        <a:latin typeface="Calibri" panose="020F0502020204030204" pitchFamily="34" charset="0"/>
                      </a:endParaRP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29803"/>
                  </a:ext>
                </a:extLst>
              </a:tr>
            </a:tbl>
          </a:graphicData>
        </a:graphic>
      </p:graphicFrame>
      <p:grpSp>
        <p:nvGrpSpPr>
          <p:cNvPr id="14" name="Groupe 13">
            <a:extLst>
              <a:ext uri="{FF2B5EF4-FFF2-40B4-BE49-F238E27FC236}">
                <a16:creationId xmlns:a16="http://schemas.microsoft.com/office/drawing/2014/main" id="{8B6F582E-5B64-3C1B-BD4E-6038BBDCBEC6}"/>
              </a:ext>
            </a:extLst>
          </p:cNvPr>
          <p:cNvGrpSpPr/>
          <p:nvPr/>
        </p:nvGrpSpPr>
        <p:grpSpPr>
          <a:xfrm>
            <a:off x="10310998" y="4868097"/>
            <a:ext cx="1551752" cy="1165669"/>
            <a:chOff x="10203472" y="4715366"/>
            <a:chExt cx="1551752" cy="1165669"/>
          </a:xfrm>
        </p:grpSpPr>
        <p:sp>
          <p:nvSpPr>
            <p:cNvPr id="15" name="Graphique 27">
              <a:extLst>
                <a:ext uri="{FF2B5EF4-FFF2-40B4-BE49-F238E27FC236}">
                  <a16:creationId xmlns:a16="http://schemas.microsoft.com/office/drawing/2014/main" id="{4D830198-5DC0-CB72-F633-465700B18D86}"/>
                </a:ext>
              </a:extLst>
            </p:cNvPr>
            <p:cNvSpPr/>
            <p:nvPr/>
          </p:nvSpPr>
          <p:spPr>
            <a:xfrm>
              <a:off x="10203472" y="4715366"/>
              <a:ext cx="1551752" cy="1165669"/>
            </a:xfrm>
            <a:custGeom>
              <a:avLst/>
              <a:gdLst>
                <a:gd name="connsiteX0" fmla="*/ 246039 w 3615888"/>
                <a:gd name="connsiteY0" fmla="*/ 211592 h 1681852"/>
                <a:gd name="connsiteX1" fmla="*/ 2622318 w 3615888"/>
                <a:gd name="connsiteY1" fmla="*/ 103996 h 1681852"/>
                <a:gd name="connsiteX2" fmla="*/ 3417623 w 3615888"/>
                <a:gd name="connsiteY2" fmla="*/ 360571 h 1681852"/>
                <a:gd name="connsiteX3" fmla="*/ 3596251 w 3615888"/>
                <a:gd name="connsiteY3" fmla="*/ 1014422 h 1681852"/>
                <a:gd name="connsiteX4" fmla="*/ 2586740 w 3615888"/>
                <a:gd name="connsiteY4" fmla="*/ 1475153 h 1681852"/>
                <a:gd name="connsiteX5" fmla="*/ 85199 w 3615888"/>
                <a:gd name="connsiteY5" fmla="*/ 1389628 h 1681852"/>
                <a:gd name="connsiteX6" fmla="*/ 246039 w 3615888"/>
                <a:gd name="connsiteY6" fmla="*/ 211592 h 16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5888" h="1681852">
                  <a:moveTo>
                    <a:pt x="246039" y="211592"/>
                  </a:moveTo>
                  <a:cubicBezTo>
                    <a:pt x="566977" y="-214653"/>
                    <a:pt x="901999" y="141241"/>
                    <a:pt x="2622318" y="103996"/>
                  </a:cubicBezTo>
                  <a:cubicBezTo>
                    <a:pt x="2847642" y="98478"/>
                    <a:pt x="3188593" y="86063"/>
                    <a:pt x="3417623" y="360571"/>
                  </a:cubicBezTo>
                  <a:cubicBezTo>
                    <a:pt x="3548815" y="519206"/>
                    <a:pt x="3662959" y="795092"/>
                    <a:pt x="3596251" y="1014422"/>
                  </a:cubicBezTo>
                  <a:cubicBezTo>
                    <a:pt x="3510272" y="1297206"/>
                    <a:pt x="3170063" y="1385490"/>
                    <a:pt x="2586740" y="1475153"/>
                  </a:cubicBezTo>
                  <a:cubicBezTo>
                    <a:pt x="1067286" y="1706898"/>
                    <a:pt x="308299" y="1822771"/>
                    <a:pt x="85199" y="1389628"/>
                  </a:cubicBezTo>
                  <a:cubicBezTo>
                    <a:pt x="-86018" y="1058564"/>
                    <a:pt x="17750" y="515067"/>
                    <a:pt x="246039" y="211592"/>
                  </a:cubicBezTo>
                  <a:close/>
                </a:path>
              </a:pathLst>
            </a:custGeom>
            <a:noFill/>
            <a:ln w="19050" cap="flat">
              <a:solidFill>
                <a:srgbClr val="010444"/>
              </a:solidFill>
              <a:prstDash val="solid"/>
              <a:miter/>
            </a:ln>
          </p:spPr>
          <p:txBody>
            <a:bodyPr rtlCol="0" anchor="ctr"/>
            <a:lstStyle/>
            <a:p>
              <a:endParaRPr lang="fr-FR"/>
            </a:p>
          </p:txBody>
        </p:sp>
        <p:sp>
          <p:nvSpPr>
            <p:cNvPr id="16" name="ZoneTexte 15">
              <a:extLst>
                <a:ext uri="{FF2B5EF4-FFF2-40B4-BE49-F238E27FC236}">
                  <a16:creationId xmlns:a16="http://schemas.microsoft.com/office/drawing/2014/main" id="{120D10F7-BE3C-4537-E60B-FD579D41A7E4}"/>
                </a:ext>
              </a:extLst>
            </p:cNvPr>
            <p:cNvSpPr txBox="1"/>
            <p:nvPr/>
          </p:nvSpPr>
          <p:spPr>
            <a:xfrm>
              <a:off x="10203472" y="4785319"/>
              <a:ext cx="1442720" cy="1015663"/>
            </a:xfrm>
            <a:prstGeom prst="rect">
              <a:avLst/>
            </a:prstGeom>
            <a:noFill/>
          </p:spPr>
          <p:txBody>
            <a:bodyPr wrap="square" rtlCol="0">
              <a:spAutoFit/>
            </a:bodyPr>
            <a:lstStyle/>
            <a:p>
              <a:pPr algn="ctr"/>
              <a:r>
                <a:rPr lang="fr-FR" sz="1200" dirty="0">
                  <a:latin typeface="Dreaming Outloud Pro" panose="03050502040302030504" pitchFamily="66" charset="0"/>
                  <a:cs typeface="Dreaming Outloud Pro" panose="03050502040302030504" pitchFamily="66" charset="0"/>
                </a:rPr>
                <a:t>En moyenne, les patients ont parlé de </a:t>
              </a:r>
              <a:r>
                <a:rPr lang="fr-FR" sz="1200" b="1" dirty="0">
                  <a:latin typeface="Dreaming Outloud Pro" panose="03050502040302030504" pitchFamily="66" charset="0"/>
                  <a:cs typeface="Dreaming Outloud Pro" panose="03050502040302030504" pitchFamily="66" charset="0"/>
                </a:rPr>
                <a:t>1,5</a:t>
              </a:r>
              <a:r>
                <a:rPr lang="fr-FR" sz="1200" dirty="0">
                  <a:latin typeface="Dreaming Outloud Pro" panose="03050502040302030504" pitchFamily="66" charset="0"/>
                  <a:cs typeface="Dreaming Outloud Pro" panose="03050502040302030504" pitchFamily="66" charset="0"/>
                </a:rPr>
                <a:t> sujets vis-à-vis de leur traitement</a:t>
              </a:r>
            </a:p>
          </p:txBody>
        </p:sp>
      </p:grpSp>
      <p:sp>
        <p:nvSpPr>
          <p:cNvPr id="17" name="ZoneTexte 16">
            <a:extLst>
              <a:ext uri="{FF2B5EF4-FFF2-40B4-BE49-F238E27FC236}">
                <a16:creationId xmlns:a16="http://schemas.microsoft.com/office/drawing/2014/main" id="{89E3B40E-94A8-A5CD-DFCD-7F68D3492996}"/>
              </a:ext>
            </a:extLst>
          </p:cNvPr>
          <p:cNvSpPr txBox="1"/>
          <p:nvPr/>
        </p:nvSpPr>
        <p:spPr>
          <a:xfrm>
            <a:off x="2131380" y="3257632"/>
            <a:ext cx="1330281" cy="1200329"/>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b="1" dirty="0">
                <a:solidFill>
                  <a:srgbClr val="71971E"/>
                </a:solidFill>
                <a:latin typeface="Dreaming Outloud Pro" panose="03050502040302030504" pitchFamily="66" charset="0"/>
                <a:cs typeface="Dreaming Outloud Pro" panose="03050502040302030504" pitchFamily="66" charset="0"/>
              </a:rPr>
              <a:t>64% </a:t>
            </a:r>
          </a:p>
          <a:p>
            <a:pPr marL="0" marR="0" indent="0" algn="ctr" defTabSz="914377" rtl="0" eaLnBrk="1" fontAlgn="t" latinLnBrk="0" hangingPunct="1">
              <a:lnSpc>
                <a:spcPct val="100000"/>
              </a:lnSpc>
              <a:spcBef>
                <a:spcPts val="0"/>
              </a:spcBef>
              <a:spcAft>
                <a:spcPts val="0"/>
              </a:spcAft>
              <a:buClr>
                <a:srgbClr val="EC2606"/>
              </a:buClr>
              <a:buSzTx/>
              <a:tabLst/>
            </a:pPr>
            <a:r>
              <a:rPr lang="fr-FR" sz="1200" dirty="0">
                <a:latin typeface="+mj-lt"/>
                <a:cs typeface="Dreaming Outloud Pro" panose="03050502040302030504" pitchFamily="66" charset="0"/>
              </a:rPr>
              <a:t>des patients ont été impliqués dans la prise de décision de ce nouveau traitement</a:t>
            </a:r>
          </a:p>
        </p:txBody>
      </p:sp>
    </p:spTree>
    <p:extLst>
      <p:ext uri="{BB962C8B-B14F-4D97-AF65-F5344CB8AC3E}">
        <p14:creationId xmlns:p14="http://schemas.microsoft.com/office/powerpoint/2010/main" val="1093056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4E49D-E1E7-8DFF-AEAB-7BFC0DF92BA2}"/>
              </a:ext>
            </a:extLst>
          </p:cNvPr>
          <p:cNvSpPr>
            <a:spLocks noGrp="1"/>
          </p:cNvSpPr>
          <p:nvPr>
            <p:ph type="title"/>
          </p:nvPr>
        </p:nvSpPr>
        <p:spPr/>
        <p:txBody>
          <a:bodyPr/>
          <a:lstStyle/>
          <a:p>
            <a:r>
              <a:rPr lang="fr-FR" dirty="0"/>
              <a:t>Une majorité de patients non intéressés par un échange avec un infirmier concernant les options de traitement bien que 2 patients sur 10 indiquent être intéressés par cela </a:t>
            </a:r>
          </a:p>
        </p:txBody>
      </p:sp>
      <p:sp>
        <p:nvSpPr>
          <p:cNvPr id="3" name="Espace réservé du texte 2">
            <a:extLst>
              <a:ext uri="{FF2B5EF4-FFF2-40B4-BE49-F238E27FC236}">
                <a16:creationId xmlns:a16="http://schemas.microsoft.com/office/drawing/2014/main" id="{253343A0-E38C-95B0-0945-F2677B5DF5F7}"/>
              </a:ext>
            </a:extLst>
          </p:cNvPr>
          <p:cNvSpPr>
            <a:spLocks noGrp="1"/>
          </p:cNvSpPr>
          <p:nvPr>
            <p:ph type="body" sz="quarter" idx="13"/>
          </p:nvPr>
        </p:nvSpPr>
        <p:spPr>
          <a:xfrm>
            <a:off x="0" y="1152000"/>
            <a:ext cx="12193200" cy="491655"/>
          </a:xfrm>
        </p:spPr>
        <p:txBody>
          <a:bodyPr/>
          <a:lstStyle/>
          <a:p>
            <a:r>
              <a:rPr lang="fr-FR" dirty="0"/>
              <a:t>Q35. Avez-vous bénéficié d’un rendez-vous avec un infirmier pour discuter à nouveau des options de traitements, du traitement ?
</a:t>
            </a:r>
            <a:r>
              <a:rPr lang="fr-FR" sz="1000" dirty="0"/>
              <a:t>Base : A ceux qui connaissent ou ont déjà pris leur second traitement et plus (95)</a:t>
            </a:r>
            <a:endParaRPr lang="fr-FR" dirty="0"/>
          </a:p>
        </p:txBody>
      </p:sp>
      <p:grpSp>
        <p:nvGrpSpPr>
          <p:cNvPr id="16" name="Groupe 15">
            <a:extLst>
              <a:ext uri="{FF2B5EF4-FFF2-40B4-BE49-F238E27FC236}">
                <a16:creationId xmlns:a16="http://schemas.microsoft.com/office/drawing/2014/main" id="{3194ED7C-4D37-D2CB-ABB8-4FCD8595C35F}"/>
              </a:ext>
            </a:extLst>
          </p:cNvPr>
          <p:cNvGrpSpPr/>
          <p:nvPr/>
        </p:nvGrpSpPr>
        <p:grpSpPr>
          <a:xfrm>
            <a:off x="3052196" y="2138642"/>
            <a:ext cx="5859843" cy="3378316"/>
            <a:chOff x="584413" y="2177143"/>
            <a:chExt cx="5859843" cy="3378316"/>
          </a:xfrm>
        </p:grpSpPr>
        <p:graphicFrame>
          <p:nvGraphicFramePr>
            <p:cNvPr id="4" name="Graphique 3">
              <a:extLst>
                <a:ext uri="{FF2B5EF4-FFF2-40B4-BE49-F238E27FC236}">
                  <a16:creationId xmlns:a16="http://schemas.microsoft.com/office/drawing/2014/main" id="{83E50462-7B7A-3C50-E558-96A55BDD6E6E}"/>
                </a:ext>
              </a:extLst>
            </p:cNvPr>
            <p:cNvGraphicFramePr/>
            <p:nvPr>
              <p:extLst>
                <p:ext uri="{D42A27DB-BD31-4B8C-83A1-F6EECF244321}">
                  <p14:modId xmlns:p14="http://schemas.microsoft.com/office/powerpoint/2010/main" val="3745945103"/>
                </p:ext>
              </p:extLst>
            </p:nvPr>
          </p:nvGraphicFramePr>
          <p:xfrm>
            <a:off x="907630" y="2177143"/>
            <a:ext cx="4715766" cy="3378316"/>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44B5C13B-D58E-E2E7-271E-76B4D0B94A00}"/>
                </a:ext>
              </a:extLst>
            </p:cNvPr>
            <p:cNvSpPr txBox="1"/>
            <p:nvPr/>
          </p:nvSpPr>
          <p:spPr>
            <a:xfrm>
              <a:off x="3265513" y="2655989"/>
              <a:ext cx="3178743" cy="276999"/>
            </a:xfrm>
            <a:prstGeom prst="rect">
              <a:avLst/>
            </a:prstGeom>
            <a:noFill/>
            <a:ln>
              <a:noFill/>
            </a:ln>
            <a:effectLst/>
          </p:spPr>
          <p:txBody>
            <a:bodyPr wrap="square">
              <a:spAutoFit/>
            </a:bodyPr>
            <a:lstStyle/>
            <a:p>
              <a:pPr algn="ctr"/>
              <a:r>
                <a:rPr lang="fr-FR" sz="1200" b="0" i="0" u="none" strike="noStrike" dirty="0">
                  <a:effectLst/>
                  <a:latin typeface="+mj-lt"/>
                </a:rPr>
                <a:t>Oui et ça a été utile</a:t>
              </a:r>
              <a:r>
                <a:rPr lang="fr-FR" sz="1200" dirty="0">
                  <a:latin typeface="+mj-lt"/>
                </a:rPr>
                <a:t> </a:t>
              </a:r>
            </a:p>
          </p:txBody>
        </p:sp>
        <p:sp>
          <p:nvSpPr>
            <p:cNvPr id="9" name="ZoneTexte 8">
              <a:extLst>
                <a:ext uri="{FF2B5EF4-FFF2-40B4-BE49-F238E27FC236}">
                  <a16:creationId xmlns:a16="http://schemas.microsoft.com/office/drawing/2014/main" id="{8F8F5AA6-72A3-642B-1316-FE55275A07A9}"/>
                </a:ext>
              </a:extLst>
            </p:cNvPr>
            <p:cNvSpPr txBox="1"/>
            <p:nvPr/>
          </p:nvSpPr>
          <p:spPr>
            <a:xfrm>
              <a:off x="3665305" y="4999073"/>
              <a:ext cx="1402940" cy="461665"/>
            </a:xfrm>
            <a:prstGeom prst="rect">
              <a:avLst/>
            </a:prstGeom>
            <a:noFill/>
            <a:ln>
              <a:noFill/>
            </a:ln>
            <a:effectLst/>
          </p:spPr>
          <p:txBody>
            <a:bodyPr wrap="square">
              <a:spAutoFit/>
            </a:bodyPr>
            <a:lstStyle/>
            <a:p>
              <a:pPr algn="ctr"/>
              <a:r>
                <a:rPr lang="fr-FR" sz="1200" b="0" i="0" u="none" strike="noStrike" dirty="0">
                  <a:effectLst/>
                  <a:latin typeface="+mj-lt"/>
                </a:rPr>
                <a:t>Oui mais ça n’a pas été utile</a:t>
              </a:r>
              <a:r>
                <a:rPr lang="fr-FR" sz="1200" dirty="0">
                  <a:latin typeface="+mj-lt"/>
                </a:rPr>
                <a:t> </a:t>
              </a:r>
            </a:p>
          </p:txBody>
        </p:sp>
        <p:sp>
          <p:nvSpPr>
            <p:cNvPr id="13" name="ZoneTexte 12">
              <a:extLst>
                <a:ext uri="{FF2B5EF4-FFF2-40B4-BE49-F238E27FC236}">
                  <a16:creationId xmlns:a16="http://schemas.microsoft.com/office/drawing/2014/main" id="{D8BF0B19-BE91-A7BE-4C65-69708E100246}"/>
                </a:ext>
              </a:extLst>
            </p:cNvPr>
            <p:cNvSpPr txBox="1"/>
            <p:nvPr/>
          </p:nvSpPr>
          <p:spPr>
            <a:xfrm>
              <a:off x="4570311" y="4148732"/>
              <a:ext cx="1516197" cy="461665"/>
            </a:xfrm>
            <a:prstGeom prst="rect">
              <a:avLst/>
            </a:prstGeom>
            <a:noFill/>
            <a:ln>
              <a:noFill/>
            </a:ln>
            <a:effectLst/>
          </p:spPr>
          <p:txBody>
            <a:bodyPr wrap="square">
              <a:spAutoFit/>
            </a:bodyPr>
            <a:lstStyle/>
            <a:p>
              <a:pPr algn="ctr"/>
              <a:r>
                <a:rPr lang="fr-FR" sz="1200" b="0" i="0" u="none" strike="noStrike" dirty="0">
                  <a:effectLst/>
                  <a:latin typeface="+mj-lt"/>
                </a:rPr>
                <a:t>Non mais j’aurai aimé pouvoir</a:t>
              </a:r>
              <a:r>
                <a:rPr lang="fr-FR" sz="1200" dirty="0">
                  <a:latin typeface="+mj-lt"/>
                </a:rPr>
                <a:t> </a:t>
              </a:r>
            </a:p>
          </p:txBody>
        </p:sp>
        <p:sp>
          <p:nvSpPr>
            <p:cNvPr id="15" name="ZoneTexte 14">
              <a:extLst>
                <a:ext uri="{FF2B5EF4-FFF2-40B4-BE49-F238E27FC236}">
                  <a16:creationId xmlns:a16="http://schemas.microsoft.com/office/drawing/2014/main" id="{679907A1-D975-905C-40F9-9342509E3FDC}"/>
                </a:ext>
              </a:extLst>
            </p:cNvPr>
            <p:cNvSpPr txBox="1"/>
            <p:nvPr/>
          </p:nvSpPr>
          <p:spPr>
            <a:xfrm>
              <a:off x="584413" y="3866301"/>
              <a:ext cx="1490147" cy="461665"/>
            </a:xfrm>
            <a:prstGeom prst="rect">
              <a:avLst/>
            </a:prstGeom>
            <a:noFill/>
            <a:ln>
              <a:noFill/>
            </a:ln>
            <a:effectLst/>
          </p:spPr>
          <p:txBody>
            <a:bodyPr wrap="square">
              <a:spAutoFit/>
            </a:bodyPr>
            <a:lstStyle/>
            <a:p>
              <a:pPr algn="ctr"/>
              <a:r>
                <a:rPr lang="fr-FR" sz="1200" b="0" i="0" u="none" strike="noStrike" dirty="0">
                  <a:effectLst/>
                  <a:latin typeface="+mj-lt"/>
                </a:rPr>
                <a:t>Non mais je n’en avais pas besoin</a:t>
              </a:r>
              <a:r>
                <a:rPr lang="fr-FR" sz="1200" dirty="0">
                  <a:latin typeface="+mj-lt"/>
                </a:rPr>
                <a:t> </a:t>
              </a:r>
            </a:p>
          </p:txBody>
        </p:sp>
      </p:grpSp>
      <p:grpSp>
        <p:nvGrpSpPr>
          <p:cNvPr id="17" name="Graphique 11">
            <a:extLst>
              <a:ext uri="{FF2B5EF4-FFF2-40B4-BE49-F238E27FC236}">
                <a16:creationId xmlns:a16="http://schemas.microsoft.com/office/drawing/2014/main" id="{CFDC602E-333E-9394-A290-D577FB2DEF80}"/>
              </a:ext>
            </a:extLst>
          </p:cNvPr>
          <p:cNvGrpSpPr>
            <a:grpSpLocks noChangeAspect="1"/>
          </p:cNvGrpSpPr>
          <p:nvPr/>
        </p:nvGrpSpPr>
        <p:grpSpPr>
          <a:xfrm rot="20661202">
            <a:off x="7139648" y="4086409"/>
            <a:ext cx="124294" cy="117124"/>
            <a:chOff x="5103495" y="2036445"/>
            <a:chExt cx="643889" cy="606742"/>
          </a:xfrm>
          <a:noFill/>
        </p:grpSpPr>
        <p:sp>
          <p:nvSpPr>
            <p:cNvPr id="18" name="Forme libre : forme 17">
              <a:extLst>
                <a:ext uri="{FF2B5EF4-FFF2-40B4-BE49-F238E27FC236}">
                  <a16:creationId xmlns:a16="http://schemas.microsoft.com/office/drawing/2014/main" id="{4D9BACBF-8C9B-211B-42EF-3A47892B488D}"/>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931911BD-3455-516D-C30C-52B338F2AF8A}"/>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54FBAA50-E27B-09BA-64B1-9FF99B50E503}"/>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sp>
        <p:nvSpPr>
          <p:cNvPr id="6" name="ZoneTexte 5">
            <a:extLst>
              <a:ext uri="{FF2B5EF4-FFF2-40B4-BE49-F238E27FC236}">
                <a16:creationId xmlns:a16="http://schemas.microsoft.com/office/drawing/2014/main" id="{EAF4F92F-94FB-772E-B9FE-13885E160AED}"/>
              </a:ext>
            </a:extLst>
          </p:cNvPr>
          <p:cNvSpPr txBox="1"/>
          <p:nvPr/>
        </p:nvSpPr>
        <p:spPr>
          <a:xfrm>
            <a:off x="5085122" y="3102644"/>
            <a:ext cx="1330281" cy="1569660"/>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b="1" dirty="0">
                <a:solidFill>
                  <a:srgbClr val="71971E"/>
                </a:solidFill>
                <a:latin typeface="Dreaming Outloud Pro" panose="03050502040302030504" pitchFamily="66" charset="0"/>
                <a:cs typeface="Dreaming Outloud Pro" panose="03050502040302030504" pitchFamily="66" charset="0"/>
              </a:rPr>
              <a:t>41% </a:t>
            </a:r>
          </a:p>
          <a:p>
            <a:pPr marL="0" marR="0" indent="0" algn="ctr" defTabSz="914377" rtl="0" eaLnBrk="1" fontAlgn="t" latinLnBrk="0" hangingPunct="1">
              <a:lnSpc>
                <a:spcPct val="100000"/>
              </a:lnSpc>
              <a:spcBef>
                <a:spcPts val="0"/>
              </a:spcBef>
              <a:spcAft>
                <a:spcPts val="0"/>
              </a:spcAft>
              <a:buClr>
                <a:srgbClr val="EC2606"/>
              </a:buClr>
              <a:buSzTx/>
              <a:tabLst/>
            </a:pPr>
            <a:r>
              <a:rPr lang="fr-FR" sz="1200" dirty="0">
                <a:latin typeface="+mj-lt"/>
                <a:cs typeface="Dreaming Outloud Pro" panose="03050502040302030504" pitchFamily="66" charset="0"/>
              </a:rPr>
              <a:t>des patients ont trouvé utile ou auraient souhaité pouvoir discuter avec un infirmer des options de traitement</a:t>
            </a:r>
          </a:p>
        </p:txBody>
      </p:sp>
    </p:spTree>
    <p:extLst>
      <p:ext uri="{BB962C8B-B14F-4D97-AF65-F5344CB8AC3E}">
        <p14:creationId xmlns:p14="http://schemas.microsoft.com/office/powerpoint/2010/main" val="34094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DE4AC0F-C018-E74B-E1B6-2AC88F413EE5}"/>
              </a:ext>
            </a:extLst>
          </p:cNvPr>
          <p:cNvPicPr>
            <a:picLocks noChangeAspect="1"/>
          </p:cNvPicPr>
          <p:nvPr/>
        </p:nvPicPr>
        <p:blipFill>
          <a:blip r:embed="rId3" cstate="screen">
            <a:clrChange>
              <a:clrFrom>
                <a:srgbClr val="FFFFFF"/>
              </a:clrFrom>
              <a:clrTo>
                <a:srgbClr val="FFFFFF">
                  <a:alpha val="0"/>
                </a:srgbClr>
              </a:clrTo>
            </a:clrChange>
            <a:duotone>
              <a:schemeClr val="accent4">
                <a:shade val="45000"/>
                <a:satMod val="135000"/>
              </a:schemeClr>
              <a:prstClr val="white"/>
            </a:duotone>
            <a:alphaModFix amt="20000"/>
            <a:extLst>
              <a:ext uri="{28A0092B-C50C-407E-A947-70E740481C1C}">
                <a14:useLocalDpi xmlns:a14="http://schemas.microsoft.com/office/drawing/2010/main"/>
              </a:ext>
            </a:extLst>
          </a:blip>
          <a:stretch>
            <a:fillRect/>
          </a:stretch>
        </p:blipFill>
        <p:spPr>
          <a:xfrm>
            <a:off x="2521611" y="1961381"/>
            <a:ext cx="7889874" cy="2555970"/>
          </a:xfrm>
          <a:prstGeom prst="rect">
            <a:avLst/>
          </a:prstGeom>
          <a:ln>
            <a:noFill/>
          </a:ln>
        </p:spPr>
      </p:pic>
      <p:sp>
        <p:nvSpPr>
          <p:cNvPr id="2" name="Titre 1">
            <a:extLst>
              <a:ext uri="{FF2B5EF4-FFF2-40B4-BE49-F238E27FC236}">
                <a16:creationId xmlns:a16="http://schemas.microsoft.com/office/drawing/2014/main" id="{A774C37F-46B6-4F41-86D0-9326B360035D}"/>
              </a:ext>
            </a:extLst>
          </p:cNvPr>
          <p:cNvSpPr>
            <a:spLocks noGrp="1"/>
          </p:cNvSpPr>
          <p:nvPr>
            <p:ph type="title"/>
          </p:nvPr>
        </p:nvSpPr>
        <p:spPr>
          <a:xfrm>
            <a:off x="432478" y="189100"/>
            <a:ext cx="9360000" cy="369332"/>
          </a:xfrm>
          <a:noFill/>
        </p:spPr>
        <p:txBody>
          <a:bodyPr/>
          <a:lstStyle/>
          <a:p>
            <a:r>
              <a:rPr lang="fr-FR" sz="2000" dirty="0"/>
              <a:t>Contexte de l’étude </a:t>
            </a:r>
          </a:p>
        </p:txBody>
      </p:sp>
      <p:sp>
        <p:nvSpPr>
          <p:cNvPr id="4" name="ZoneTexte 3">
            <a:extLst>
              <a:ext uri="{FF2B5EF4-FFF2-40B4-BE49-F238E27FC236}">
                <a16:creationId xmlns:a16="http://schemas.microsoft.com/office/drawing/2014/main" id="{5BF26A61-CEF8-E8F0-0AC0-D2ACEB9A9670}"/>
              </a:ext>
            </a:extLst>
          </p:cNvPr>
          <p:cNvSpPr txBox="1"/>
          <p:nvPr/>
        </p:nvSpPr>
        <p:spPr>
          <a:xfrm>
            <a:off x="2442173" y="2218254"/>
            <a:ext cx="7889874" cy="2475358"/>
          </a:xfrm>
          <a:prstGeom prst="rect">
            <a:avLst/>
          </a:prstGeom>
          <a:noFill/>
          <a:ln>
            <a:noFill/>
          </a:ln>
          <a:effectLst/>
        </p:spPr>
        <p:txBody>
          <a:bodyPr wrap="square">
            <a:spAutoFit/>
          </a:bodyPr>
          <a:lstStyle/>
          <a:p>
            <a:pPr>
              <a:lnSpc>
                <a:spcPct val="120000"/>
              </a:lnSpc>
              <a:spcBef>
                <a:spcPts val="600"/>
              </a:spcBef>
            </a:pPr>
            <a:r>
              <a:rPr lang="fr-FR" sz="1800" dirty="0" err="1">
                <a:effectLst/>
                <a:latin typeface="Aptos" panose="020B0004020202020204" pitchFamily="34" charset="0"/>
                <a:ea typeface="Calibri" panose="020F0502020204030204" pitchFamily="34" charset="0"/>
                <a:cs typeface="Calibri" panose="020F0502020204030204" pitchFamily="34" charset="0"/>
              </a:rPr>
              <a:t>ELLyE</a:t>
            </a:r>
            <a:r>
              <a:rPr lang="fr-FR" sz="1800" dirty="0">
                <a:effectLst/>
                <a:latin typeface="Aptos" panose="020B0004020202020204" pitchFamily="34" charset="0"/>
                <a:ea typeface="Calibri" panose="020F0502020204030204" pitchFamily="34" charset="0"/>
                <a:cs typeface="Calibri" panose="020F0502020204030204" pitchFamily="34" charset="0"/>
              </a:rPr>
              <a:t> s'est associée au laboratoire Lilly et à l'institut BVA </a:t>
            </a:r>
            <a:r>
              <a:rPr lang="fr-FR" sz="1800" dirty="0" err="1">
                <a:effectLst/>
                <a:latin typeface="Aptos" panose="020B0004020202020204" pitchFamily="34" charset="0"/>
                <a:ea typeface="Calibri" panose="020F0502020204030204" pitchFamily="34" charset="0"/>
                <a:cs typeface="Calibri" panose="020F0502020204030204" pitchFamily="34" charset="0"/>
              </a:rPr>
              <a:t>Xsight</a:t>
            </a:r>
            <a:r>
              <a:rPr lang="fr-FR" sz="1800" dirty="0">
                <a:effectLst/>
                <a:latin typeface="Aptos" panose="020B0004020202020204" pitchFamily="34" charset="0"/>
                <a:ea typeface="Calibri" panose="020F0502020204030204" pitchFamily="34" charset="0"/>
                <a:cs typeface="Calibri" panose="020F0502020204030204" pitchFamily="34" charset="0"/>
              </a:rPr>
              <a:t>, cabinet d'études spécialisé dans le domaine de la santé pour réaliser </a:t>
            </a:r>
            <a:r>
              <a:rPr lang="fr-FR" sz="1800" b="1" dirty="0">
                <a:effectLst/>
                <a:latin typeface="Aptos" panose="020B0004020202020204" pitchFamily="34" charset="0"/>
                <a:ea typeface="Calibri" panose="020F0502020204030204" pitchFamily="34" charset="0"/>
                <a:cs typeface="Calibri" panose="020F0502020204030204" pitchFamily="34" charset="0"/>
              </a:rPr>
              <a:t>l'enquête EPALYR </a:t>
            </a:r>
            <a:r>
              <a:rPr lang="fr-FR" sz="1800" dirty="0">
                <a:effectLst/>
                <a:latin typeface="Aptos" panose="020B0004020202020204" pitchFamily="34" charset="0"/>
                <a:ea typeface="Calibri" panose="020F0502020204030204" pitchFamily="34" charset="0"/>
                <a:cs typeface="Calibri" panose="020F0502020204030204" pitchFamily="34" charset="0"/>
              </a:rPr>
              <a:t>: Expérience des Patients Atteints d'une Leucémie </a:t>
            </a:r>
            <a:r>
              <a:rPr lang="fr-FR" sz="1800" dirty="0" err="1">
                <a:effectLst/>
                <a:latin typeface="Aptos" panose="020B0004020202020204" pitchFamily="34" charset="0"/>
                <a:ea typeface="Calibri" panose="020F0502020204030204" pitchFamily="34" charset="0"/>
                <a:cs typeface="Calibri" panose="020F0502020204030204" pitchFamily="34" charset="0"/>
              </a:rPr>
              <a:t>lYmphoïde</a:t>
            </a:r>
            <a:r>
              <a:rPr lang="fr-FR" sz="1800" dirty="0">
                <a:effectLst/>
                <a:latin typeface="Aptos" panose="020B0004020202020204" pitchFamily="34" charset="0"/>
                <a:ea typeface="Calibri" panose="020F0502020204030204" pitchFamily="34" charset="0"/>
                <a:cs typeface="Calibri" panose="020F0502020204030204" pitchFamily="34" charset="0"/>
              </a:rPr>
              <a:t> chronique en Rechute. </a:t>
            </a:r>
          </a:p>
          <a:p>
            <a:pPr>
              <a:lnSpc>
                <a:spcPct val="120000"/>
              </a:lnSpc>
              <a:spcBef>
                <a:spcPts val="600"/>
              </a:spcBef>
            </a:pPr>
            <a:r>
              <a:rPr lang="fr-FR" sz="1800" dirty="0">
                <a:effectLst/>
                <a:latin typeface="Aptos" panose="020B0004020202020204" pitchFamily="34" charset="0"/>
                <a:ea typeface="Calibri" panose="020F0502020204030204" pitchFamily="34" charset="0"/>
                <a:cs typeface="Calibri" panose="020F0502020204030204" pitchFamily="34" charset="0"/>
              </a:rPr>
              <a:t>Cette enquête a pour objectif de recueillir l'expérience des personnes adultes ayant une leucémie lymphoïde chronique (LLC), traitée et dont la maladie a rechuté une ou plusieurs fois.</a:t>
            </a:r>
            <a:endParaRPr lang="fr-FR" dirty="0"/>
          </a:p>
        </p:txBody>
      </p:sp>
      <p:pic>
        <p:nvPicPr>
          <p:cNvPr id="8" name="Picture 2">
            <a:extLst>
              <a:ext uri="{FF2B5EF4-FFF2-40B4-BE49-F238E27FC236}">
                <a16:creationId xmlns:a16="http://schemas.microsoft.com/office/drawing/2014/main" id="{41F8BB9E-6A02-6F37-06DF-3B6700F537C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62851" y="2073942"/>
            <a:ext cx="1153732" cy="560226"/>
          </a:xfrm>
          <a:prstGeom prst="rect">
            <a:avLst/>
          </a:prstGeom>
          <a:solidFill>
            <a:schemeClr val="bg1"/>
          </a:solidFill>
        </p:spPr>
      </p:pic>
    </p:spTree>
    <p:extLst>
      <p:ext uri="{BB962C8B-B14F-4D97-AF65-F5344CB8AC3E}">
        <p14:creationId xmlns:p14="http://schemas.microsoft.com/office/powerpoint/2010/main" val="3269349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DC5947-35FE-1228-DD59-F9AFBB6011AE}"/>
              </a:ext>
            </a:extLst>
          </p:cNvPr>
          <p:cNvSpPr>
            <a:spLocks noGrp="1"/>
          </p:cNvSpPr>
          <p:nvPr>
            <p:ph type="title"/>
          </p:nvPr>
        </p:nvSpPr>
        <p:spPr/>
        <p:txBody>
          <a:bodyPr/>
          <a:lstStyle/>
          <a:p>
            <a:r>
              <a:rPr lang="fr-FR" dirty="0"/>
              <a:t>L’efficacité est le prérequis au choix d’un traitement, vient ensuite la tolérance et l’adéquation avec ses projets de vie et le lieu de prise du produit</a:t>
            </a:r>
          </a:p>
        </p:txBody>
      </p:sp>
      <p:sp>
        <p:nvSpPr>
          <p:cNvPr id="3" name="Espace réservé du texte 2">
            <a:extLst>
              <a:ext uri="{FF2B5EF4-FFF2-40B4-BE49-F238E27FC236}">
                <a16:creationId xmlns:a16="http://schemas.microsoft.com/office/drawing/2014/main" id="{7C0A312A-B646-44AD-D59A-2FB19BD415F8}"/>
              </a:ext>
            </a:extLst>
          </p:cNvPr>
          <p:cNvSpPr>
            <a:spLocks noGrp="1"/>
          </p:cNvSpPr>
          <p:nvPr>
            <p:ph type="body" sz="quarter" idx="13"/>
          </p:nvPr>
        </p:nvSpPr>
        <p:spPr>
          <a:xfrm>
            <a:off x="0" y="1152000"/>
            <a:ext cx="12193200" cy="491655"/>
          </a:xfrm>
        </p:spPr>
        <p:txBody>
          <a:bodyPr/>
          <a:lstStyle/>
          <a:p>
            <a:r>
              <a:rPr lang="fr-FR" dirty="0"/>
              <a:t>Q30. Dans quelle mesure les critères suivants étaient importants pour vous dans le choix du traitement à la suite de votre rechute ?
</a:t>
            </a:r>
            <a:r>
              <a:rPr lang="fr-FR" sz="1000" dirty="0"/>
              <a:t>Base : A ceux qui connaissent ou ont déjà pris leur second traitement et plus (95)</a:t>
            </a:r>
            <a:endParaRPr lang="fr-FR" dirty="0"/>
          </a:p>
        </p:txBody>
      </p:sp>
      <p:graphicFrame>
        <p:nvGraphicFramePr>
          <p:cNvPr id="4" name="Graphique 3">
            <a:extLst>
              <a:ext uri="{FF2B5EF4-FFF2-40B4-BE49-F238E27FC236}">
                <a16:creationId xmlns:a16="http://schemas.microsoft.com/office/drawing/2014/main" id="{2CC0A75A-8AE8-5E43-E60E-DC6B6C6FE749}"/>
              </a:ext>
            </a:extLst>
          </p:cNvPr>
          <p:cNvGraphicFramePr/>
          <p:nvPr>
            <p:extLst>
              <p:ext uri="{D42A27DB-BD31-4B8C-83A1-F6EECF244321}">
                <p14:modId xmlns:p14="http://schemas.microsoft.com/office/powerpoint/2010/main" val="2075679652"/>
              </p:ext>
            </p:extLst>
          </p:nvPr>
        </p:nvGraphicFramePr>
        <p:xfrm>
          <a:off x="329731" y="1872508"/>
          <a:ext cx="11319615" cy="4429262"/>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778D2C85-5CF0-7A18-763B-90CD2D56A74D}"/>
              </a:ext>
            </a:extLst>
          </p:cNvPr>
          <p:cNvSpPr/>
          <p:nvPr/>
        </p:nvSpPr>
        <p:spPr>
          <a:xfrm>
            <a:off x="9306006" y="2121513"/>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6" name="Ellipse 5">
            <a:extLst>
              <a:ext uri="{FF2B5EF4-FFF2-40B4-BE49-F238E27FC236}">
                <a16:creationId xmlns:a16="http://schemas.microsoft.com/office/drawing/2014/main" id="{0E07DA88-CDA8-8485-0A80-60EB5B5847B2}"/>
              </a:ext>
            </a:extLst>
          </p:cNvPr>
          <p:cNvSpPr/>
          <p:nvPr/>
        </p:nvSpPr>
        <p:spPr>
          <a:xfrm>
            <a:off x="8018562" y="2121513"/>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F17BD6EE-D282-0C67-6AD3-69C5BB125768}"/>
              </a:ext>
            </a:extLst>
          </p:cNvPr>
          <p:cNvSpPr/>
          <p:nvPr/>
        </p:nvSpPr>
        <p:spPr>
          <a:xfrm>
            <a:off x="6500113" y="2121513"/>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DE548779-4E2F-BF7C-1399-2F51324C06F9}"/>
              </a:ext>
            </a:extLst>
          </p:cNvPr>
          <p:cNvSpPr/>
          <p:nvPr/>
        </p:nvSpPr>
        <p:spPr>
          <a:xfrm>
            <a:off x="4879203" y="2121513"/>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Tree>
    <p:extLst>
      <p:ext uri="{BB962C8B-B14F-4D97-AF65-F5344CB8AC3E}">
        <p14:creationId xmlns:p14="http://schemas.microsoft.com/office/powerpoint/2010/main" val="761525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32493-5CE7-07B2-0BC1-9D71ED9274B8}"/>
              </a:ext>
            </a:extLst>
          </p:cNvPr>
          <p:cNvSpPr>
            <a:spLocks noGrp="1"/>
          </p:cNvSpPr>
          <p:nvPr>
            <p:ph type="title"/>
          </p:nvPr>
        </p:nvSpPr>
        <p:spPr/>
        <p:txBody>
          <a:bodyPr/>
          <a:lstStyle/>
          <a:p>
            <a:r>
              <a:rPr lang="fr-FR" dirty="0"/>
              <a:t>Des craintes essentiellement quant aux effets indésirables et à l’efficacité du traitement.</a:t>
            </a:r>
            <a:br>
              <a:rPr lang="fr-FR" dirty="0"/>
            </a:br>
            <a:r>
              <a:rPr lang="fr-FR" dirty="0"/>
              <a:t>Les modifications de galénique et de lieu d’administration ont peu inquiété les patients.</a:t>
            </a:r>
            <a:endParaRPr lang="fr-FR" strike="sngStrike" dirty="0"/>
          </a:p>
        </p:txBody>
      </p:sp>
      <p:sp>
        <p:nvSpPr>
          <p:cNvPr id="3" name="Espace réservé du texte 2">
            <a:extLst>
              <a:ext uri="{FF2B5EF4-FFF2-40B4-BE49-F238E27FC236}">
                <a16:creationId xmlns:a16="http://schemas.microsoft.com/office/drawing/2014/main" id="{EC268E62-063C-A9D4-A834-4249DDF01878}"/>
              </a:ext>
            </a:extLst>
          </p:cNvPr>
          <p:cNvSpPr>
            <a:spLocks noGrp="1"/>
          </p:cNvSpPr>
          <p:nvPr>
            <p:ph type="body" sz="quarter" idx="13"/>
          </p:nvPr>
        </p:nvSpPr>
        <p:spPr>
          <a:xfrm>
            <a:off x="0" y="1152000"/>
            <a:ext cx="12193200" cy="491655"/>
          </a:xfrm>
        </p:spPr>
        <p:txBody>
          <a:bodyPr/>
          <a:lstStyle/>
          <a:p>
            <a:r>
              <a:rPr lang="fr-FR" dirty="0"/>
              <a:t>Q36. Avez-vous eu des craintes vis-à-vis du traitement mis en place suite à l’annonce de la rechute de votre maladie concernant… ?
</a:t>
            </a:r>
            <a:r>
              <a:rPr lang="fr-FR" sz="1000" dirty="0"/>
              <a:t>Base : A ceux qui connaissent ou ont déjà pris leur second traitement et plus (95)</a:t>
            </a:r>
            <a:endParaRPr lang="fr-FR" dirty="0"/>
          </a:p>
        </p:txBody>
      </p:sp>
      <p:graphicFrame>
        <p:nvGraphicFramePr>
          <p:cNvPr id="4" name="Graphique 3">
            <a:extLst>
              <a:ext uri="{FF2B5EF4-FFF2-40B4-BE49-F238E27FC236}">
                <a16:creationId xmlns:a16="http://schemas.microsoft.com/office/drawing/2014/main" id="{67A27711-23B6-0162-E87B-67F154E64B89}"/>
              </a:ext>
            </a:extLst>
          </p:cNvPr>
          <p:cNvGraphicFramePr/>
          <p:nvPr>
            <p:extLst>
              <p:ext uri="{D42A27DB-BD31-4B8C-83A1-F6EECF244321}">
                <p14:modId xmlns:p14="http://schemas.microsoft.com/office/powerpoint/2010/main" val="1161817827"/>
              </p:ext>
            </p:extLst>
          </p:nvPr>
        </p:nvGraphicFramePr>
        <p:xfrm>
          <a:off x="435610" y="1787388"/>
          <a:ext cx="10397854" cy="4429262"/>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A2D0905C-9B25-6278-BA1F-44C1FF19804B}"/>
              </a:ext>
            </a:extLst>
          </p:cNvPr>
          <p:cNvSpPr/>
          <p:nvPr/>
        </p:nvSpPr>
        <p:spPr>
          <a:xfrm>
            <a:off x="5499590" y="1854403"/>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6" name="Ellipse 5">
            <a:extLst>
              <a:ext uri="{FF2B5EF4-FFF2-40B4-BE49-F238E27FC236}">
                <a16:creationId xmlns:a16="http://schemas.microsoft.com/office/drawing/2014/main" id="{CFFC55F7-FD54-443C-E2E5-6E704D80381F}"/>
              </a:ext>
            </a:extLst>
          </p:cNvPr>
          <p:cNvSpPr/>
          <p:nvPr/>
        </p:nvSpPr>
        <p:spPr>
          <a:xfrm>
            <a:off x="6748087" y="1854403"/>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2EBE3CB5-AA4F-76B0-9004-5D79783C0A9D}"/>
              </a:ext>
            </a:extLst>
          </p:cNvPr>
          <p:cNvSpPr/>
          <p:nvPr/>
        </p:nvSpPr>
        <p:spPr>
          <a:xfrm>
            <a:off x="7911112" y="1854403"/>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8302EB85-8E5D-707C-1186-F3FA2B154188}"/>
              </a:ext>
            </a:extLst>
          </p:cNvPr>
          <p:cNvSpPr/>
          <p:nvPr/>
        </p:nvSpPr>
        <p:spPr>
          <a:xfrm>
            <a:off x="8777408" y="1854403"/>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9" name="Ellipse 8">
            <a:extLst>
              <a:ext uri="{FF2B5EF4-FFF2-40B4-BE49-F238E27FC236}">
                <a16:creationId xmlns:a16="http://schemas.microsoft.com/office/drawing/2014/main" id="{778780D8-1AA0-C522-22D0-A225D1C56494}"/>
              </a:ext>
            </a:extLst>
          </p:cNvPr>
          <p:cNvSpPr/>
          <p:nvPr/>
        </p:nvSpPr>
        <p:spPr>
          <a:xfrm>
            <a:off x="4470033" y="1854403"/>
            <a:ext cx="144000" cy="14400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grpSp>
        <p:nvGrpSpPr>
          <p:cNvPr id="10" name="Groupe 9">
            <a:extLst>
              <a:ext uri="{FF2B5EF4-FFF2-40B4-BE49-F238E27FC236}">
                <a16:creationId xmlns:a16="http://schemas.microsoft.com/office/drawing/2014/main" id="{1102999C-03F6-4CC8-D2E8-5EEF242F514C}"/>
              </a:ext>
            </a:extLst>
          </p:cNvPr>
          <p:cNvGrpSpPr/>
          <p:nvPr/>
        </p:nvGrpSpPr>
        <p:grpSpPr>
          <a:xfrm>
            <a:off x="4614032" y="5829299"/>
            <a:ext cx="4163375" cy="755389"/>
            <a:chOff x="10203472" y="4715366"/>
            <a:chExt cx="1551752" cy="1165669"/>
          </a:xfrm>
        </p:grpSpPr>
        <p:sp>
          <p:nvSpPr>
            <p:cNvPr id="11" name="Graphique 27">
              <a:extLst>
                <a:ext uri="{FF2B5EF4-FFF2-40B4-BE49-F238E27FC236}">
                  <a16:creationId xmlns:a16="http://schemas.microsoft.com/office/drawing/2014/main" id="{DD53314A-954C-7603-B1E4-A71687498EDD}"/>
                </a:ext>
              </a:extLst>
            </p:cNvPr>
            <p:cNvSpPr/>
            <p:nvPr/>
          </p:nvSpPr>
          <p:spPr>
            <a:xfrm>
              <a:off x="10203472" y="4715366"/>
              <a:ext cx="1551752" cy="1165669"/>
            </a:xfrm>
            <a:custGeom>
              <a:avLst/>
              <a:gdLst>
                <a:gd name="connsiteX0" fmla="*/ 246039 w 3615888"/>
                <a:gd name="connsiteY0" fmla="*/ 211592 h 1681852"/>
                <a:gd name="connsiteX1" fmla="*/ 2622318 w 3615888"/>
                <a:gd name="connsiteY1" fmla="*/ 103996 h 1681852"/>
                <a:gd name="connsiteX2" fmla="*/ 3417623 w 3615888"/>
                <a:gd name="connsiteY2" fmla="*/ 360571 h 1681852"/>
                <a:gd name="connsiteX3" fmla="*/ 3596251 w 3615888"/>
                <a:gd name="connsiteY3" fmla="*/ 1014422 h 1681852"/>
                <a:gd name="connsiteX4" fmla="*/ 2586740 w 3615888"/>
                <a:gd name="connsiteY4" fmla="*/ 1475153 h 1681852"/>
                <a:gd name="connsiteX5" fmla="*/ 85199 w 3615888"/>
                <a:gd name="connsiteY5" fmla="*/ 1389628 h 1681852"/>
                <a:gd name="connsiteX6" fmla="*/ 246039 w 3615888"/>
                <a:gd name="connsiteY6" fmla="*/ 211592 h 16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5888" h="1681852">
                  <a:moveTo>
                    <a:pt x="246039" y="211592"/>
                  </a:moveTo>
                  <a:cubicBezTo>
                    <a:pt x="566977" y="-214653"/>
                    <a:pt x="901999" y="141241"/>
                    <a:pt x="2622318" y="103996"/>
                  </a:cubicBezTo>
                  <a:cubicBezTo>
                    <a:pt x="2847642" y="98478"/>
                    <a:pt x="3188593" y="86063"/>
                    <a:pt x="3417623" y="360571"/>
                  </a:cubicBezTo>
                  <a:cubicBezTo>
                    <a:pt x="3548815" y="519206"/>
                    <a:pt x="3662959" y="795092"/>
                    <a:pt x="3596251" y="1014422"/>
                  </a:cubicBezTo>
                  <a:cubicBezTo>
                    <a:pt x="3510272" y="1297206"/>
                    <a:pt x="3170063" y="1385490"/>
                    <a:pt x="2586740" y="1475153"/>
                  </a:cubicBezTo>
                  <a:cubicBezTo>
                    <a:pt x="1067286" y="1706898"/>
                    <a:pt x="308299" y="1822771"/>
                    <a:pt x="85199" y="1389628"/>
                  </a:cubicBezTo>
                  <a:cubicBezTo>
                    <a:pt x="-86018" y="1058564"/>
                    <a:pt x="17750" y="515067"/>
                    <a:pt x="246039" y="211592"/>
                  </a:cubicBezTo>
                  <a:close/>
                </a:path>
              </a:pathLst>
            </a:custGeom>
            <a:noFill/>
            <a:ln w="19050" cap="flat">
              <a:solidFill>
                <a:srgbClr val="010444"/>
              </a:solidFill>
              <a:prstDash val="solid"/>
              <a:miter/>
            </a:ln>
          </p:spPr>
          <p:txBody>
            <a:bodyPr rtlCol="0" anchor="ctr"/>
            <a:lstStyle/>
            <a:p>
              <a:endParaRPr lang="fr-FR"/>
            </a:p>
          </p:txBody>
        </p:sp>
        <p:sp>
          <p:nvSpPr>
            <p:cNvPr id="12" name="ZoneTexte 11">
              <a:extLst>
                <a:ext uri="{FF2B5EF4-FFF2-40B4-BE49-F238E27FC236}">
                  <a16:creationId xmlns:a16="http://schemas.microsoft.com/office/drawing/2014/main" id="{2A331A7A-6C78-D214-B34F-8789586390D7}"/>
                </a:ext>
              </a:extLst>
            </p:cNvPr>
            <p:cNvSpPr txBox="1"/>
            <p:nvPr/>
          </p:nvSpPr>
          <p:spPr>
            <a:xfrm>
              <a:off x="10257988" y="4846465"/>
              <a:ext cx="1442720" cy="1020501"/>
            </a:xfrm>
            <a:prstGeom prst="rect">
              <a:avLst/>
            </a:prstGeom>
            <a:noFill/>
          </p:spPr>
          <p:txBody>
            <a:bodyPr wrap="square" rtlCol="0">
              <a:spAutoFit/>
            </a:bodyPr>
            <a:lstStyle/>
            <a:p>
              <a:pPr algn="ctr"/>
              <a:r>
                <a:rPr lang="fr-FR" sz="1200" dirty="0">
                  <a:latin typeface="Dreaming Outloud Pro" panose="03050502040302030504" pitchFamily="66" charset="0"/>
                  <a:cs typeface="Dreaming Outloud Pro" panose="03050502040302030504" pitchFamily="66" charset="0"/>
                </a:rPr>
                <a:t>Au final, </a:t>
              </a:r>
              <a:r>
                <a:rPr lang="fr-FR" dirty="0">
                  <a:solidFill>
                    <a:schemeClr val="accent2"/>
                  </a:solidFill>
                  <a:latin typeface="Dreaming Outloud Pro" panose="03050502040302030504" pitchFamily="66" charset="0"/>
                  <a:cs typeface="Dreaming Outloud Pro" panose="03050502040302030504" pitchFamily="66" charset="0"/>
                </a:rPr>
                <a:t>12% </a:t>
              </a:r>
              <a:r>
                <a:rPr lang="fr-FR" sz="1200" dirty="0">
                  <a:latin typeface="Dreaming Outloud Pro" panose="03050502040302030504" pitchFamily="66" charset="0"/>
                  <a:cs typeface="Dreaming Outloud Pro" panose="03050502040302030504" pitchFamily="66" charset="0"/>
                </a:rPr>
                <a:t>des patients ont déclaré avoir des craintes vis-à-vis de l’ensemble de ces critères</a:t>
              </a:r>
            </a:p>
          </p:txBody>
        </p:sp>
      </p:grpSp>
    </p:spTree>
    <p:extLst>
      <p:ext uri="{BB962C8B-B14F-4D97-AF65-F5344CB8AC3E}">
        <p14:creationId xmlns:p14="http://schemas.microsoft.com/office/powerpoint/2010/main" val="1923864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3560806-ABDC-21B2-54AF-1E3BCDD6D9EE}"/>
              </a:ext>
            </a:extLst>
          </p:cNvPr>
          <p:cNvSpPr>
            <a:spLocks noGrp="1"/>
          </p:cNvSpPr>
          <p:nvPr>
            <p:ph type="title"/>
          </p:nvPr>
        </p:nvSpPr>
        <p:spPr>
          <a:xfrm>
            <a:off x="5503636" y="3252594"/>
            <a:ext cx="5070634" cy="1569660"/>
          </a:xfrm>
        </p:spPr>
        <p:txBody>
          <a:bodyPr/>
          <a:lstStyle/>
          <a:p>
            <a:pPr>
              <a:lnSpc>
                <a:spcPct val="100000"/>
              </a:lnSpc>
            </a:pPr>
            <a:r>
              <a:rPr lang="fr-FR" sz="3200" dirty="0"/>
              <a:t>Soutien, suivi et accompagnement des patients</a:t>
            </a:r>
          </a:p>
        </p:txBody>
      </p:sp>
      <p:sp>
        <p:nvSpPr>
          <p:cNvPr id="9" name="Espace réservé du texte 8">
            <a:extLst>
              <a:ext uri="{FF2B5EF4-FFF2-40B4-BE49-F238E27FC236}">
                <a16:creationId xmlns:a16="http://schemas.microsoft.com/office/drawing/2014/main" id="{11722902-4EAD-4152-7D34-B974756D12FF}"/>
              </a:ext>
            </a:extLst>
          </p:cNvPr>
          <p:cNvSpPr>
            <a:spLocks noGrp="1"/>
          </p:cNvSpPr>
          <p:nvPr>
            <p:ph type="body" sz="quarter" idx="13"/>
          </p:nvPr>
        </p:nvSpPr>
        <p:spPr>
          <a:xfrm>
            <a:off x="5768675" y="2421883"/>
            <a:ext cx="533802" cy="547842"/>
          </a:xfrm>
        </p:spPr>
        <p:txBody>
          <a:bodyPr/>
          <a:lstStyle/>
          <a:p>
            <a:r>
              <a:rPr lang="fr-FR" sz="3200" b="1" dirty="0"/>
              <a:t>6</a:t>
            </a:r>
          </a:p>
        </p:txBody>
      </p:sp>
      <p:pic>
        <p:nvPicPr>
          <p:cNvPr id="22" name="Espace réservé pour une image  21">
            <a:extLst>
              <a:ext uri="{FF2B5EF4-FFF2-40B4-BE49-F238E27FC236}">
                <a16:creationId xmlns:a16="http://schemas.microsoft.com/office/drawing/2014/main" id="{5AD0F25F-BE45-153C-8271-A9CCBA52EE6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7986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3295A9BB-95F4-B7D7-77DF-1F250BC31A7C}"/>
              </a:ext>
            </a:extLst>
          </p:cNvPr>
          <p:cNvSpPr>
            <a:spLocks noGrp="1"/>
          </p:cNvSpPr>
          <p:nvPr>
            <p:ph type="body" sz="quarter" idx="11"/>
          </p:nvPr>
        </p:nvSpPr>
        <p:spPr>
          <a:xfrm>
            <a:off x="1720851" y="2926626"/>
            <a:ext cx="4838255" cy="984885"/>
          </a:xfrm>
          <a:noFill/>
        </p:spPr>
        <p:txBody>
          <a:bodyPr vert="horz" wrap="square" lIns="72000" tIns="0" rIns="0" bIns="0" rtlCol="0" anchor="ctr">
            <a:spAutoFit/>
          </a:bodyPr>
          <a:lstStyle/>
          <a:p>
            <a:r>
              <a:rPr lang="fr-FR" sz="3200" dirty="0">
                <a:solidFill>
                  <a:schemeClr val="accent2">
                    <a:lumMod val="20000"/>
                    <a:lumOff val="80000"/>
                  </a:schemeClr>
                </a:solidFill>
              </a:rPr>
              <a:t>Lors de la mise en place du traitement</a:t>
            </a:r>
          </a:p>
        </p:txBody>
      </p:sp>
      <p:sp>
        <p:nvSpPr>
          <p:cNvPr id="10" name="Espace réservé du texte 9">
            <a:extLst>
              <a:ext uri="{FF2B5EF4-FFF2-40B4-BE49-F238E27FC236}">
                <a16:creationId xmlns:a16="http://schemas.microsoft.com/office/drawing/2014/main" id="{0800B446-6C5F-21C1-E083-B8C6345A827B}"/>
              </a:ext>
            </a:extLst>
          </p:cNvPr>
          <p:cNvSpPr>
            <a:spLocks noGrp="1"/>
          </p:cNvSpPr>
          <p:nvPr>
            <p:ph type="body" sz="quarter" idx="16"/>
          </p:nvPr>
        </p:nvSpPr>
        <p:spPr>
          <a:xfrm>
            <a:off x="812801" y="3111292"/>
            <a:ext cx="908050" cy="615553"/>
          </a:xfrm>
          <a:solidFill>
            <a:schemeClr val="bg1"/>
          </a:solidFill>
        </p:spPr>
        <p:txBody>
          <a:bodyPr vert="horz" wrap="square" lIns="91440" tIns="72000" rIns="91440" bIns="45720" rtlCol="0" anchor="ctr" anchorCtr="0">
            <a:normAutofit/>
          </a:bodyPr>
          <a:lstStyle/>
          <a:p>
            <a:r>
              <a:rPr lang="fr-FR" dirty="0">
                <a:solidFill>
                  <a:schemeClr val="accent2">
                    <a:lumMod val="20000"/>
                    <a:lumOff val="80000"/>
                  </a:schemeClr>
                </a:solidFill>
              </a:rPr>
              <a:t>6.2</a:t>
            </a:r>
          </a:p>
        </p:txBody>
      </p:sp>
      <p:pic>
        <p:nvPicPr>
          <p:cNvPr id="5" name="Espace réservé pour une image  4">
            <a:extLst>
              <a:ext uri="{FF2B5EF4-FFF2-40B4-BE49-F238E27FC236}">
                <a16:creationId xmlns:a16="http://schemas.microsoft.com/office/drawing/2014/main" id="{2335F29E-4481-8DB6-4247-07027AFF18D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Espace réservé du texte 5">
            <a:extLst>
              <a:ext uri="{FF2B5EF4-FFF2-40B4-BE49-F238E27FC236}">
                <a16:creationId xmlns:a16="http://schemas.microsoft.com/office/drawing/2014/main" id="{D6802E57-1B1E-8FB7-6712-32931A8DFCA9}"/>
              </a:ext>
            </a:extLst>
          </p:cNvPr>
          <p:cNvSpPr txBox="1">
            <a:spLocks/>
          </p:cNvSpPr>
          <p:nvPr/>
        </p:nvSpPr>
        <p:spPr>
          <a:xfrm>
            <a:off x="1165161" y="1455165"/>
            <a:ext cx="5873813" cy="492443"/>
          </a:xfrm>
          <a:prstGeom prst="rect">
            <a:avLst/>
          </a:prstGeom>
          <a:noFill/>
        </p:spPr>
        <p:txBody>
          <a:bodyPr vert="horz" wrap="square" lIns="72000" tIns="0" rIns="0" bIns="0" rtlCol="0" anchor="ctr">
            <a:spAutoFit/>
          </a:bodyPr>
          <a:lstStyle>
            <a:defPPr>
              <a:defRPr lang="fr-FR"/>
            </a:defPPr>
            <a:lvl1pPr indent="0">
              <a:lnSpc>
                <a:spcPct val="100000"/>
              </a:lnSpc>
              <a:spcBef>
                <a:spcPts val="0"/>
              </a:spcBef>
              <a:buFont typeface="Arial" panose="020B0604020202020204" pitchFamily="34" charset="0"/>
              <a:buNone/>
              <a:defRPr sz="3200" b="1">
                <a:solidFill>
                  <a:schemeClr val="accent2"/>
                </a:solidFill>
                <a:latin typeface="+mj-lt"/>
                <a:cs typeface="Dreaming Outloud Pro" panose="03050502040302030504" pitchFamily="66" charset="0"/>
              </a:defRPr>
            </a:lvl1pPr>
            <a:lvl2pPr indent="0">
              <a:lnSpc>
                <a:spcPct val="90000"/>
              </a:lnSpc>
              <a:spcBef>
                <a:spcPts val="500"/>
              </a:spcBef>
              <a:buFont typeface="Arial" panose="020B0604020202020204" pitchFamily="34" charset="0"/>
              <a:buNone/>
              <a:defRPr sz="2400">
                <a:solidFill>
                  <a:schemeClr val="bg1"/>
                </a:solidFill>
              </a:defRPr>
            </a:lvl2pPr>
            <a:lvl3pPr indent="0">
              <a:lnSpc>
                <a:spcPct val="90000"/>
              </a:lnSpc>
              <a:spcBef>
                <a:spcPts val="500"/>
              </a:spcBef>
              <a:buFont typeface="Arial" panose="020B0604020202020204" pitchFamily="34" charset="0"/>
              <a:buNone/>
              <a:defRPr sz="2000">
                <a:solidFill>
                  <a:schemeClr val="bg1"/>
                </a:solidFill>
              </a:defRPr>
            </a:lvl3pPr>
            <a:lvl4pPr indent="0">
              <a:lnSpc>
                <a:spcPct val="90000"/>
              </a:lnSpc>
              <a:spcBef>
                <a:spcPts val="500"/>
              </a:spcBef>
              <a:buFont typeface="Arial" panose="020B0604020202020204" pitchFamily="34" charset="0"/>
              <a:buNone/>
              <a:defRPr>
                <a:solidFill>
                  <a:schemeClr val="bg1"/>
                </a:solidFill>
              </a:defRPr>
            </a:lvl4pPr>
            <a:lvl5pPr indent="0">
              <a:lnSpc>
                <a:spcPct val="90000"/>
              </a:lnSpc>
              <a:spcBef>
                <a:spcPts val="500"/>
              </a:spcBef>
              <a:buFont typeface="Arial" panose="020B0604020202020204" pitchFamily="34" charset="0"/>
              <a:buNone/>
              <a:defRPr>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Lors de l’annonce de la rechute</a:t>
            </a:r>
          </a:p>
        </p:txBody>
      </p:sp>
      <p:sp>
        <p:nvSpPr>
          <p:cNvPr id="3" name="Espace réservé du texte 9">
            <a:extLst>
              <a:ext uri="{FF2B5EF4-FFF2-40B4-BE49-F238E27FC236}">
                <a16:creationId xmlns:a16="http://schemas.microsoft.com/office/drawing/2014/main" id="{9C852E78-4D84-C5DE-1AD4-3AF1CAFCEB76}"/>
              </a:ext>
            </a:extLst>
          </p:cNvPr>
          <p:cNvSpPr txBox="1">
            <a:spLocks/>
          </p:cNvSpPr>
          <p:nvPr/>
        </p:nvSpPr>
        <p:spPr>
          <a:xfrm>
            <a:off x="257112" y="1380806"/>
            <a:ext cx="908050" cy="615553"/>
          </a:xfrm>
          <a:prstGeom prst="rect">
            <a:avLst/>
          </a:prstGeom>
          <a:solidFill>
            <a:schemeClr val="bg1"/>
          </a:solidFill>
        </p:spPr>
        <p:txBody>
          <a:bodyPr vert="horz" wrap="square" lIns="91440" tIns="72000" rIns="91440" bIns="45720" rtlCol="0" anchor="ctr" anchorCtr="0">
            <a:normAutofit/>
          </a:bodyPr>
          <a:lstStyle>
            <a:defPPr>
              <a:defRPr lang="fr-FR"/>
            </a:defPPr>
            <a:lvl1pPr indent="0" algn="ctr">
              <a:lnSpc>
                <a:spcPct val="100000"/>
              </a:lnSpc>
              <a:spcBef>
                <a:spcPts val="1000"/>
              </a:spcBef>
              <a:buFont typeface="Arial" panose="020B0604020202020204" pitchFamily="34" charset="0"/>
              <a:buNone/>
              <a:defRPr sz="3200">
                <a:solidFill>
                  <a:schemeClr val="accent2"/>
                </a:solidFill>
                <a:latin typeface="Dreaming Outloud Pro" panose="03050502040302030504" pitchFamily="66" charset="0"/>
                <a:cs typeface="Dreaming Outloud Pro" panose="03050502040302030504" pitchFamily="66" charset="0"/>
              </a:defRPr>
            </a:lvl1pPr>
            <a:lvl2pPr marL="685800" indent="-228600">
              <a:lnSpc>
                <a:spcPct val="90000"/>
              </a:lnSpc>
              <a:spcBef>
                <a:spcPts val="500"/>
              </a:spcBef>
              <a:buFont typeface="Arial" panose="020B0604020202020204" pitchFamily="34" charset="0"/>
              <a:buChar char="•"/>
              <a:defRPr sz="2400">
                <a:solidFill>
                  <a:schemeClr val="bg1"/>
                </a:solidFill>
              </a:defRPr>
            </a:lvl2pPr>
            <a:lvl3pPr marL="1143000" indent="-228600">
              <a:lnSpc>
                <a:spcPct val="90000"/>
              </a:lnSpc>
              <a:spcBef>
                <a:spcPts val="500"/>
              </a:spcBef>
              <a:buFont typeface="Arial" panose="020B0604020202020204" pitchFamily="34" charset="0"/>
              <a:buChar char="•"/>
              <a:defRPr sz="2000">
                <a:solidFill>
                  <a:schemeClr val="bg1"/>
                </a:solidFill>
              </a:defRPr>
            </a:lvl3pPr>
            <a:lvl4pPr marL="1600200" indent="-228600">
              <a:lnSpc>
                <a:spcPct val="90000"/>
              </a:lnSpc>
              <a:spcBef>
                <a:spcPts val="500"/>
              </a:spcBef>
              <a:buFont typeface="Arial" panose="020B0604020202020204" pitchFamily="34" charset="0"/>
              <a:buChar char="•"/>
              <a:defRPr>
                <a:solidFill>
                  <a:schemeClr val="bg1"/>
                </a:solidFill>
              </a:defRPr>
            </a:lvl4pPr>
            <a:lvl5pPr marL="2057400" indent="-228600">
              <a:lnSpc>
                <a:spcPct val="90000"/>
              </a:lnSpc>
              <a:spcBef>
                <a:spcPts val="500"/>
              </a:spcBef>
              <a:buFont typeface="Arial" panose="020B0604020202020204" pitchFamily="34" charset="0"/>
              <a:buChar char="•"/>
              <a:defRPr>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6.1</a:t>
            </a:r>
          </a:p>
        </p:txBody>
      </p:sp>
      <p:sp>
        <p:nvSpPr>
          <p:cNvPr id="4" name="Espace réservé du texte 5">
            <a:extLst>
              <a:ext uri="{FF2B5EF4-FFF2-40B4-BE49-F238E27FC236}">
                <a16:creationId xmlns:a16="http://schemas.microsoft.com/office/drawing/2014/main" id="{38C6A6A8-CA2E-9421-AE38-9E134C0902FE}"/>
              </a:ext>
            </a:extLst>
          </p:cNvPr>
          <p:cNvSpPr txBox="1">
            <a:spLocks/>
          </p:cNvSpPr>
          <p:nvPr/>
        </p:nvSpPr>
        <p:spPr>
          <a:xfrm>
            <a:off x="3213767" y="5136750"/>
            <a:ext cx="4838255" cy="492443"/>
          </a:xfrm>
          <a:prstGeom prst="rect">
            <a:avLst/>
          </a:prstGeom>
          <a:noFill/>
        </p:spPr>
        <p:txBody>
          <a:bodyPr vert="horz" wrap="square" lIns="72000" tIns="0" rIns="0" bIns="0" rtlCol="0" anchor="ctr">
            <a:spAutoFit/>
          </a:bodyPr>
          <a:lstStyle>
            <a:lvl1pPr indent="0">
              <a:lnSpc>
                <a:spcPct val="100000"/>
              </a:lnSpc>
              <a:spcBef>
                <a:spcPts val="0"/>
              </a:spcBef>
              <a:buFont typeface="Arial" panose="020B0604020202020204" pitchFamily="34" charset="0"/>
              <a:buNone/>
              <a:defRPr lang="fr-FR" sz="3200" b="1">
                <a:solidFill>
                  <a:schemeClr val="accent2">
                    <a:lumMod val="20000"/>
                    <a:lumOff val="80000"/>
                  </a:schemeClr>
                </a:solidFill>
                <a:latin typeface="+mj-lt"/>
                <a:cs typeface="Dreaming Outloud Pro" panose="03050502040302030504" pitchFamily="66" charset="0"/>
              </a:defRPr>
            </a:lvl1pPr>
            <a:lvl2pPr indent="0">
              <a:lnSpc>
                <a:spcPct val="90000"/>
              </a:lnSpc>
              <a:spcBef>
                <a:spcPts val="500"/>
              </a:spcBef>
              <a:buFont typeface="Arial" panose="020B0604020202020204" pitchFamily="34" charset="0"/>
              <a:buNone/>
              <a:defRPr lang="fr-FR" sz="2400">
                <a:solidFill>
                  <a:schemeClr val="bg1"/>
                </a:solidFill>
              </a:defRPr>
            </a:lvl2pPr>
            <a:lvl3pPr indent="0">
              <a:lnSpc>
                <a:spcPct val="90000"/>
              </a:lnSpc>
              <a:spcBef>
                <a:spcPts val="500"/>
              </a:spcBef>
              <a:buFont typeface="Arial" panose="020B0604020202020204" pitchFamily="34" charset="0"/>
              <a:buNone/>
              <a:defRPr lang="fr-FR" sz="2000">
                <a:solidFill>
                  <a:schemeClr val="bg1"/>
                </a:solidFill>
              </a:defRPr>
            </a:lvl3pPr>
            <a:lvl4pPr indent="0">
              <a:lnSpc>
                <a:spcPct val="90000"/>
              </a:lnSpc>
              <a:spcBef>
                <a:spcPts val="500"/>
              </a:spcBef>
              <a:buFont typeface="Arial" panose="020B0604020202020204" pitchFamily="34" charset="0"/>
              <a:buNone/>
              <a:defRPr lang="fr-FR">
                <a:solidFill>
                  <a:schemeClr val="bg1"/>
                </a:solidFill>
              </a:defRPr>
            </a:lvl4pPr>
            <a:lvl5pPr indent="0">
              <a:lnSpc>
                <a:spcPct val="90000"/>
              </a:lnSpc>
              <a:spcBef>
                <a:spcPts val="500"/>
              </a:spcBef>
              <a:buFont typeface="Arial" panose="020B0604020202020204" pitchFamily="34" charset="0"/>
              <a:buNone/>
              <a:defRPr lang="fr-FR">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Lors du suivi</a:t>
            </a:r>
          </a:p>
        </p:txBody>
      </p:sp>
      <p:sp>
        <p:nvSpPr>
          <p:cNvPr id="7" name="Espace réservé du texte 9">
            <a:extLst>
              <a:ext uri="{FF2B5EF4-FFF2-40B4-BE49-F238E27FC236}">
                <a16:creationId xmlns:a16="http://schemas.microsoft.com/office/drawing/2014/main" id="{E308C18C-0D67-8395-4375-8413B0FF20F2}"/>
              </a:ext>
            </a:extLst>
          </p:cNvPr>
          <p:cNvSpPr txBox="1">
            <a:spLocks/>
          </p:cNvSpPr>
          <p:nvPr/>
        </p:nvSpPr>
        <p:spPr>
          <a:xfrm>
            <a:off x="2305717" y="5075195"/>
            <a:ext cx="908050" cy="615553"/>
          </a:xfrm>
          <a:prstGeom prst="rect">
            <a:avLst/>
          </a:prstGeom>
          <a:solidFill>
            <a:schemeClr val="bg1"/>
          </a:solidFill>
        </p:spPr>
        <p:txBody>
          <a:bodyPr vert="horz" wrap="square" lIns="91440" tIns="72000" rIns="91440" bIns="45720" rtlCol="0" anchor="ctr" anchorCtr="0">
            <a:normAutofit/>
          </a:bodyPr>
          <a:lstStyle>
            <a:lvl1pPr indent="0" algn="ctr">
              <a:lnSpc>
                <a:spcPct val="100000"/>
              </a:lnSpc>
              <a:spcBef>
                <a:spcPts val="1000"/>
              </a:spcBef>
              <a:buFont typeface="Arial" panose="020B0604020202020204" pitchFamily="34" charset="0"/>
              <a:buNone/>
              <a:defRPr lang="fr-FR" sz="3200">
                <a:solidFill>
                  <a:schemeClr val="accent2">
                    <a:lumMod val="20000"/>
                    <a:lumOff val="80000"/>
                  </a:schemeClr>
                </a:solidFill>
                <a:latin typeface="Dreaming Outloud Pro" panose="03050502040302030504" pitchFamily="66" charset="0"/>
                <a:cs typeface="Dreaming Outloud Pro" panose="03050502040302030504" pitchFamily="66" charset="0"/>
              </a:defRPr>
            </a:lvl1pPr>
            <a:lvl2pPr marL="685800" indent="-228600">
              <a:lnSpc>
                <a:spcPct val="90000"/>
              </a:lnSpc>
              <a:spcBef>
                <a:spcPts val="500"/>
              </a:spcBef>
              <a:buFont typeface="Arial" panose="020B0604020202020204" pitchFamily="34" charset="0"/>
              <a:buChar char="•"/>
              <a:defRPr lang="fr-FR" sz="2400">
                <a:solidFill>
                  <a:schemeClr val="bg1"/>
                </a:solidFill>
              </a:defRPr>
            </a:lvl2pPr>
            <a:lvl3pPr marL="1143000" indent="-228600">
              <a:lnSpc>
                <a:spcPct val="90000"/>
              </a:lnSpc>
              <a:spcBef>
                <a:spcPts val="500"/>
              </a:spcBef>
              <a:buFont typeface="Arial" panose="020B0604020202020204" pitchFamily="34" charset="0"/>
              <a:buChar char="•"/>
              <a:defRPr lang="fr-FR" sz="2000">
                <a:solidFill>
                  <a:schemeClr val="bg1"/>
                </a:solidFill>
              </a:defRPr>
            </a:lvl3pPr>
            <a:lvl4pPr marL="1600200" indent="-228600">
              <a:lnSpc>
                <a:spcPct val="90000"/>
              </a:lnSpc>
              <a:spcBef>
                <a:spcPts val="500"/>
              </a:spcBef>
              <a:buFont typeface="Arial" panose="020B0604020202020204" pitchFamily="34" charset="0"/>
              <a:buChar char="•"/>
              <a:defRPr lang="fr-FR">
                <a:solidFill>
                  <a:schemeClr val="bg1"/>
                </a:solidFill>
              </a:defRPr>
            </a:lvl4pPr>
            <a:lvl5pPr marL="2057400" indent="-228600">
              <a:lnSpc>
                <a:spcPct val="90000"/>
              </a:lnSpc>
              <a:spcBef>
                <a:spcPts val="500"/>
              </a:spcBef>
              <a:buFont typeface="Arial" panose="020B0604020202020204" pitchFamily="34" charset="0"/>
              <a:buChar char="•"/>
              <a:defRPr lang="fr-FR">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6.3</a:t>
            </a:r>
          </a:p>
        </p:txBody>
      </p:sp>
    </p:spTree>
    <p:extLst>
      <p:ext uri="{BB962C8B-B14F-4D97-AF65-F5344CB8AC3E}">
        <p14:creationId xmlns:p14="http://schemas.microsoft.com/office/powerpoint/2010/main" val="284449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71623C39-B31E-077C-1565-010F2BDC1C3B}"/>
              </a:ext>
            </a:extLst>
          </p:cNvPr>
          <p:cNvGraphicFramePr/>
          <p:nvPr>
            <p:extLst>
              <p:ext uri="{D42A27DB-BD31-4B8C-83A1-F6EECF244321}">
                <p14:modId xmlns:p14="http://schemas.microsoft.com/office/powerpoint/2010/main" val="4236042488"/>
              </p:ext>
            </p:extLst>
          </p:nvPr>
        </p:nvGraphicFramePr>
        <p:xfrm>
          <a:off x="-1678340" y="1885950"/>
          <a:ext cx="11855612" cy="467123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2543255D-9F35-D2C7-D9A7-405FB65F733B}"/>
              </a:ext>
            </a:extLst>
          </p:cNvPr>
          <p:cNvSpPr>
            <a:spLocks noGrp="1"/>
          </p:cNvSpPr>
          <p:nvPr>
            <p:ph type="title"/>
          </p:nvPr>
        </p:nvSpPr>
        <p:spPr/>
        <p:txBody>
          <a:bodyPr/>
          <a:lstStyle/>
          <a:p>
            <a:r>
              <a:rPr lang="fr-FR" dirty="0"/>
              <a:t>Parmi les choses proposées aux patients en rechute, les associations de patients et les rendez-vous avec un infirmier sont les orientations auxquelles les patients ont eu le plus recours. Cependant de nombreux besoins restent non couverts. </a:t>
            </a:r>
          </a:p>
        </p:txBody>
      </p:sp>
      <p:sp>
        <p:nvSpPr>
          <p:cNvPr id="3" name="Espace réservé du texte 2">
            <a:extLst>
              <a:ext uri="{FF2B5EF4-FFF2-40B4-BE49-F238E27FC236}">
                <a16:creationId xmlns:a16="http://schemas.microsoft.com/office/drawing/2014/main" id="{AAE16337-3449-D52A-FB63-69041C76F4E1}"/>
              </a:ext>
            </a:extLst>
          </p:cNvPr>
          <p:cNvSpPr>
            <a:spLocks noGrp="1"/>
          </p:cNvSpPr>
          <p:nvPr>
            <p:ph type="body" sz="quarter" idx="13"/>
          </p:nvPr>
        </p:nvSpPr>
        <p:spPr>
          <a:xfrm>
            <a:off x="0" y="1152000"/>
            <a:ext cx="12193200" cy="491655"/>
          </a:xfrm>
        </p:spPr>
        <p:txBody>
          <a:bodyPr/>
          <a:lstStyle/>
          <a:p>
            <a:r>
              <a:rPr lang="fr-FR" dirty="0"/>
              <a:t>Q20. Lors de l’annonce de la rechute, quels supports, soutiens ou orientations vous ont été proposés par votre médecin ou l’équipe hospitalière ?
</a:t>
            </a:r>
            <a:r>
              <a:rPr lang="fr-FR" sz="1000" dirty="0"/>
              <a:t>Base : A tous (98)</a:t>
            </a:r>
            <a:endParaRPr lang="fr-FR" dirty="0"/>
          </a:p>
        </p:txBody>
      </p:sp>
      <p:sp>
        <p:nvSpPr>
          <p:cNvPr id="5" name="Ellipse 4">
            <a:extLst>
              <a:ext uri="{FF2B5EF4-FFF2-40B4-BE49-F238E27FC236}">
                <a16:creationId xmlns:a16="http://schemas.microsoft.com/office/drawing/2014/main" id="{553DDCC7-B9B5-32D2-2F8B-494C34FE52EE}"/>
              </a:ext>
            </a:extLst>
          </p:cNvPr>
          <p:cNvSpPr/>
          <p:nvPr/>
        </p:nvSpPr>
        <p:spPr>
          <a:xfrm>
            <a:off x="3545627" y="2473213"/>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6" name="Ellipse 5">
            <a:extLst>
              <a:ext uri="{FF2B5EF4-FFF2-40B4-BE49-F238E27FC236}">
                <a16:creationId xmlns:a16="http://schemas.microsoft.com/office/drawing/2014/main" id="{75B7355B-3FE5-053A-77F5-DED2E931411F}"/>
              </a:ext>
            </a:extLst>
          </p:cNvPr>
          <p:cNvSpPr/>
          <p:nvPr/>
        </p:nvSpPr>
        <p:spPr>
          <a:xfrm>
            <a:off x="3545627" y="2280066"/>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C7D6161A-9265-BDB2-488E-FEB35AE0360B}"/>
              </a:ext>
            </a:extLst>
          </p:cNvPr>
          <p:cNvSpPr/>
          <p:nvPr/>
        </p:nvSpPr>
        <p:spPr>
          <a:xfrm>
            <a:off x="3545627" y="2104170"/>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FBE18851-E1B4-2812-8519-F2C33C0ED0A9}"/>
              </a:ext>
            </a:extLst>
          </p:cNvPr>
          <p:cNvSpPr/>
          <p:nvPr/>
        </p:nvSpPr>
        <p:spPr>
          <a:xfrm>
            <a:off x="3545627" y="1891649"/>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9" name="ZoneTexte 8">
            <a:extLst>
              <a:ext uri="{FF2B5EF4-FFF2-40B4-BE49-F238E27FC236}">
                <a16:creationId xmlns:a16="http://schemas.microsoft.com/office/drawing/2014/main" id="{3B4FC130-4E1B-F357-6D5B-F4245A74ED6B}"/>
              </a:ext>
            </a:extLst>
          </p:cNvPr>
          <p:cNvSpPr txBox="1"/>
          <p:nvPr/>
        </p:nvSpPr>
        <p:spPr>
          <a:xfrm>
            <a:off x="9215247" y="2112113"/>
            <a:ext cx="962025" cy="626701"/>
          </a:xfrm>
          <a:prstGeom prst="rect">
            <a:avLst/>
          </a:prstGeom>
          <a:noFill/>
          <a:ln>
            <a:noFill/>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b="1" dirty="0">
                <a:solidFill>
                  <a:schemeClr val="accent4">
                    <a:lumMod val="75000"/>
                  </a:schemeClr>
                </a:solidFill>
                <a:latin typeface="Dreaming Outloud Pro" panose="03050502040302030504" pitchFamily="66" charset="0"/>
                <a:cs typeface="Dreaming Outloud Pro" panose="03050502040302030504" pitchFamily="66" charset="0"/>
              </a:rPr>
              <a:t>ST SOLUTIONS PROPOSÉES</a:t>
            </a:r>
          </a:p>
        </p:txBody>
      </p:sp>
      <p:grpSp>
        <p:nvGrpSpPr>
          <p:cNvPr id="13" name="Graphique 11">
            <a:extLst>
              <a:ext uri="{FF2B5EF4-FFF2-40B4-BE49-F238E27FC236}">
                <a16:creationId xmlns:a16="http://schemas.microsoft.com/office/drawing/2014/main" id="{E1F9090E-578E-1506-460B-385A641D8832}"/>
              </a:ext>
            </a:extLst>
          </p:cNvPr>
          <p:cNvGrpSpPr>
            <a:grpSpLocks noChangeAspect="1"/>
          </p:cNvGrpSpPr>
          <p:nvPr/>
        </p:nvGrpSpPr>
        <p:grpSpPr>
          <a:xfrm rot="20661202">
            <a:off x="3436718" y="1837590"/>
            <a:ext cx="124294" cy="117124"/>
            <a:chOff x="5103495" y="2036445"/>
            <a:chExt cx="643889" cy="606742"/>
          </a:xfrm>
          <a:noFill/>
        </p:grpSpPr>
        <p:sp>
          <p:nvSpPr>
            <p:cNvPr id="19" name="Forme libre : forme 18">
              <a:extLst>
                <a:ext uri="{FF2B5EF4-FFF2-40B4-BE49-F238E27FC236}">
                  <a16:creationId xmlns:a16="http://schemas.microsoft.com/office/drawing/2014/main" id="{867A6B76-6C61-C026-DCB6-8B430D0CCC8C}"/>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15FDF1F1-5911-6EB5-5135-159B539F9E0B}"/>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8816695C-8EA0-47E4-9AFB-3740D2FA5B5F}"/>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graphicFrame>
        <p:nvGraphicFramePr>
          <p:cNvPr id="22" name="Tableau 21">
            <a:extLst>
              <a:ext uri="{FF2B5EF4-FFF2-40B4-BE49-F238E27FC236}">
                <a16:creationId xmlns:a16="http://schemas.microsoft.com/office/drawing/2014/main" id="{F19411E1-B312-A8FE-6AD8-3ACBA356C16F}"/>
              </a:ext>
            </a:extLst>
          </p:cNvPr>
          <p:cNvGraphicFramePr>
            <a:graphicFrameLocks noGrp="1"/>
          </p:cNvGraphicFramePr>
          <p:nvPr/>
        </p:nvGraphicFramePr>
        <p:xfrm>
          <a:off x="298382" y="2642315"/>
          <a:ext cx="3257072" cy="3780000"/>
        </p:xfrm>
        <a:graphic>
          <a:graphicData uri="http://schemas.openxmlformats.org/drawingml/2006/table">
            <a:tbl>
              <a:tblPr>
                <a:tableStyleId>{5C22544A-7EE6-4342-B048-85BDC9FD1C3A}</a:tableStyleId>
              </a:tblPr>
              <a:tblGrid>
                <a:gridCol w="3257072">
                  <a:extLst>
                    <a:ext uri="{9D8B030D-6E8A-4147-A177-3AD203B41FA5}">
                      <a16:colId xmlns:a16="http://schemas.microsoft.com/office/drawing/2014/main" val="1489652817"/>
                    </a:ext>
                  </a:extLst>
                </a:gridCol>
              </a:tblGrid>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Les coordonnées d’une association de patients</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348343"/>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Un infirmier pour avoir plus d’informations</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230589"/>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Des documents, brochures d’informations sur la rechute et les options de traitement</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601143"/>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Une activité physique adaptée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428673"/>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Un psychologue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8094703"/>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Un diététicien/nutritionniste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4047184"/>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Un kinésithérapeute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9144547"/>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Un groupe de parole (via internet ou en face à face)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0777779"/>
                  </a:ext>
                </a:extLst>
              </a:tr>
            </a:tbl>
          </a:graphicData>
        </a:graphic>
      </p:graphicFrame>
      <p:sp>
        <p:nvSpPr>
          <p:cNvPr id="10" name="Rectangle : coins arrondis 9">
            <a:extLst>
              <a:ext uri="{FF2B5EF4-FFF2-40B4-BE49-F238E27FC236}">
                <a16:creationId xmlns:a16="http://schemas.microsoft.com/office/drawing/2014/main" id="{813C274B-2230-755C-63BB-4AD341FB2E93}"/>
              </a:ext>
            </a:extLst>
          </p:cNvPr>
          <p:cNvSpPr/>
          <p:nvPr/>
        </p:nvSpPr>
        <p:spPr>
          <a:xfrm>
            <a:off x="10139944" y="5471185"/>
            <a:ext cx="1946040" cy="851297"/>
          </a:xfrm>
          <a:custGeom>
            <a:avLst/>
            <a:gdLst>
              <a:gd name="connsiteX0" fmla="*/ 0 w 1946040"/>
              <a:gd name="connsiteY0" fmla="*/ 141886 h 851297"/>
              <a:gd name="connsiteX1" fmla="*/ 141886 w 1946040"/>
              <a:gd name="connsiteY1" fmla="*/ 0 h 851297"/>
              <a:gd name="connsiteX2" fmla="*/ 646107 w 1946040"/>
              <a:gd name="connsiteY2" fmla="*/ 0 h 851297"/>
              <a:gd name="connsiteX3" fmla="*/ 1166951 w 1946040"/>
              <a:gd name="connsiteY3" fmla="*/ 0 h 851297"/>
              <a:gd name="connsiteX4" fmla="*/ 1804154 w 1946040"/>
              <a:gd name="connsiteY4" fmla="*/ 0 h 851297"/>
              <a:gd name="connsiteX5" fmla="*/ 1946040 w 1946040"/>
              <a:gd name="connsiteY5" fmla="*/ 141886 h 851297"/>
              <a:gd name="connsiteX6" fmla="*/ 1946040 w 1946040"/>
              <a:gd name="connsiteY6" fmla="*/ 709411 h 851297"/>
              <a:gd name="connsiteX7" fmla="*/ 1804154 w 1946040"/>
              <a:gd name="connsiteY7" fmla="*/ 851297 h 851297"/>
              <a:gd name="connsiteX8" fmla="*/ 1216819 w 1946040"/>
              <a:gd name="connsiteY8" fmla="*/ 851297 h 851297"/>
              <a:gd name="connsiteX9" fmla="*/ 646107 w 1946040"/>
              <a:gd name="connsiteY9" fmla="*/ 851297 h 851297"/>
              <a:gd name="connsiteX10" fmla="*/ 141886 w 1946040"/>
              <a:gd name="connsiteY10" fmla="*/ 851297 h 851297"/>
              <a:gd name="connsiteX11" fmla="*/ 0 w 1946040"/>
              <a:gd name="connsiteY11" fmla="*/ 709411 h 851297"/>
              <a:gd name="connsiteX12" fmla="*/ 0 w 1946040"/>
              <a:gd name="connsiteY12"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040" h="851297" fill="none" extrusionOk="0">
                <a:moveTo>
                  <a:pt x="0" y="141886"/>
                </a:moveTo>
                <a:cubicBezTo>
                  <a:pt x="16347" y="54455"/>
                  <a:pt x="66899" y="-884"/>
                  <a:pt x="141886" y="0"/>
                </a:cubicBezTo>
                <a:cubicBezTo>
                  <a:pt x="334902" y="-10090"/>
                  <a:pt x="427161" y="-20967"/>
                  <a:pt x="646107" y="0"/>
                </a:cubicBezTo>
                <a:cubicBezTo>
                  <a:pt x="865053" y="20967"/>
                  <a:pt x="1028844" y="2967"/>
                  <a:pt x="1166951" y="0"/>
                </a:cubicBezTo>
                <a:cubicBezTo>
                  <a:pt x="1305058" y="-2967"/>
                  <a:pt x="1624793" y="-5734"/>
                  <a:pt x="1804154" y="0"/>
                </a:cubicBezTo>
                <a:cubicBezTo>
                  <a:pt x="1884636" y="4770"/>
                  <a:pt x="1957458" y="75878"/>
                  <a:pt x="1946040" y="141886"/>
                </a:cubicBezTo>
                <a:cubicBezTo>
                  <a:pt x="1965071" y="355704"/>
                  <a:pt x="1960745" y="563613"/>
                  <a:pt x="1946040" y="709411"/>
                </a:cubicBezTo>
                <a:cubicBezTo>
                  <a:pt x="1946526" y="785246"/>
                  <a:pt x="1883899" y="849953"/>
                  <a:pt x="1804154" y="851297"/>
                </a:cubicBezTo>
                <a:cubicBezTo>
                  <a:pt x="1584250" y="833960"/>
                  <a:pt x="1480410" y="840949"/>
                  <a:pt x="1216819" y="851297"/>
                </a:cubicBezTo>
                <a:cubicBezTo>
                  <a:pt x="953229" y="861645"/>
                  <a:pt x="774956" y="876376"/>
                  <a:pt x="646107" y="851297"/>
                </a:cubicBezTo>
                <a:cubicBezTo>
                  <a:pt x="517258" y="826218"/>
                  <a:pt x="261860" y="875488"/>
                  <a:pt x="141886" y="851297"/>
                </a:cubicBezTo>
                <a:cubicBezTo>
                  <a:pt x="66692" y="856625"/>
                  <a:pt x="1182" y="781459"/>
                  <a:pt x="0" y="709411"/>
                </a:cubicBezTo>
                <a:cubicBezTo>
                  <a:pt x="-27784" y="461077"/>
                  <a:pt x="21628" y="311793"/>
                  <a:pt x="0" y="141886"/>
                </a:cubicBezTo>
                <a:close/>
              </a:path>
              <a:path w="1946040" h="851297" stroke="0" extrusionOk="0">
                <a:moveTo>
                  <a:pt x="0" y="141886"/>
                </a:moveTo>
                <a:cubicBezTo>
                  <a:pt x="-2847" y="61912"/>
                  <a:pt x="60439" y="-2955"/>
                  <a:pt x="141886" y="0"/>
                </a:cubicBezTo>
                <a:cubicBezTo>
                  <a:pt x="371996" y="-1935"/>
                  <a:pt x="500718" y="17890"/>
                  <a:pt x="712598" y="0"/>
                </a:cubicBezTo>
                <a:cubicBezTo>
                  <a:pt x="924478" y="-17890"/>
                  <a:pt x="1126220" y="11590"/>
                  <a:pt x="1299933" y="0"/>
                </a:cubicBezTo>
                <a:cubicBezTo>
                  <a:pt x="1473646" y="-11590"/>
                  <a:pt x="1674430" y="-11505"/>
                  <a:pt x="1804154" y="0"/>
                </a:cubicBezTo>
                <a:cubicBezTo>
                  <a:pt x="1874439" y="-9126"/>
                  <a:pt x="1937890" y="60536"/>
                  <a:pt x="1946040" y="141886"/>
                </a:cubicBezTo>
                <a:cubicBezTo>
                  <a:pt x="1951917" y="323858"/>
                  <a:pt x="1969098" y="458734"/>
                  <a:pt x="1946040" y="709411"/>
                </a:cubicBezTo>
                <a:cubicBezTo>
                  <a:pt x="1954924" y="779516"/>
                  <a:pt x="1871822" y="837866"/>
                  <a:pt x="1804154" y="851297"/>
                </a:cubicBezTo>
                <a:cubicBezTo>
                  <a:pt x="1618669" y="842607"/>
                  <a:pt x="1424122" y="849876"/>
                  <a:pt x="1283310" y="851297"/>
                </a:cubicBezTo>
                <a:cubicBezTo>
                  <a:pt x="1142498" y="852718"/>
                  <a:pt x="980052" y="876175"/>
                  <a:pt x="695975" y="851297"/>
                </a:cubicBezTo>
                <a:cubicBezTo>
                  <a:pt x="411899" y="826419"/>
                  <a:pt x="264606" y="846301"/>
                  <a:pt x="141886" y="851297"/>
                </a:cubicBezTo>
                <a:cubicBezTo>
                  <a:pt x="46575" y="852569"/>
                  <a:pt x="-5350" y="787847"/>
                  <a:pt x="0" y="709411"/>
                </a:cubicBezTo>
                <a:cubicBezTo>
                  <a:pt x="27218" y="439232"/>
                  <a:pt x="-21144" y="335969"/>
                  <a:pt x="0" y="141886"/>
                </a:cubicBezTo>
                <a:close/>
              </a:path>
            </a:pathLst>
          </a:custGeom>
          <a:solidFill>
            <a:schemeClr val="bg1">
              <a:lumMod val="85000"/>
            </a:schemeClr>
          </a:solidFill>
          <a:ln>
            <a:solidFill>
              <a:schemeClr val="bg1">
                <a:lumMod val="65000"/>
              </a:schemeClr>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100" i="1" dirty="0">
                <a:solidFill>
                  <a:schemeClr val="tx1"/>
                </a:solidFill>
              </a:rPr>
              <a:t>A noter, pas de différences dans les supports proposés selon l’ancienneté de la rechute</a:t>
            </a:r>
          </a:p>
        </p:txBody>
      </p:sp>
      <p:pic>
        <p:nvPicPr>
          <p:cNvPr id="11" name="Graphique 10">
            <a:extLst>
              <a:ext uri="{FF2B5EF4-FFF2-40B4-BE49-F238E27FC236}">
                <a16:creationId xmlns:a16="http://schemas.microsoft.com/office/drawing/2014/main" id="{8461C092-4637-25EB-2D4C-16C8123ADE6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28047">
            <a:off x="10059776" y="5253520"/>
            <a:ext cx="384073" cy="384073"/>
          </a:xfrm>
          <a:prstGeom prst="rect">
            <a:avLst/>
          </a:prstGeom>
        </p:spPr>
      </p:pic>
    </p:spTree>
    <p:extLst>
      <p:ext uri="{BB962C8B-B14F-4D97-AF65-F5344CB8AC3E}">
        <p14:creationId xmlns:p14="http://schemas.microsoft.com/office/powerpoint/2010/main" val="3812727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7B4D7-BCE9-920E-9038-138AA5C4E7B4}"/>
              </a:ext>
            </a:extLst>
          </p:cNvPr>
          <p:cNvSpPr>
            <a:spLocks noGrp="1"/>
          </p:cNvSpPr>
          <p:nvPr>
            <p:ph type="title"/>
          </p:nvPr>
        </p:nvSpPr>
        <p:spPr/>
        <p:txBody>
          <a:bodyPr/>
          <a:lstStyle/>
          <a:p>
            <a:r>
              <a:rPr lang="fr-FR" dirty="0"/>
              <a:t>Des patients aussi nombreux à être venus seuls qu’accompagnés par un proche lors de l’annonce du diagnostic de la rechute</a:t>
            </a:r>
          </a:p>
        </p:txBody>
      </p:sp>
      <p:sp>
        <p:nvSpPr>
          <p:cNvPr id="3" name="Espace réservé du texte 2">
            <a:extLst>
              <a:ext uri="{FF2B5EF4-FFF2-40B4-BE49-F238E27FC236}">
                <a16:creationId xmlns:a16="http://schemas.microsoft.com/office/drawing/2014/main" id="{D4A22AC5-9F7E-D38D-7816-A40828E3A786}"/>
              </a:ext>
            </a:extLst>
          </p:cNvPr>
          <p:cNvSpPr>
            <a:spLocks noGrp="1"/>
          </p:cNvSpPr>
          <p:nvPr>
            <p:ph type="body" sz="quarter" idx="13"/>
          </p:nvPr>
        </p:nvSpPr>
        <p:spPr>
          <a:xfrm>
            <a:off x="0" y="1152000"/>
            <a:ext cx="12193200" cy="491655"/>
          </a:xfrm>
        </p:spPr>
        <p:txBody>
          <a:bodyPr/>
          <a:lstStyle/>
          <a:p>
            <a:r>
              <a:rPr lang="fr-FR" dirty="0"/>
              <a:t>Q14. Lors de l’annonce de la rechute de votre LLC, étiez-vous accompagné par un proche, ami… ?
</a:t>
            </a:r>
            <a:r>
              <a:rPr lang="fr-FR" sz="1000" dirty="0"/>
              <a:t>Base : A tous (98)</a:t>
            </a:r>
            <a:endParaRPr lang="fr-FR" dirty="0"/>
          </a:p>
        </p:txBody>
      </p:sp>
      <p:graphicFrame>
        <p:nvGraphicFramePr>
          <p:cNvPr id="4" name="Graphique 3">
            <a:extLst>
              <a:ext uri="{FF2B5EF4-FFF2-40B4-BE49-F238E27FC236}">
                <a16:creationId xmlns:a16="http://schemas.microsoft.com/office/drawing/2014/main" id="{0C68C731-FCE0-C220-3A30-F4D14A499F0C}"/>
              </a:ext>
            </a:extLst>
          </p:cNvPr>
          <p:cNvGraphicFramePr/>
          <p:nvPr/>
        </p:nvGraphicFramePr>
        <p:xfrm>
          <a:off x="3352800" y="2132897"/>
          <a:ext cx="5486400" cy="3466808"/>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66A04107-7AB3-0256-1485-940A0E000B96}"/>
              </a:ext>
            </a:extLst>
          </p:cNvPr>
          <p:cNvSpPr txBox="1"/>
          <p:nvPr/>
        </p:nvSpPr>
        <p:spPr>
          <a:xfrm>
            <a:off x="5350698" y="3358469"/>
            <a:ext cx="1489435" cy="1015663"/>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b="1" dirty="0">
                <a:solidFill>
                  <a:srgbClr val="71971E"/>
                </a:solidFill>
                <a:latin typeface="Dreaming Outloud Pro" panose="03050502040302030504" pitchFamily="66" charset="0"/>
                <a:cs typeface="Dreaming Outloud Pro" panose="03050502040302030504" pitchFamily="66" charset="0"/>
              </a:rPr>
              <a:t>48% </a:t>
            </a:r>
          </a:p>
          <a:p>
            <a:pPr marL="0" marR="0" indent="0" algn="ctr" defTabSz="914377" rtl="0" eaLnBrk="1" fontAlgn="t" latinLnBrk="0" hangingPunct="1">
              <a:lnSpc>
                <a:spcPct val="100000"/>
              </a:lnSpc>
              <a:spcBef>
                <a:spcPts val="0"/>
              </a:spcBef>
              <a:spcAft>
                <a:spcPts val="0"/>
              </a:spcAft>
              <a:buClr>
                <a:srgbClr val="EC2606"/>
              </a:buClr>
              <a:buSzTx/>
              <a:tabLst/>
            </a:pPr>
            <a:r>
              <a:rPr lang="fr-FR" sz="1200" dirty="0">
                <a:latin typeface="+mj-lt"/>
                <a:cs typeface="Dreaming Outloud Pro" panose="03050502040302030504" pitchFamily="66" charset="0"/>
              </a:rPr>
              <a:t>des patients étaient accompagnés lors de l’annonce de la rechute de LLC</a:t>
            </a:r>
          </a:p>
        </p:txBody>
      </p:sp>
    </p:spTree>
    <p:extLst>
      <p:ext uri="{BB962C8B-B14F-4D97-AF65-F5344CB8AC3E}">
        <p14:creationId xmlns:p14="http://schemas.microsoft.com/office/powerpoint/2010/main" val="2480266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46A54-EB77-88F0-67AC-567D34C2B33E}"/>
              </a:ext>
            </a:extLst>
          </p:cNvPr>
          <p:cNvSpPr>
            <a:spLocks noGrp="1"/>
          </p:cNvSpPr>
          <p:nvPr>
            <p:ph type="title"/>
          </p:nvPr>
        </p:nvSpPr>
        <p:spPr/>
        <p:txBody>
          <a:bodyPr/>
          <a:lstStyle/>
          <a:p>
            <a:r>
              <a:rPr lang="fr-FR" dirty="0"/>
              <a:t>Des patients soutenus par leur famille et leur spécialiste lors de cette annonce</a:t>
            </a:r>
            <a:endParaRPr lang="fr-FR" strike="sngStrike" dirty="0"/>
          </a:p>
        </p:txBody>
      </p:sp>
      <p:sp>
        <p:nvSpPr>
          <p:cNvPr id="3" name="Espace réservé du texte 2">
            <a:extLst>
              <a:ext uri="{FF2B5EF4-FFF2-40B4-BE49-F238E27FC236}">
                <a16:creationId xmlns:a16="http://schemas.microsoft.com/office/drawing/2014/main" id="{9B9FDF05-1228-657A-B908-651100B39F8D}"/>
              </a:ext>
            </a:extLst>
          </p:cNvPr>
          <p:cNvSpPr>
            <a:spLocks noGrp="1"/>
          </p:cNvSpPr>
          <p:nvPr>
            <p:ph type="body" sz="quarter" idx="13"/>
          </p:nvPr>
        </p:nvSpPr>
        <p:spPr>
          <a:xfrm>
            <a:off x="0" y="1152000"/>
            <a:ext cx="12193200" cy="483960"/>
          </a:xfrm>
        </p:spPr>
        <p:txBody>
          <a:bodyPr/>
          <a:lstStyle/>
          <a:p>
            <a:r>
              <a:rPr lang="fr-FR" dirty="0"/>
              <a:t>Q21. Lors de l’annonce de cette rechute, vous êtes-vous senti soutenu par … ?
</a:t>
            </a:r>
            <a:r>
              <a:rPr lang="fr-FR" sz="1000" dirty="0"/>
              <a:t>Base : A tous (98)</a:t>
            </a:r>
          </a:p>
        </p:txBody>
      </p:sp>
      <p:graphicFrame>
        <p:nvGraphicFramePr>
          <p:cNvPr id="4" name="Graphique 3">
            <a:extLst>
              <a:ext uri="{FF2B5EF4-FFF2-40B4-BE49-F238E27FC236}">
                <a16:creationId xmlns:a16="http://schemas.microsoft.com/office/drawing/2014/main" id="{72CD0BAD-4C15-A9E0-3946-1441C298CD78}"/>
              </a:ext>
            </a:extLst>
          </p:cNvPr>
          <p:cNvGraphicFramePr/>
          <p:nvPr>
            <p:extLst>
              <p:ext uri="{D42A27DB-BD31-4B8C-83A1-F6EECF244321}">
                <p14:modId xmlns:p14="http://schemas.microsoft.com/office/powerpoint/2010/main" val="835929248"/>
              </p:ext>
            </p:extLst>
          </p:nvPr>
        </p:nvGraphicFramePr>
        <p:xfrm>
          <a:off x="435609" y="2044563"/>
          <a:ext cx="9556117" cy="3889512"/>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561B3F88-2297-04C5-0400-9C7237DB3EB7}"/>
              </a:ext>
            </a:extLst>
          </p:cNvPr>
          <p:cNvSpPr/>
          <p:nvPr/>
        </p:nvSpPr>
        <p:spPr>
          <a:xfrm>
            <a:off x="7301747" y="2382153"/>
            <a:ext cx="142006"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6" name="Ellipse 5">
            <a:extLst>
              <a:ext uri="{FF2B5EF4-FFF2-40B4-BE49-F238E27FC236}">
                <a16:creationId xmlns:a16="http://schemas.microsoft.com/office/drawing/2014/main" id="{B27FAD77-FC8E-9280-6914-CEE97969FBF4}"/>
              </a:ext>
            </a:extLst>
          </p:cNvPr>
          <p:cNvSpPr/>
          <p:nvPr/>
        </p:nvSpPr>
        <p:spPr>
          <a:xfrm>
            <a:off x="6060586" y="2382153"/>
            <a:ext cx="142006"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A1284696-1DCD-24BC-BFE1-A65F2206683F}"/>
              </a:ext>
            </a:extLst>
          </p:cNvPr>
          <p:cNvSpPr/>
          <p:nvPr/>
        </p:nvSpPr>
        <p:spPr>
          <a:xfrm>
            <a:off x="4547620" y="2382153"/>
            <a:ext cx="142006"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B9CC2F08-88BB-839A-AF3D-DB45DD9FD66C}"/>
              </a:ext>
            </a:extLst>
          </p:cNvPr>
          <p:cNvSpPr/>
          <p:nvPr/>
        </p:nvSpPr>
        <p:spPr>
          <a:xfrm>
            <a:off x="3004003" y="2382153"/>
            <a:ext cx="142006"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0" name="Ellipse 9">
            <a:extLst>
              <a:ext uri="{FF2B5EF4-FFF2-40B4-BE49-F238E27FC236}">
                <a16:creationId xmlns:a16="http://schemas.microsoft.com/office/drawing/2014/main" id="{BC24AC60-9BD5-7395-0992-6B018354D919}"/>
              </a:ext>
            </a:extLst>
          </p:cNvPr>
          <p:cNvSpPr/>
          <p:nvPr/>
        </p:nvSpPr>
        <p:spPr>
          <a:xfrm>
            <a:off x="1837220" y="2382153"/>
            <a:ext cx="142006" cy="144000"/>
          </a:xfrm>
          <a:prstGeom prst="ellipse">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1" name="Graphique 38">
            <a:extLst>
              <a:ext uri="{FF2B5EF4-FFF2-40B4-BE49-F238E27FC236}">
                <a16:creationId xmlns:a16="http://schemas.microsoft.com/office/drawing/2014/main" id="{37D58DFA-BCD0-3EDB-9405-F10D2829A883}"/>
              </a:ext>
            </a:extLst>
          </p:cNvPr>
          <p:cNvSpPr/>
          <p:nvPr/>
        </p:nvSpPr>
        <p:spPr>
          <a:xfrm>
            <a:off x="9737090" y="2898357"/>
            <a:ext cx="2454910" cy="2181924"/>
          </a:xfrm>
          <a:custGeom>
            <a:avLst/>
            <a:gdLst>
              <a:gd name="connsiteX0" fmla="*/ 162170 w 2383317"/>
              <a:gd name="connsiteY0" fmla="*/ 35419 h 281531"/>
              <a:gd name="connsiteX1" fmla="*/ 1728431 w 2383317"/>
              <a:gd name="connsiteY1" fmla="*/ 17408 h 281531"/>
              <a:gd name="connsiteX2" fmla="*/ 2252636 w 2383317"/>
              <a:gd name="connsiteY2" fmla="*/ 60357 h 281531"/>
              <a:gd name="connsiteX3" fmla="*/ 2370374 w 2383317"/>
              <a:gd name="connsiteY3" fmla="*/ 169808 h 281531"/>
              <a:gd name="connsiteX4" fmla="*/ 1704981 w 2383317"/>
              <a:gd name="connsiteY4" fmla="*/ 246932 h 281531"/>
              <a:gd name="connsiteX5" fmla="*/ 56157 w 2383317"/>
              <a:gd name="connsiteY5" fmla="*/ 232615 h 281531"/>
              <a:gd name="connsiteX6" fmla="*/ 162170 w 2383317"/>
              <a:gd name="connsiteY6" fmla="*/ 35419 h 281531"/>
              <a:gd name="connsiteX0" fmla="*/ 162170 w 2385387"/>
              <a:gd name="connsiteY0" fmla="*/ 35419 h 290258"/>
              <a:gd name="connsiteX1" fmla="*/ 1728431 w 2385387"/>
              <a:gd name="connsiteY1" fmla="*/ 17408 h 290258"/>
              <a:gd name="connsiteX2" fmla="*/ 2252636 w 2385387"/>
              <a:gd name="connsiteY2" fmla="*/ 60357 h 290258"/>
              <a:gd name="connsiteX3" fmla="*/ 2370374 w 2385387"/>
              <a:gd name="connsiteY3" fmla="*/ 169808 h 290258"/>
              <a:gd name="connsiteX4" fmla="*/ 1957025 w 2385387"/>
              <a:gd name="connsiteY4" fmla="*/ 263148 h 290258"/>
              <a:gd name="connsiteX5" fmla="*/ 56157 w 2385387"/>
              <a:gd name="connsiteY5" fmla="*/ 232615 h 290258"/>
              <a:gd name="connsiteX6" fmla="*/ 162170 w 2385387"/>
              <a:gd name="connsiteY6" fmla="*/ 35419 h 290258"/>
              <a:gd name="connsiteX0" fmla="*/ 162170 w 2382667"/>
              <a:gd name="connsiteY0" fmla="*/ 38025 h 292864"/>
              <a:gd name="connsiteX1" fmla="*/ 2034485 w 2382667"/>
              <a:gd name="connsiteY1" fmla="*/ 12582 h 292864"/>
              <a:gd name="connsiteX2" fmla="*/ 2252636 w 2382667"/>
              <a:gd name="connsiteY2" fmla="*/ 62963 h 292864"/>
              <a:gd name="connsiteX3" fmla="*/ 2370374 w 2382667"/>
              <a:gd name="connsiteY3" fmla="*/ 172414 h 292864"/>
              <a:gd name="connsiteX4" fmla="*/ 1957025 w 2382667"/>
              <a:gd name="connsiteY4" fmla="*/ 265754 h 292864"/>
              <a:gd name="connsiteX5" fmla="*/ 56157 w 2382667"/>
              <a:gd name="connsiteY5" fmla="*/ 235221 h 292864"/>
              <a:gd name="connsiteX6" fmla="*/ 162170 w 2382667"/>
              <a:gd name="connsiteY6" fmla="*/ 38025 h 2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667" h="292864">
                <a:moveTo>
                  <a:pt x="162170" y="38025"/>
                </a:moveTo>
                <a:cubicBezTo>
                  <a:pt x="373708" y="-33326"/>
                  <a:pt x="900582" y="18817"/>
                  <a:pt x="2034485" y="12582"/>
                </a:cubicBezTo>
                <a:cubicBezTo>
                  <a:pt x="2183002" y="11659"/>
                  <a:pt x="2196655" y="36324"/>
                  <a:pt x="2252636" y="62963"/>
                </a:cubicBezTo>
                <a:cubicBezTo>
                  <a:pt x="2308617" y="89602"/>
                  <a:pt x="2419642" y="138616"/>
                  <a:pt x="2370374" y="172414"/>
                </a:cubicBezTo>
                <a:cubicBezTo>
                  <a:pt x="2321106" y="206212"/>
                  <a:pt x="2341507" y="250745"/>
                  <a:pt x="1957025" y="265754"/>
                </a:cubicBezTo>
                <a:cubicBezTo>
                  <a:pt x="955517" y="304546"/>
                  <a:pt x="203207" y="307727"/>
                  <a:pt x="56157" y="235221"/>
                </a:cubicBezTo>
                <a:cubicBezTo>
                  <a:pt x="-56696" y="179803"/>
                  <a:pt x="11699" y="88825"/>
                  <a:pt x="162170" y="38025"/>
                </a:cubicBezTo>
                <a:close/>
              </a:path>
            </a:pathLst>
          </a:custGeom>
          <a:solidFill>
            <a:schemeClr val="accent4">
              <a:lumMod val="20000"/>
              <a:lumOff val="80000"/>
            </a:schemeClr>
          </a:solidFill>
          <a:ln w="58516" cap="flat">
            <a:noFill/>
            <a:prstDash val="solid"/>
            <a:miter/>
          </a:ln>
        </p:spPr>
        <p:txBody>
          <a:bodyPr rtlCol="0" anchor="ctr"/>
          <a:lstStyle/>
          <a:p>
            <a:pPr algn="ctr"/>
            <a:r>
              <a:rPr lang="fr-FR" sz="1200" b="1" dirty="0">
                <a:latin typeface="Dreaming Outloud Pro" panose="03050502040302030504" pitchFamily="66" charset="0"/>
                <a:cs typeface="Dreaming Outloud Pro" panose="03050502040302030504" pitchFamily="66" charset="0"/>
              </a:rPr>
              <a:t>Les autres soutiens: </a:t>
            </a:r>
          </a:p>
          <a:p>
            <a:pPr marL="171450" indent="-171450">
              <a:buFont typeface="Arial" panose="020B0604020202020204" pitchFamily="34" charset="0"/>
              <a:buChar char="•"/>
            </a:pPr>
            <a:r>
              <a:rPr lang="fr-FR" sz="1200" b="1" dirty="0">
                <a:latin typeface="Dreaming Outloud Pro" panose="03050502040302030504" pitchFamily="66" charset="0"/>
                <a:cs typeface="Dreaming Outloud Pro" panose="03050502040302030504" pitchFamily="66" charset="0"/>
              </a:rPr>
              <a:t>Médecin traitant (3)</a:t>
            </a:r>
          </a:p>
          <a:p>
            <a:pPr marL="171450" indent="-171450">
              <a:buFont typeface="Arial" panose="020B0604020202020204" pitchFamily="34" charset="0"/>
              <a:buChar char="•"/>
            </a:pPr>
            <a:r>
              <a:rPr lang="fr-FR" sz="1200" b="1" dirty="0">
                <a:latin typeface="Dreaming Outloud Pro" panose="03050502040302030504" pitchFamily="66" charset="0"/>
                <a:cs typeface="Dreaming Outloud Pro" panose="03050502040302030504" pitchFamily="66" charset="0"/>
              </a:rPr>
              <a:t>Accompagnement spirituel (1)</a:t>
            </a:r>
          </a:p>
          <a:p>
            <a:pPr marL="171450" indent="-171450">
              <a:buFont typeface="Arial" panose="020B0604020202020204" pitchFamily="34" charset="0"/>
              <a:buChar char="•"/>
            </a:pPr>
            <a:r>
              <a:rPr lang="fr-FR" sz="1200" b="1" dirty="0">
                <a:latin typeface="Dreaming Outloud Pro" panose="03050502040302030504" pitchFamily="66" charset="0"/>
                <a:cs typeface="Dreaming Outloud Pro" panose="03050502040302030504" pitchFamily="66" charset="0"/>
              </a:rPr>
              <a:t>Voisinage (1)</a:t>
            </a:r>
          </a:p>
          <a:p>
            <a:pPr marL="171450" indent="-171450">
              <a:buFont typeface="Arial" panose="020B0604020202020204" pitchFamily="34" charset="0"/>
              <a:buChar char="•"/>
            </a:pPr>
            <a:r>
              <a:rPr lang="fr-FR" sz="1200" b="1" dirty="0">
                <a:latin typeface="Dreaming Outloud Pro" panose="03050502040302030504" pitchFamily="66" charset="0"/>
                <a:cs typeface="Dreaming Outloud Pro" panose="03050502040302030504" pitchFamily="66" charset="0"/>
              </a:rPr>
              <a:t>Pratique du Taïchi Chuan (1)</a:t>
            </a:r>
          </a:p>
          <a:p>
            <a:pPr marL="171450" indent="-171450">
              <a:buFont typeface="Arial" panose="020B0604020202020204" pitchFamily="34" charset="0"/>
              <a:buChar char="•"/>
            </a:pPr>
            <a:r>
              <a:rPr lang="fr-FR" sz="1200" b="1" dirty="0">
                <a:latin typeface="Dreaming Outloud Pro" panose="03050502040302030504" pitchFamily="66" charset="0"/>
                <a:cs typeface="Dreaming Outloud Pro" panose="03050502040302030504" pitchFamily="66" charset="0"/>
              </a:rPr>
              <a:t>Société de prêt d’équipement médial (1) </a:t>
            </a:r>
          </a:p>
          <a:p>
            <a:pPr marL="171450" indent="-171450">
              <a:buFont typeface="Arial" panose="020B0604020202020204" pitchFamily="34" charset="0"/>
              <a:buChar char="•"/>
            </a:pPr>
            <a:r>
              <a:rPr lang="fr-FR" sz="1200" b="1" dirty="0">
                <a:latin typeface="Dreaming Outloud Pro" panose="03050502040302030504" pitchFamily="66" charset="0"/>
                <a:cs typeface="Dreaming Outloud Pro" panose="03050502040302030504" pitchFamily="66" charset="0"/>
              </a:rPr>
              <a:t>Association (1)</a:t>
            </a:r>
            <a:endParaRPr lang="fr-FR" sz="1200" dirty="0">
              <a:latin typeface="Dreaming Outloud Pro" panose="03050502040302030504" pitchFamily="66" charset="0"/>
              <a:cs typeface="Dreaming Outloud Pro" panose="03050502040302030504" pitchFamily="66" charset="0"/>
            </a:endParaRPr>
          </a:p>
          <a:p>
            <a:pPr marL="171450" indent="-171450">
              <a:buFont typeface="Arial" panose="020B0604020202020204" pitchFamily="34" charset="0"/>
              <a:buChar char="•"/>
            </a:pPr>
            <a:r>
              <a:rPr lang="fr-FR" sz="1200" b="1" dirty="0">
                <a:latin typeface="Dreaming Outloud Pro" panose="03050502040302030504" pitchFamily="66" charset="0"/>
                <a:cs typeface="Dreaming Outloud Pro" panose="03050502040302030504" pitchFamily="66" charset="0"/>
              </a:rPr>
              <a:t>Autres professionnels de soins de supports (e.g. réflexologue) (2)</a:t>
            </a:r>
          </a:p>
        </p:txBody>
      </p:sp>
    </p:spTree>
    <p:extLst>
      <p:ext uri="{BB962C8B-B14F-4D97-AF65-F5344CB8AC3E}">
        <p14:creationId xmlns:p14="http://schemas.microsoft.com/office/powerpoint/2010/main" val="3902826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3295A9BB-95F4-B7D7-77DF-1F250BC31A7C}"/>
              </a:ext>
            </a:extLst>
          </p:cNvPr>
          <p:cNvSpPr>
            <a:spLocks noGrp="1"/>
          </p:cNvSpPr>
          <p:nvPr>
            <p:ph type="body" sz="quarter" idx="11"/>
          </p:nvPr>
        </p:nvSpPr>
        <p:spPr>
          <a:xfrm>
            <a:off x="1720851" y="2926626"/>
            <a:ext cx="4838255" cy="984885"/>
          </a:xfrm>
          <a:noFill/>
        </p:spPr>
        <p:txBody>
          <a:bodyPr vert="horz" wrap="square" lIns="72000" tIns="0" rIns="0" bIns="0" rtlCol="0" anchor="ctr">
            <a:spAutoFit/>
          </a:bodyPr>
          <a:lstStyle/>
          <a:p>
            <a:r>
              <a:rPr lang="fr-FR" sz="3200" dirty="0"/>
              <a:t>Lors de la mise en place du traitement</a:t>
            </a:r>
          </a:p>
        </p:txBody>
      </p:sp>
      <p:sp>
        <p:nvSpPr>
          <p:cNvPr id="10" name="Espace réservé du texte 9">
            <a:extLst>
              <a:ext uri="{FF2B5EF4-FFF2-40B4-BE49-F238E27FC236}">
                <a16:creationId xmlns:a16="http://schemas.microsoft.com/office/drawing/2014/main" id="{0800B446-6C5F-21C1-E083-B8C6345A827B}"/>
              </a:ext>
            </a:extLst>
          </p:cNvPr>
          <p:cNvSpPr>
            <a:spLocks noGrp="1"/>
          </p:cNvSpPr>
          <p:nvPr>
            <p:ph type="body" sz="quarter" idx="16"/>
          </p:nvPr>
        </p:nvSpPr>
        <p:spPr>
          <a:xfrm>
            <a:off x="812801" y="3111292"/>
            <a:ext cx="908050" cy="615553"/>
          </a:xfrm>
          <a:solidFill>
            <a:schemeClr val="bg1"/>
          </a:solidFill>
        </p:spPr>
        <p:txBody>
          <a:bodyPr vert="horz" wrap="square" lIns="91440" tIns="72000" rIns="91440" bIns="45720" rtlCol="0" anchor="ctr" anchorCtr="0">
            <a:normAutofit/>
          </a:bodyPr>
          <a:lstStyle/>
          <a:p>
            <a:r>
              <a:rPr lang="fr-FR" dirty="0"/>
              <a:t>6.2</a:t>
            </a:r>
          </a:p>
        </p:txBody>
      </p:sp>
      <p:pic>
        <p:nvPicPr>
          <p:cNvPr id="5" name="Espace réservé pour une image  4">
            <a:extLst>
              <a:ext uri="{FF2B5EF4-FFF2-40B4-BE49-F238E27FC236}">
                <a16:creationId xmlns:a16="http://schemas.microsoft.com/office/drawing/2014/main" id="{2335F29E-4481-8DB6-4247-07027AFF18D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Espace réservé du texte 5">
            <a:extLst>
              <a:ext uri="{FF2B5EF4-FFF2-40B4-BE49-F238E27FC236}">
                <a16:creationId xmlns:a16="http://schemas.microsoft.com/office/drawing/2014/main" id="{D6802E57-1B1E-8FB7-6712-32931A8DFCA9}"/>
              </a:ext>
            </a:extLst>
          </p:cNvPr>
          <p:cNvSpPr txBox="1">
            <a:spLocks/>
          </p:cNvSpPr>
          <p:nvPr/>
        </p:nvSpPr>
        <p:spPr>
          <a:xfrm>
            <a:off x="1165161" y="1455165"/>
            <a:ext cx="5873813" cy="492443"/>
          </a:xfrm>
          <a:prstGeom prst="rect">
            <a:avLst/>
          </a:prstGeom>
          <a:noFill/>
        </p:spPr>
        <p:txBody>
          <a:bodyPr vert="horz" wrap="square" lIns="72000" tIns="0" rIns="0" bIns="0" rtlCol="0" anchor="ctr">
            <a:spAutoFit/>
          </a:bodyPr>
          <a:lstStyle>
            <a:defPPr>
              <a:defRPr lang="fr-FR"/>
            </a:defPPr>
            <a:lvl1pPr indent="0">
              <a:lnSpc>
                <a:spcPct val="100000"/>
              </a:lnSpc>
              <a:spcBef>
                <a:spcPts val="0"/>
              </a:spcBef>
              <a:buFont typeface="Arial" panose="020B0604020202020204" pitchFamily="34" charset="0"/>
              <a:buNone/>
              <a:defRPr sz="3200" b="1">
                <a:solidFill>
                  <a:schemeClr val="accent2">
                    <a:lumMod val="20000"/>
                    <a:lumOff val="80000"/>
                  </a:schemeClr>
                </a:solidFill>
                <a:latin typeface="+mj-lt"/>
                <a:cs typeface="Dreaming Outloud Pro" panose="03050502040302030504" pitchFamily="66" charset="0"/>
              </a:defRPr>
            </a:lvl1pPr>
            <a:lvl2pPr indent="0">
              <a:lnSpc>
                <a:spcPct val="90000"/>
              </a:lnSpc>
              <a:spcBef>
                <a:spcPts val="500"/>
              </a:spcBef>
              <a:buFont typeface="Arial" panose="020B0604020202020204" pitchFamily="34" charset="0"/>
              <a:buNone/>
              <a:defRPr sz="2400">
                <a:solidFill>
                  <a:schemeClr val="bg1"/>
                </a:solidFill>
              </a:defRPr>
            </a:lvl2pPr>
            <a:lvl3pPr indent="0">
              <a:lnSpc>
                <a:spcPct val="90000"/>
              </a:lnSpc>
              <a:spcBef>
                <a:spcPts val="500"/>
              </a:spcBef>
              <a:buFont typeface="Arial" panose="020B0604020202020204" pitchFamily="34" charset="0"/>
              <a:buNone/>
              <a:defRPr sz="2000">
                <a:solidFill>
                  <a:schemeClr val="bg1"/>
                </a:solidFill>
              </a:defRPr>
            </a:lvl3pPr>
            <a:lvl4pPr indent="0">
              <a:lnSpc>
                <a:spcPct val="90000"/>
              </a:lnSpc>
              <a:spcBef>
                <a:spcPts val="500"/>
              </a:spcBef>
              <a:buFont typeface="Arial" panose="020B0604020202020204" pitchFamily="34" charset="0"/>
              <a:buNone/>
              <a:defRPr>
                <a:solidFill>
                  <a:schemeClr val="bg1"/>
                </a:solidFill>
              </a:defRPr>
            </a:lvl4pPr>
            <a:lvl5pPr indent="0">
              <a:lnSpc>
                <a:spcPct val="90000"/>
              </a:lnSpc>
              <a:spcBef>
                <a:spcPts val="500"/>
              </a:spcBef>
              <a:buFont typeface="Arial" panose="020B0604020202020204" pitchFamily="34" charset="0"/>
              <a:buNone/>
              <a:defRPr>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Lors de l’annonce de la rechute</a:t>
            </a:r>
          </a:p>
        </p:txBody>
      </p:sp>
      <p:sp>
        <p:nvSpPr>
          <p:cNvPr id="3" name="Espace réservé du texte 9">
            <a:extLst>
              <a:ext uri="{FF2B5EF4-FFF2-40B4-BE49-F238E27FC236}">
                <a16:creationId xmlns:a16="http://schemas.microsoft.com/office/drawing/2014/main" id="{9C852E78-4D84-C5DE-1AD4-3AF1CAFCEB76}"/>
              </a:ext>
            </a:extLst>
          </p:cNvPr>
          <p:cNvSpPr txBox="1">
            <a:spLocks/>
          </p:cNvSpPr>
          <p:nvPr/>
        </p:nvSpPr>
        <p:spPr>
          <a:xfrm>
            <a:off x="257112" y="1380806"/>
            <a:ext cx="908050" cy="615553"/>
          </a:xfrm>
          <a:prstGeom prst="rect">
            <a:avLst/>
          </a:prstGeom>
          <a:solidFill>
            <a:schemeClr val="bg1"/>
          </a:solidFill>
        </p:spPr>
        <p:txBody>
          <a:bodyPr vert="horz" wrap="square" lIns="91440" tIns="72000" rIns="91440" bIns="45720" rtlCol="0" anchor="ctr" anchorCtr="0">
            <a:normAutofit/>
          </a:bodyPr>
          <a:lstStyle>
            <a:defPPr>
              <a:defRPr lang="fr-FR"/>
            </a:defPPr>
            <a:lvl1pPr indent="0" algn="ctr">
              <a:lnSpc>
                <a:spcPct val="100000"/>
              </a:lnSpc>
              <a:spcBef>
                <a:spcPts val="1000"/>
              </a:spcBef>
              <a:buFont typeface="Arial" panose="020B0604020202020204" pitchFamily="34" charset="0"/>
              <a:buNone/>
              <a:defRPr sz="3200">
                <a:solidFill>
                  <a:schemeClr val="accent2">
                    <a:lumMod val="20000"/>
                    <a:lumOff val="80000"/>
                  </a:schemeClr>
                </a:solidFill>
                <a:latin typeface="Dreaming Outloud Pro" panose="03050502040302030504" pitchFamily="66" charset="0"/>
                <a:cs typeface="Dreaming Outloud Pro" panose="03050502040302030504" pitchFamily="66" charset="0"/>
              </a:defRPr>
            </a:lvl1pPr>
            <a:lvl2pPr marL="685800" indent="-228600">
              <a:lnSpc>
                <a:spcPct val="90000"/>
              </a:lnSpc>
              <a:spcBef>
                <a:spcPts val="500"/>
              </a:spcBef>
              <a:buFont typeface="Arial" panose="020B0604020202020204" pitchFamily="34" charset="0"/>
              <a:buChar char="•"/>
              <a:defRPr sz="2400">
                <a:solidFill>
                  <a:schemeClr val="bg1"/>
                </a:solidFill>
              </a:defRPr>
            </a:lvl2pPr>
            <a:lvl3pPr marL="1143000" indent="-228600">
              <a:lnSpc>
                <a:spcPct val="90000"/>
              </a:lnSpc>
              <a:spcBef>
                <a:spcPts val="500"/>
              </a:spcBef>
              <a:buFont typeface="Arial" panose="020B0604020202020204" pitchFamily="34" charset="0"/>
              <a:buChar char="•"/>
              <a:defRPr sz="2000">
                <a:solidFill>
                  <a:schemeClr val="bg1"/>
                </a:solidFill>
              </a:defRPr>
            </a:lvl3pPr>
            <a:lvl4pPr marL="1600200" indent="-228600">
              <a:lnSpc>
                <a:spcPct val="90000"/>
              </a:lnSpc>
              <a:spcBef>
                <a:spcPts val="500"/>
              </a:spcBef>
              <a:buFont typeface="Arial" panose="020B0604020202020204" pitchFamily="34" charset="0"/>
              <a:buChar char="•"/>
              <a:defRPr>
                <a:solidFill>
                  <a:schemeClr val="bg1"/>
                </a:solidFill>
              </a:defRPr>
            </a:lvl4pPr>
            <a:lvl5pPr marL="2057400" indent="-228600">
              <a:lnSpc>
                <a:spcPct val="90000"/>
              </a:lnSpc>
              <a:spcBef>
                <a:spcPts val="500"/>
              </a:spcBef>
              <a:buFont typeface="Arial" panose="020B0604020202020204" pitchFamily="34" charset="0"/>
              <a:buChar char="•"/>
              <a:defRPr>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6.1</a:t>
            </a:r>
          </a:p>
        </p:txBody>
      </p:sp>
      <p:sp>
        <p:nvSpPr>
          <p:cNvPr id="4" name="Espace réservé du texte 5">
            <a:extLst>
              <a:ext uri="{FF2B5EF4-FFF2-40B4-BE49-F238E27FC236}">
                <a16:creationId xmlns:a16="http://schemas.microsoft.com/office/drawing/2014/main" id="{38C6A6A8-CA2E-9421-AE38-9E134C0902FE}"/>
              </a:ext>
            </a:extLst>
          </p:cNvPr>
          <p:cNvSpPr txBox="1">
            <a:spLocks/>
          </p:cNvSpPr>
          <p:nvPr/>
        </p:nvSpPr>
        <p:spPr>
          <a:xfrm>
            <a:off x="3213767" y="5136750"/>
            <a:ext cx="4838255" cy="492443"/>
          </a:xfrm>
          <a:prstGeom prst="rect">
            <a:avLst/>
          </a:prstGeom>
          <a:noFill/>
        </p:spPr>
        <p:txBody>
          <a:bodyPr vert="horz" wrap="square" lIns="72000" tIns="0" rIns="0" bIns="0" rtlCol="0" anchor="ctr">
            <a:spAutoFit/>
          </a:bodyPr>
          <a:lstStyle>
            <a:lvl1pPr indent="0">
              <a:lnSpc>
                <a:spcPct val="100000"/>
              </a:lnSpc>
              <a:spcBef>
                <a:spcPts val="0"/>
              </a:spcBef>
              <a:buFont typeface="Arial" panose="020B0604020202020204" pitchFamily="34" charset="0"/>
              <a:buNone/>
              <a:defRPr lang="fr-FR" sz="3200" b="1">
                <a:solidFill>
                  <a:schemeClr val="accent2">
                    <a:lumMod val="20000"/>
                    <a:lumOff val="80000"/>
                  </a:schemeClr>
                </a:solidFill>
                <a:latin typeface="+mj-lt"/>
                <a:cs typeface="Dreaming Outloud Pro" panose="03050502040302030504" pitchFamily="66" charset="0"/>
              </a:defRPr>
            </a:lvl1pPr>
            <a:lvl2pPr indent="0">
              <a:lnSpc>
                <a:spcPct val="90000"/>
              </a:lnSpc>
              <a:spcBef>
                <a:spcPts val="500"/>
              </a:spcBef>
              <a:buFont typeface="Arial" panose="020B0604020202020204" pitchFamily="34" charset="0"/>
              <a:buNone/>
              <a:defRPr lang="fr-FR" sz="2400">
                <a:solidFill>
                  <a:schemeClr val="bg1"/>
                </a:solidFill>
              </a:defRPr>
            </a:lvl2pPr>
            <a:lvl3pPr indent="0">
              <a:lnSpc>
                <a:spcPct val="90000"/>
              </a:lnSpc>
              <a:spcBef>
                <a:spcPts val="500"/>
              </a:spcBef>
              <a:buFont typeface="Arial" panose="020B0604020202020204" pitchFamily="34" charset="0"/>
              <a:buNone/>
              <a:defRPr lang="fr-FR" sz="2000">
                <a:solidFill>
                  <a:schemeClr val="bg1"/>
                </a:solidFill>
              </a:defRPr>
            </a:lvl3pPr>
            <a:lvl4pPr indent="0">
              <a:lnSpc>
                <a:spcPct val="90000"/>
              </a:lnSpc>
              <a:spcBef>
                <a:spcPts val="500"/>
              </a:spcBef>
              <a:buFont typeface="Arial" panose="020B0604020202020204" pitchFamily="34" charset="0"/>
              <a:buNone/>
              <a:defRPr lang="fr-FR">
                <a:solidFill>
                  <a:schemeClr val="bg1"/>
                </a:solidFill>
              </a:defRPr>
            </a:lvl4pPr>
            <a:lvl5pPr indent="0">
              <a:lnSpc>
                <a:spcPct val="90000"/>
              </a:lnSpc>
              <a:spcBef>
                <a:spcPts val="500"/>
              </a:spcBef>
              <a:buFont typeface="Arial" panose="020B0604020202020204" pitchFamily="34" charset="0"/>
              <a:buNone/>
              <a:defRPr lang="fr-FR">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Lors du suivi</a:t>
            </a:r>
          </a:p>
        </p:txBody>
      </p:sp>
      <p:sp>
        <p:nvSpPr>
          <p:cNvPr id="7" name="Espace réservé du texte 9">
            <a:extLst>
              <a:ext uri="{FF2B5EF4-FFF2-40B4-BE49-F238E27FC236}">
                <a16:creationId xmlns:a16="http://schemas.microsoft.com/office/drawing/2014/main" id="{E308C18C-0D67-8395-4375-8413B0FF20F2}"/>
              </a:ext>
            </a:extLst>
          </p:cNvPr>
          <p:cNvSpPr txBox="1">
            <a:spLocks/>
          </p:cNvSpPr>
          <p:nvPr/>
        </p:nvSpPr>
        <p:spPr>
          <a:xfrm>
            <a:off x="2305717" y="5075195"/>
            <a:ext cx="908050" cy="615553"/>
          </a:xfrm>
          <a:prstGeom prst="rect">
            <a:avLst/>
          </a:prstGeom>
          <a:solidFill>
            <a:schemeClr val="bg1"/>
          </a:solidFill>
        </p:spPr>
        <p:txBody>
          <a:bodyPr vert="horz" wrap="square" lIns="91440" tIns="72000" rIns="91440" bIns="45720" rtlCol="0" anchor="ctr" anchorCtr="0">
            <a:normAutofit/>
          </a:bodyPr>
          <a:lstStyle>
            <a:lvl1pPr indent="0" algn="ctr">
              <a:lnSpc>
                <a:spcPct val="100000"/>
              </a:lnSpc>
              <a:spcBef>
                <a:spcPts val="1000"/>
              </a:spcBef>
              <a:buFont typeface="Arial" panose="020B0604020202020204" pitchFamily="34" charset="0"/>
              <a:buNone/>
              <a:defRPr lang="fr-FR" sz="3200">
                <a:solidFill>
                  <a:schemeClr val="accent2">
                    <a:lumMod val="20000"/>
                    <a:lumOff val="80000"/>
                  </a:schemeClr>
                </a:solidFill>
                <a:latin typeface="Dreaming Outloud Pro" panose="03050502040302030504" pitchFamily="66" charset="0"/>
                <a:cs typeface="Dreaming Outloud Pro" panose="03050502040302030504" pitchFamily="66" charset="0"/>
              </a:defRPr>
            </a:lvl1pPr>
            <a:lvl2pPr marL="685800" indent="-228600">
              <a:lnSpc>
                <a:spcPct val="90000"/>
              </a:lnSpc>
              <a:spcBef>
                <a:spcPts val="500"/>
              </a:spcBef>
              <a:buFont typeface="Arial" panose="020B0604020202020204" pitchFamily="34" charset="0"/>
              <a:buChar char="•"/>
              <a:defRPr lang="fr-FR" sz="2400">
                <a:solidFill>
                  <a:schemeClr val="bg1"/>
                </a:solidFill>
              </a:defRPr>
            </a:lvl2pPr>
            <a:lvl3pPr marL="1143000" indent="-228600">
              <a:lnSpc>
                <a:spcPct val="90000"/>
              </a:lnSpc>
              <a:spcBef>
                <a:spcPts val="500"/>
              </a:spcBef>
              <a:buFont typeface="Arial" panose="020B0604020202020204" pitchFamily="34" charset="0"/>
              <a:buChar char="•"/>
              <a:defRPr lang="fr-FR" sz="2000">
                <a:solidFill>
                  <a:schemeClr val="bg1"/>
                </a:solidFill>
              </a:defRPr>
            </a:lvl3pPr>
            <a:lvl4pPr marL="1600200" indent="-228600">
              <a:lnSpc>
                <a:spcPct val="90000"/>
              </a:lnSpc>
              <a:spcBef>
                <a:spcPts val="500"/>
              </a:spcBef>
              <a:buFont typeface="Arial" panose="020B0604020202020204" pitchFamily="34" charset="0"/>
              <a:buChar char="•"/>
              <a:defRPr lang="fr-FR">
                <a:solidFill>
                  <a:schemeClr val="bg1"/>
                </a:solidFill>
              </a:defRPr>
            </a:lvl4pPr>
            <a:lvl5pPr marL="2057400" indent="-228600">
              <a:lnSpc>
                <a:spcPct val="90000"/>
              </a:lnSpc>
              <a:spcBef>
                <a:spcPts val="500"/>
              </a:spcBef>
              <a:buFont typeface="Arial" panose="020B0604020202020204" pitchFamily="34" charset="0"/>
              <a:buChar char="•"/>
              <a:defRPr lang="fr-FR">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6.3</a:t>
            </a:r>
          </a:p>
        </p:txBody>
      </p:sp>
    </p:spTree>
    <p:extLst>
      <p:ext uri="{BB962C8B-B14F-4D97-AF65-F5344CB8AC3E}">
        <p14:creationId xmlns:p14="http://schemas.microsoft.com/office/powerpoint/2010/main" val="1153751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6F24D-17EE-D7E4-C9F6-7F35B8328976}"/>
              </a:ext>
            </a:extLst>
          </p:cNvPr>
          <p:cNvSpPr>
            <a:spLocks noGrp="1"/>
          </p:cNvSpPr>
          <p:nvPr>
            <p:ph type="title"/>
          </p:nvPr>
        </p:nvSpPr>
        <p:spPr>
          <a:xfrm>
            <a:off x="435609" y="115031"/>
            <a:ext cx="11477717" cy="757130"/>
          </a:xfrm>
        </p:spPr>
        <p:txBody>
          <a:bodyPr/>
          <a:lstStyle/>
          <a:p>
            <a:r>
              <a:rPr lang="fr-FR" spc="-40" dirty="0"/>
              <a:t>Si lors de la mise en place d’un nouveau traitement une grande partie des patients indiquent être rassurés et avoir un nouveau traitement plus facile à prendre, plus de la moitié des patients ont ressenti du stress. De même cela a impacté l’organisation du quotidien et a été une contrainte pour 4 patients sur 10. </a:t>
            </a:r>
          </a:p>
        </p:txBody>
      </p:sp>
      <p:sp>
        <p:nvSpPr>
          <p:cNvPr id="3" name="Espace réservé du texte 2">
            <a:extLst>
              <a:ext uri="{FF2B5EF4-FFF2-40B4-BE49-F238E27FC236}">
                <a16:creationId xmlns:a16="http://schemas.microsoft.com/office/drawing/2014/main" id="{52BF79B3-C701-E2B8-4831-A3850912A363}"/>
              </a:ext>
            </a:extLst>
          </p:cNvPr>
          <p:cNvSpPr>
            <a:spLocks noGrp="1"/>
          </p:cNvSpPr>
          <p:nvPr>
            <p:ph type="body" sz="quarter" idx="13"/>
          </p:nvPr>
        </p:nvSpPr>
        <p:spPr>
          <a:xfrm>
            <a:off x="0" y="1152000"/>
            <a:ext cx="12193200" cy="491655"/>
          </a:xfrm>
        </p:spPr>
        <p:txBody>
          <a:bodyPr/>
          <a:lstStyle/>
          <a:p>
            <a:r>
              <a:rPr lang="fr-FR" dirty="0"/>
              <a:t>Q33. Dans quelle mesure le changement de traitement / la mise en place du nouveau traitement...
</a:t>
            </a:r>
            <a:r>
              <a:rPr lang="fr-FR" sz="1000" dirty="0"/>
              <a:t>Base : A ceux qui ont déjà pris leur second traitement et plus (94)</a:t>
            </a:r>
            <a:endParaRPr lang="fr-FR" dirty="0"/>
          </a:p>
        </p:txBody>
      </p:sp>
      <p:graphicFrame>
        <p:nvGraphicFramePr>
          <p:cNvPr id="4" name="Graphique 3">
            <a:extLst>
              <a:ext uri="{FF2B5EF4-FFF2-40B4-BE49-F238E27FC236}">
                <a16:creationId xmlns:a16="http://schemas.microsoft.com/office/drawing/2014/main" id="{1EFA9D3F-2A0E-DF87-D098-30D0817723D2}"/>
              </a:ext>
            </a:extLst>
          </p:cNvPr>
          <p:cNvGraphicFramePr/>
          <p:nvPr>
            <p:extLst>
              <p:ext uri="{D42A27DB-BD31-4B8C-83A1-F6EECF244321}">
                <p14:modId xmlns:p14="http://schemas.microsoft.com/office/powerpoint/2010/main" val="17823017"/>
              </p:ext>
            </p:extLst>
          </p:nvPr>
        </p:nvGraphicFramePr>
        <p:xfrm>
          <a:off x="435609" y="1920738"/>
          <a:ext cx="10648027" cy="4429262"/>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84997E72-9189-8773-73DC-96E4F088438E}"/>
              </a:ext>
            </a:extLst>
          </p:cNvPr>
          <p:cNvSpPr/>
          <p:nvPr/>
        </p:nvSpPr>
        <p:spPr>
          <a:xfrm>
            <a:off x="8004498" y="1984166"/>
            <a:ext cx="135457"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6" name="Ellipse 5">
            <a:extLst>
              <a:ext uri="{FF2B5EF4-FFF2-40B4-BE49-F238E27FC236}">
                <a16:creationId xmlns:a16="http://schemas.microsoft.com/office/drawing/2014/main" id="{A3C6A0F4-05C5-2C49-A02F-19DDFDBC01E4}"/>
              </a:ext>
            </a:extLst>
          </p:cNvPr>
          <p:cNvSpPr/>
          <p:nvPr/>
        </p:nvSpPr>
        <p:spPr>
          <a:xfrm>
            <a:off x="6777256" y="1984166"/>
            <a:ext cx="135457"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9A6F1E5F-1495-1CEC-E643-5AB39CA16387}"/>
              </a:ext>
            </a:extLst>
          </p:cNvPr>
          <p:cNvSpPr/>
          <p:nvPr/>
        </p:nvSpPr>
        <p:spPr>
          <a:xfrm>
            <a:off x="5285335" y="1984166"/>
            <a:ext cx="135457"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CE5A6C7C-462B-1F94-0796-1DAB3ADCB5B7}"/>
              </a:ext>
            </a:extLst>
          </p:cNvPr>
          <p:cNvSpPr/>
          <p:nvPr/>
        </p:nvSpPr>
        <p:spPr>
          <a:xfrm>
            <a:off x="3714959" y="1984166"/>
            <a:ext cx="135457"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1" name="Légende : encadrée 10">
            <a:extLst>
              <a:ext uri="{FF2B5EF4-FFF2-40B4-BE49-F238E27FC236}">
                <a16:creationId xmlns:a16="http://schemas.microsoft.com/office/drawing/2014/main" id="{8252DD35-3478-9EF9-521D-368D1F9B2D93}"/>
              </a:ext>
            </a:extLst>
          </p:cNvPr>
          <p:cNvSpPr/>
          <p:nvPr/>
        </p:nvSpPr>
        <p:spPr>
          <a:xfrm>
            <a:off x="10331331" y="4764308"/>
            <a:ext cx="1481846" cy="159462"/>
          </a:xfrm>
          <a:prstGeom prst="borderCallout1">
            <a:avLst>
              <a:gd name="adj1" fmla="val 64692"/>
              <a:gd name="adj2" fmla="val -1480"/>
              <a:gd name="adj3" fmla="val 18017"/>
              <a:gd name="adj4" fmla="val -11476"/>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Diagnostic &lt; 12 ans : 51%</a:t>
            </a:r>
          </a:p>
        </p:txBody>
      </p:sp>
      <p:sp>
        <p:nvSpPr>
          <p:cNvPr id="12" name="Légende : encadrée 11">
            <a:extLst>
              <a:ext uri="{FF2B5EF4-FFF2-40B4-BE49-F238E27FC236}">
                <a16:creationId xmlns:a16="http://schemas.microsoft.com/office/drawing/2014/main" id="{C4B3D34C-063C-7E6D-209E-49C29FA47DAE}"/>
              </a:ext>
            </a:extLst>
          </p:cNvPr>
          <p:cNvSpPr/>
          <p:nvPr/>
        </p:nvSpPr>
        <p:spPr>
          <a:xfrm>
            <a:off x="10431480" y="5477423"/>
            <a:ext cx="1481846" cy="159462"/>
          </a:xfrm>
          <a:prstGeom prst="borderCallout1">
            <a:avLst>
              <a:gd name="adj1" fmla="val 64692"/>
              <a:gd name="adj2" fmla="val -1480"/>
              <a:gd name="adj3" fmla="val 18017"/>
              <a:gd name="adj4" fmla="val -11476"/>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Diagnostic &lt; 12 ans : 47%</a:t>
            </a:r>
          </a:p>
        </p:txBody>
      </p:sp>
    </p:spTree>
    <p:extLst>
      <p:ext uri="{BB962C8B-B14F-4D97-AF65-F5344CB8AC3E}">
        <p14:creationId xmlns:p14="http://schemas.microsoft.com/office/powerpoint/2010/main" val="3855459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D138F4-980B-8FF1-B09E-A4EE511BB5A0}"/>
              </a:ext>
            </a:extLst>
          </p:cNvPr>
          <p:cNvSpPr>
            <a:spLocks noGrp="1"/>
          </p:cNvSpPr>
          <p:nvPr>
            <p:ph type="title"/>
          </p:nvPr>
        </p:nvSpPr>
        <p:spPr/>
        <p:txBody>
          <a:bodyPr/>
          <a:lstStyle/>
          <a:p>
            <a:r>
              <a:rPr lang="fr-FR" dirty="0"/>
              <a:t>Au moment de la mise en place du traitement, des hématologues communiquant clairement les informations importantes et à l’écoute des questions des patients. En revanche, un temps accordé pour réfléchir au traitement assez court pour 4 patients sur 10</a:t>
            </a:r>
          </a:p>
        </p:txBody>
      </p:sp>
      <p:sp>
        <p:nvSpPr>
          <p:cNvPr id="3" name="Espace réservé du texte 2">
            <a:extLst>
              <a:ext uri="{FF2B5EF4-FFF2-40B4-BE49-F238E27FC236}">
                <a16:creationId xmlns:a16="http://schemas.microsoft.com/office/drawing/2014/main" id="{C36A81BC-254C-9D8B-E4B6-2B0C2E604A09}"/>
              </a:ext>
            </a:extLst>
          </p:cNvPr>
          <p:cNvSpPr>
            <a:spLocks noGrp="1"/>
          </p:cNvSpPr>
          <p:nvPr>
            <p:ph type="body" sz="quarter" idx="13"/>
          </p:nvPr>
        </p:nvSpPr>
        <p:spPr>
          <a:xfrm>
            <a:off x="0" y="1152000"/>
            <a:ext cx="12193200" cy="668626"/>
          </a:xfrm>
        </p:spPr>
        <p:txBody>
          <a:bodyPr/>
          <a:lstStyle/>
          <a:p>
            <a:r>
              <a:rPr lang="fr-FR" dirty="0"/>
              <a:t>Q34. Concernant la mise en place du traitement suite à l’annonce de la rechute de votre maladie. Pouvez-vous donner votre niveau d’accord avec les informations suivantes ?
</a:t>
            </a:r>
            <a:r>
              <a:rPr lang="fr-FR" sz="1000" dirty="0"/>
              <a:t>Base : A ceux qui connaissent ou ont déjà pris leur second traitement et plus (95)</a:t>
            </a:r>
            <a:endParaRPr lang="fr-FR" dirty="0"/>
          </a:p>
        </p:txBody>
      </p:sp>
      <p:graphicFrame>
        <p:nvGraphicFramePr>
          <p:cNvPr id="4" name="Graphique 3">
            <a:extLst>
              <a:ext uri="{FF2B5EF4-FFF2-40B4-BE49-F238E27FC236}">
                <a16:creationId xmlns:a16="http://schemas.microsoft.com/office/drawing/2014/main" id="{40F29FAA-DE74-D10F-853E-032D5AF8A2D7}"/>
              </a:ext>
            </a:extLst>
          </p:cNvPr>
          <p:cNvGraphicFramePr/>
          <p:nvPr>
            <p:extLst>
              <p:ext uri="{D42A27DB-BD31-4B8C-83A1-F6EECF244321}">
                <p14:modId xmlns:p14="http://schemas.microsoft.com/office/powerpoint/2010/main" val="2537589642"/>
              </p:ext>
            </p:extLst>
          </p:nvPr>
        </p:nvGraphicFramePr>
        <p:xfrm>
          <a:off x="4263992" y="1820626"/>
          <a:ext cx="7751114" cy="4686052"/>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AF47596E-8729-B941-D1B6-7F7E2D5E3C2A}"/>
              </a:ext>
            </a:extLst>
          </p:cNvPr>
          <p:cNvSpPr/>
          <p:nvPr/>
        </p:nvSpPr>
        <p:spPr>
          <a:xfrm>
            <a:off x="9497980" y="2120978"/>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6" name="Ellipse 5">
            <a:extLst>
              <a:ext uri="{FF2B5EF4-FFF2-40B4-BE49-F238E27FC236}">
                <a16:creationId xmlns:a16="http://schemas.microsoft.com/office/drawing/2014/main" id="{ADB75D9A-0088-885A-E576-F428BFFE270B}"/>
              </a:ext>
            </a:extLst>
          </p:cNvPr>
          <p:cNvSpPr/>
          <p:nvPr/>
        </p:nvSpPr>
        <p:spPr>
          <a:xfrm>
            <a:off x="8345287" y="2120978"/>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78553411-432E-9A49-B5FD-BE9FDEF5E494}"/>
              </a:ext>
            </a:extLst>
          </p:cNvPr>
          <p:cNvSpPr/>
          <p:nvPr/>
        </p:nvSpPr>
        <p:spPr>
          <a:xfrm>
            <a:off x="6923090" y="2120978"/>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A56FC82D-1C5A-3294-8922-4D8F58C3293A}"/>
              </a:ext>
            </a:extLst>
          </p:cNvPr>
          <p:cNvSpPr/>
          <p:nvPr/>
        </p:nvSpPr>
        <p:spPr>
          <a:xfrm>
            <a:off x="5419540" y="2120978"/>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graphicFrame>
        <p:nvGraphicFramePr>
          <p:cNvPr id="9" name="Tableau 8">
            <a:extLst>
              <a:ext uri="{FF2B5EF4-FFF2-40B4-BE49-F238E27FC236}">
                <a16:creationId xmlns:a16="http://schemas.microsoft.com/office/drawing/2014/main" id="{C9C690A4-3295-2216-C0CC-47564750EB8A}"/>
              </a:ext>
            </a:extLst>
          </p:cNvPr>
          <p:cNvGraphicFramePr>
            <a:graphicFrameLocks noGrp="1"/>
          </p:cNvGraphicFramePr>
          <p:nvPr>
            <p:extLst>
              <p:ext uri="{D42A27DB-BD31-4B8C-83A1-F6EECF244321}">
                <p14:modId xmlns:p14="http://schemas.microsoft.com/office/powerpoint/2010/main" val="1590752976"/>
              </p:ext>
            </p:extLst>
          </p:nvPr>
        </p:nvGraphicFramePr>
        <p:xfrm>
          <a:off x="287383" y="2362144"/>
          <a:ext cx="4092111" cy="3995999"/>
        </p:xfrm>
        <a:graphic>
          <a:graphicData uri="http://schemas.openxmlformats.org/drawingml/2006/table">
            <a:tbl>
              <a:tblPr>
                <a:tableStyleId>{5C22544A-7EE6-4342-B048-85BDC9FD1C3A}</a:tableStyleId>
              </a:tblPr>
              <a:tblGrid>
                <a:gridCol w="4092111">
                  <a:extLst>
                    <a:ext uri="{9D8B030D-6E8A-4147-A177-3AD203B41FA5}">
                      <a16:colId xmlns:a16="http://schemas.microsoft.com/office/drawing/2014/main" val="413587890"/>
                    </a:ext>
                  </a:extLst>
                </a:gridCol>
              </a:tblGrid>
              <a:tr h="570857">
                <a:tc>
                  <a:txBody>
                    <a:bodyPr/>
                    <a:lstStyle/>
                    <a:p>
                      <a:pPr algn="r" fontAlgn="b"/>
                      <a:r>
                        <a:rPr lang="fr-FR" sz="1100" b="0" u="none" strike="noStrike" dirty="0">
                          <a:effectLst/>
                        </a:rPr>
                        <a:t>informé sur les modalités de traitement</a:t>
                      </a:r>
                    </a:p>
                    <a:p>
                      <a:pPr algn="r" fontAlgn="b"/>
                      <a:r>
                        <a:rPr lang="fr-FR" sz="1100" b="0" u="none" strike="noStrike" dirty="0">
                          <a:effectLst/>
                        </a:rPr>
                        <a:t> (durée, modalités d’administration…)</a:t>
                      </a:r>
                      <a:endParaRPr lang="fr-FR" sz="1100" b="0" i="0" u="none" strike="noStrike" dirty="0">
                        <a:solidFill>
                          <a:srgbClr val="000000"/>
                        </a:solidFill>
                        <a:effectLst/>
                        <a:latin typeface="Calibri" panose="020F0502020204030204" pitchFamily="34" charset="0"/>
                      </a:endParaRPr>
                    </a:p>
                  </a:txBody>
                  <a:tcPr marL="2250" marR="2250" marT="22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1121341"/>
                  </a:ext>
                </a:extLst>
              </a:tr>
              <a:tr h="570857">
                <a:tc>
                  <a:txBody>
                    <a:bodyPr/>
                    <a:lstStyle/>
                    <a:p>
                      <a:pPr algn="r" fontAlgn="b"/>
                      <a:r>
                        <a:rPr lang="fr-FR" sz="1100" b="0" u="none" strike="noStrike" dirty="0">
                          <a:effectLst/>
                        </a:rPr>
                        <a:t>donné la possibilité de poser toutes vos questions et a pris le temps d’y répondre </a:t>
                      </a:r>
                      <a:endParaRPr lang="fr-FR" sz="1100" b="0" i="0" u="none" strike="noStrike" dirty="0">
                        <a:solidFill>
                          <a:srgbClr val="000000"/>
                        </a:solidFill>
                        <a:effectLst/>
                        <a:latin typeface="Calibri" panose="020F0502020204030204" pitchFamily="34" charset="0"/>
                      </a:endParaRPr>
                    </a:p>
                  </a:txBody>
                  <a:tcPr marL="2250" marR="2250" marT="22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3968240"/>
                  </a:ext>
                </a:extLst>
              </a:tr>
              <a:tr h="570857">
                <a:tc>
                  <a:txBody>
                    <a:bodyPr/>
                    <a:lstStyle/>
                    <a:p>
                      <a:pPr algn="r" fontAlgn="b"/>
                      <a:r>
                        <a:rPr lang="fr-FR" sz="1100" b="0" u="none" strike="noStrike" dirty="0">
                          <a:effectLst/>
                        </a:rPr>
                        <a:t>communiqué des informations claires et précises sur les options de traitements</a:t>
                      </a:r>
                      <a:endParaRPr lang="fr-FR" sz="1100" b="0" i="0" u="none" strike="noStrike" dirty="0">
                        <a:solidFill>
                          <a:srgbClr val="000000"/>
                        </a:solidFill>
                        <a:effectLst/>
                        <a:latin typeface="Calibri" panose="020F0502020204030204" pitchFamily="34" charset="0"/>
                      </a:endParaRPr>
                    </a:p>
                  </a:txBody>
                  <a:tcPr marL="2250" marR="2250" marT="22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3539979"/>
                  </a:ext>
                </a:extLst>
              </a:tr>
              <a:tr h="570857">
                <a:tc>
                  <a:txBody>
                    <a:bodyPr/>
                    <a:lstStyle/>
                    <a:p>
                      <a:pPr algn="r" fontAlgn="b"/>
                      <a:r>
                        <a:rPr lang="fr-FR" sz="1100" b="0" u="none" strike="noStrike" dirty="0">
                          <a:effectLst/>
                        </a:rPr>
                        <a:t>expliqué les bénéfices potentiels relatifs aux différentes options de traitement</a:t>
                      </a:r>
                      <a:endParaRPr lang="fr-FR" sz="1100" b="0" i="0" u="none" strike="noStrike" dirty="0">
                        <a:solidFill>
                          <a:srgbClr val="000000"/>
                        </a:solidFill>
                        <a:effectLst/>
                        <a:latin typeface="Calibri" panose="020F0502020204030204" pitchFamily="34" charset="0"/>
                      </a:endParaRPr>
                    </a:p>
                  </a:txBody>
                  <a:tcPr marL="2250" marR="2250" marT="22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3135733"/>
                  </a:ext>
                </a:extLst>
              </a:tr>
              <a:tr h="570857">
                <a:tc>
                  <a:txBody>
                    <a:bodyPr/>
                    <a:lstStyle/>
                    <a:p>
                      <a:pPr algn="r" fontAlgn="b"/>
                      <a:r>
                        <a:rPr lang="fr-FR" sz="1100" b="0" u="none" strike="noStrike" dirty="0">
                          <a:effectLst/>
                        </a:rPr>
                        <a:t>fourni suffisamment d’informations sur les traitements possibles</a:t>
                      </a:r>
                      <a:endParaRPr lang="fr-FR" sz="1100" b="0" i="0" u="none" strike="noStrike" dirty="0">
                        <a:solidFill>
                          <a:srgbClr val="000000"/>
                        </a:solidFill>
                        <a:effectLst/>
                        <a:latin typeface="Calibri" panose="020F0502020204030204" pitchFamily="34" charset="0"/>
                      </a:endParaRPr>
                    </a:p>
                  </a:txBody>
                  <a:tcPr marL="2250" marR="2250" marT="22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0621339"/>
                  </a:ext>
                </a:extLst>
              </a:tr>
              <a:tr h="570857">
                <a:tc>
                  <a:txBody>
                    <a:bodyPr/>
                    <a:lstStyle/>
                    <a:p>
                      <a:pPr algn="r" fontAlgn="b"/>
                      <a:r>
                        <a:rPr lang="fr-FR" sz="1100" b="0" u="none" strike="noStrike" dirty="0">
                          <a:effectLst/>
                        </a:rPr>
                        <a:t>expliqué les effets indésirables/risques relatifs aux différentes options de traitement</a:t>
                      </a:r>
                      <a:endParaRPr lang="fr-FR" sz="1100" b="0" i="0" u="none" strike="noStrike" dirty="0">
                        <a:solidFill>
                          <a:srgbClr val="000000"/>
                        </a:solidFill>
                        <a:effectLst/>
                        <a:latin typeface="Calibri" panose="020F0502020204030204" pitchFamily="34" charset="0"/>
                      </a:endParaRPr>
                    </a:p>
                  </a:txBody>
                  <a:tcPr marL="2250" marR="2250" marT="22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3228766"/>
                  </a:ext>
                </a:extLst>
              </a:tr>
              <a:tr h="570857">
                <a:tc>
                  <a:txBody>
                    <a:bodyPr/>
                    <a:lstStyle/>
                    <a:p>
                      <a:pPr algn="r" fontAlgn="b"/>
                      <a:r>
                        <a:rPr lang="fr-FR" sz="1100" b="0" u="none" strike="noStrike" dirty="0">
                          <a:effectLst/>
                        </a:rPr>
                        <a:t>donné le temps de réflexion nécessaire pour choisir un traitement</a:t>
                      </a:r>
                      <a:endParaRPr lang="fr-FR" sz="1100" b="0" i="0" u="none" strike="noStrike" dirty="0">
                        <a:solidFill>
                          <a:srgbClr val="000000"/>
                        </a:solidFill>
                        <a:effectLst/>
                        <a:latin typeface="Calibri" panose="020F0502020204030204" pitchFamily="34" charset="0"/>
                      </a:endParaRPr>
                    </a:p>
                  </a:txBody>
                  <a:tcPr marL="2250" marR="2250" marT="22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3480708"/>
                  </a:ext>
                </a:extLst>
              </a:tr>
            </a:tbl>
          </a:graphicData>
        </a:graphic>
      </p:graphicFrame>
      <p:sp>
        <p:nvSpPr>
          <p:cNvPr id="10" name="ZoneTexte 9">
            <a:extLst>
              <a:ext uri="{FF2B5EF4-FFF2-40B4-BE49-F238E27FC236}">
                <a16:creationId xmlns:a16="http://schemas.microsoft.com/office/drawing/2014/main" id="{32160E12-91B6-02C1-DB60-639B5E598F5B}"/>
              </a:ext>
            </a:extLst>
          </p:cNvPr>
          <p:cNvSpPr txBox="1"/>
          <p:nvPr/>
        </p:nvSpPr>
        <p:spPr>
          <a:xfrm>
            <a:off x="526473" y="1930400"/>
            <a:ext cx="2459322" cy="288147"/>
          </a:xfrm>
          <a:prstGeom prst="rect">
            <a:avLst/>
          </a:prstGeom>
          <a:noFill/>
          <a:ln>
            <a:noFill/>
          </a:ln>
          <a:effectLst/>
        </p:spPr>
        <p:txBody>
          <a:bodyPr wrap="square" lIns="36000" tIns="36000" rIns="36000" bIns="36000" rtlCol="0" anchor="t" anchorCtr="0">
            <a:spAutoFit/>
          </a:bodyPr>
          <a:lstStyle/>
          <a:p>
            <a:pPr marL="0" marR="0" indent="0" algn="just"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400" b="1" dirty="0">
                <a:latin typeface="Dreaming Outloud Pro" panose="03050502040302030504" pitchFamily="66" charset="0"/>
                <a:cs typeface="Dreaming Outloud Pro" panose="03050502040302030504" pitchFamily="66" charset="0"/>
              </a:rPr>
              <a:t>Votre hématologique vous a…</a:t>
            </a:r>
          </a:p>
        </p:txBody>
      </p:sp>
    </p:spTree>
    <p:extLst>
      <p:ext uri="{BB962C8B-B14F-4D97-AF65-F5344CB8AC3E}">
        <p14:creationId xmlns:p14="http://schemas.microsoft.com/office/powerpoint/2010/main" val="221850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6096FD-DFC9-4876-9728-81C069E040DC}"/>
              </a:ext>
            </a:extLst>
          </p:cNvPr>
          <p:cNvSpPr>
            <a:spLocks noGrp="1"/>
          </p:cNvSpPr>
          <p:nvPr>
            <p:ph type="title"/>
          </p:nvPr>
        </p:nvSpPr>
        <p:spPr/>
        <p:txBody>
          <a:bodyPr/>
          <a:lstStyle/>
          <a:p>
            <a:r>
              <a:rPr lang="fr-FR" dirty="0"/>
              <a:t>Méthodologie</a:t>
            </a:r>
          </a:p>
        </p:txBody>
      </p:sp>
      <p:sp>
        <p:nvSpPr>
          <p:cNvPr id="3" name="Espace réservé du texte 2">
            <a:extLst>
              <a:ext uri="{FF2B5EF4-FFF2-40B4-BE49-F238E27FC236}">
                <a16:creationId xmlns:a16="http://schemas.microsoft.com/office/drawing/2014/main" id="{4C90CC5A-9308-4A3C-980F-1AFAEF8C9886}"/>
              </a:ext>
            </a:extLst>
          </p:cNvPr>
          <p:cNvSpPr>
            <a:spLocks noGrp="1"/>
          </p:cNvSpPr>
          <p:nvPr>
            <p:ph type="body" sz="quarter" idx="13"/>
          </p:nvPr>
        </p:nvSpPr>
        <p:spPr>
          <a:xfrm>
            <a:off x="1150860" y="1152812"/>
            <a:ext cx="7222060" cy="5139869"/>
          </a:xfrm>
        </p:spPr>
        <p:txBody>
          <a:bodyPr/>
          <a:lstStyle/>
          <a:p>
            <a:pPr>
              <a:lnSpc>
                <a:spcPct val="100000"/>
              </a:lnSpc>
              <a:spcBef>
                <a:spcPts val="0"/>
              </a:spcBef>
            </a:pPr>
            <a:r>
              <a:rPr lang="fr-FR" dirty="0"/>
              <a:t>Recueil et échantillon</a:t>
            </a:r>
          </a:p>
          <a:p>
            <a:pPr>
              <a:lnSpc>
                <a:spcPct val="100000"/>
              </a:lnSpc>
              <a:spcBef>
                <a:spcPts val="0"/>
              </a:spcBef>
            </a:pPr>
            <a:r>
              <a:rPr lang="fr-FR" dirty="0">
                <a:solidFill>
                  <a:srgbClr val="002060"/>
                </a:solidFill>
                <a:latin typeface="+mj-lt"/>
              </a:rPr>
              <a:t>Enquête quantitative réalisée par internet </a:t>
            </a:r>
            <a:r>
              <a:rPr lang="fr-FR" b="1" dirty="0">
                <a:solidFill>
                  <a:srgbClr val="002060"/>
                </a:solidFill>
                <a:latin typeface="+mj-lt"/>
              </a:rPr>
              <a:t>du</a:t>
            </a:r>
            <a:r>
              <a:rPr lang="fr-FR" dirty="0">
                <a:solidFill>
                  <a:srgbClr val="002060"/>
                </a:solidFill>
                <a:latin typeface="+mj-lt"/>
              </a:rPr>
              <a:t> </a:t>
            </a:r>
            <a:r>
              <a:rPr lang="fr-FR" b="1" dirty="0">
                <a:solidFill>
                  <a:srgbClr val="002060"/>
                </a:solidFill>
                <a:latin typeface="+mj-lt"/>
              </a:rPr>
              <a:t>15 novembre 2024 au 27 janvier 2025</a:t>
            </a:r>
            <a:r>
              <a:rPr lang="fr-FR" dirty="0">
                <a:solidFill>
                  <a:srgbClr val="002060"/>
                </a:solidFill>
                <a:latin typeface="+mj-lt"/>
              </a:rPr>
              <a:t>.</a:t>
            </a:r>
          </a:p>
          <a:p>
            <a:pPr>
              <a:lnSpc>
                <a:spcPct val="100000"/>
              </a:lnSpc>
              <a:spcBef>
                <a:spcPts val="0"/>
              </a:spcBef>
            </a:pPr>
            <a:r>
              <a:rPr lang="fr-FR" dirty="0">
                <a:solidFill>
                  <a:srgbClr val="002060"/>
                </a:solidFill>
                <a:latin typeface="+mj-lt"/>
              </a:rPr>
              <a:t>Le questionnaire a été mis en ligne sur le site de l’association </a:t>
            </a:r>
            <a:r>
              <a:rPr lang="fr-FR" dirty="0" err="1">
                <a:solidFill>
                  <a:srgbClr val="002060"/>
                </a:solidFill>
                <a:latin typeface="+mj-lt"/>
              </a:rPr>
              <a:t>ELLyE</a:t>
            </a:r>
            <a:r>
              <a:rPr lang="fr-FR" dirty="0">
                <a:solidFill>
                  <a:srgbClr val="002060"/>
                </a:solidFill>
                <a:latin typeface="+mj-lt"/>
              </a:rPr>
              <a:t>.</a:t>
            </a:r>
          </a:p>
          <a:p>
            <a:pPr>
              <a:lnSpc>
                <a:spcPct val="100000"/>
              </a:lnSpc>
              <a:spcBef>
                <a:spcPts val="0"/>
              </a:spcBef>
            </a:pPr>
            <a:r>
              <a:rPr lang="fr-FR" dirty="0">
                <a:solidFill>
                  <a:srgbClr val="002060"/>
                </a:solidFill>
                <a:latin typeface="+mj-lt"/>
              </a:rPr>
              <a:t>Nous avons recueilli </a:t>
            </a:r>
            <a:r>
              <a:rPr lang="fr-FR" b="1" dirty="0">
                <a:solidFill>
                  <a:srgbClr val="002060"/>
                </a:solidFill>
                <a:latin typeface="+mj-lt"/>
              </a:rPr>
              <a:t>98 questionnaires </a:t>
            </a:r>
            <a:r>
              <a:rPr lang="fr-FR" dirty="0">
                <a:solidFill>
                  <a:srgbClr val="002060"/>
                </a:solidFill>
                <a:latin typeface="+mj-lt"/>
              </a:rPr>
              <a:t>(dont 94 complets) </a:t>
            </a:r>
            <a:r>
              <a:rPr lang="fr-FR" b="1" dirty="0">
                <a:solidFill>
                  <a:srgbClr val="002060"/>
                </a:solidFill>
                <a:latin typeface="+mj-lt"/>
              </a:rPr>
              <a:t>auprès de patients souffrant de LLC ayant vécu au moins une rechute. </a:t>
            </a:r>
            <a:r>
              <a:rPr lang="fr-FR" dirty="0">
                <a:solidFill>
                  <a:srgbClr val="002060"/>
                </a:solidFill>
                <a:latin typeface="+mj-lt"/>
              </a:rPr>
              <a:t> </a:t>
            </a:r>
          </a:p>
          <a:p>
            <a:pPr>
              <a:lnSpc>
                <a:spcPct val="100000"/>
              </a:lnSpc>
              <a:spcBef>
                <a:spcPts val="0"/>
              </a:spcBef>
            </a:pPr>
            <a:endParaRPr lang="fr-FR" b="1" dirty="0">
              <a:solidFill>
                <a:srgbClr val="002060"/>
              </a:solidFill>
              <a:latin typeface="+mj-lt"/>
            </a:endParaRPr>
          </a:p>
          <a:p>
            <a:pPr>
              <a:lnSpc>
                <a:spcPct val="100000"/>
              </a:lnSpc>
              <a:spcBef>
                <a:spcPts val="0"/>
              </a:spcBef>
            </a:pPr>
            <a:r>
              <a:rPr lang="fr-FR" dirty="0"/>
              <a:t>Présentation des résultats</a:t>
            </a:r>
          </a:p>
          <a:p>
            <a:pPr>
              <a:lnSpc>
                <a:spcPct val="100000"/>
              </a:lnSpc>
              <a:spcBef>
                <a:spcPts val="0"/>
              </a:spcBef>
            </a:pPr>
            <a:endParaRPr lang="fr-FR" sz="300" dirty="0"/>
          </a:p>
          <a:p>
            <a:pPr>
              <a:lnSpc>
                <a:spcPct val="100000"/>
              </a:lnSpc>
              <a:spcBef>
                <a:spcPts val="0"/>
              </a:spcBef>
            </a:pPr>
            <a:r>
              <a:rPr lang="fr-FR" dirty="0">
                <a:solidFill>
                  <a:srgbClr val="002060"/>
                </a:solidFill>
                <a:latin typeface="+mj-lt"/>
              </a:rPr>
              <a:t>Les résultats de l’étude sont présentés au global. </a:t>
            </a:r>
          </a:p>
          <a:p>
            <a:pPr>
              <a:lnSpc>
                <a:spcPct val="100000"/>
              </a:lnSpc>
              <a:spcBef>
                <a:spcPts val="0"/>
              </a:spcBef>
            </a:pPr>
            <a:r>
              <a:rPr lang="fr-FR" dirty="0">
                <a:solidFill>
                  <a:srgbClr val="002060"/>
                </a:solidFill>
                <a:latin typeface="+mj-lt"/>
              </a:rPr>
              <a:t>Les bases sont affichées en effectifs. </a:t>
            </a:r>
          </a:p>
          <a:p>
            <a:pPr>
              <a:lnSpc>
                <a:spcPct val="100000"/>
              </a:lnSpc>
              <a:spcBef>
                <a:spcPts val="0"/>
              </a:spcBef>
            </a:pPr>
            <a:r>
              <a:rPr lang="fr-FR" dirty="0">
                <a:solidFill>
                  <a:srgbClr val="002060"/>
                </a:solidFill>
                <a:latin typeface="+mj-lt"/>
              </a:rPr>
              <a:t>Les % sont arrondis.</a:t>
            </a:r>
          </a:p>
          <a:p>
            <a:pPr>
              <a:lnSpc>
                <a:spcPct val="100000"/>
              </a:lnSpc>
              <a:spcBef>
                <a:spcPts val="0"/>
              </a:spcBef>
            </a:pPr>
            <a:endParaRPr lang="fr-FR" dirty="0">
              <a:solidFill>
                <a:srgbClr val="002060"/>
              </a:solidFill>
              <a:latin typeface="+mj-lt"/>
            </a:endParaRPr>
          </a:p>
          <a:p>
            <a:pPr>
              <a:lnSpc>
                <a:spcPct val="100000"/>
              </a:lnSpc>
              <a:spcBef>
                <a:spcPts val="0"/>
              </a:spcBef>
            </a:pPr>
            <a:r>
              <a:rPr lang="fr-FR" dirty="0"/>
              <a:t>La mention ST et les tris croisés </a:t>
            </a:r>
          </a:p>
          <a:p>
            <a:pPr>
              <a:lnSpc>
                <a:spcPct val="100000"/>
              </a:lnSpc>
              <a:spcBef>
                <a:spcPts val="0"/>
              </a:spcBef>
            </a:pPr>
            <a:endParaRPr lang="fr-FR" sz="300" dirty="0"/>
          </a:p>
          <a:p>
            <a:pPr>
              <a:lnSpc>
                <a:spcPct val="100000"/>
              </a:lnSpc>
              <a:spcBef>
                <a:spcPts val="0"/>
              </a:spcBef>
            </a:pPr>
            <a:r>
              <a:rPr lang="fr-FR" dirty="0">
                <a:solidFill>
                  <a:srgbClr val="002060"/>
                </a:solidFill>
                <a:latin typeface="+mj-lt"/>
              </a:rPr>
              <a:t>La </a:t>
            </a:r>
            <a:r>
              <a:rPr lang="fr-FR" b="1" dirty="0">
                <a:solidFill>
                  <a:srgbClr val="002060"/>
                </a:solidFill>
                <a:latin typeface="+mj-lt"/>
              </a:rPr>
              <a:t>mention ST </a:t>
            </a:r>
            <a:r>
              <a:rPr lang="fr-FR" dirty="0">
                <a:solidFill>
                  <a:srgbClr val="002060"/>
                </a:solidFill>
                <a:latin typeface="+mj-lt"/>
              </a:rPr>
              <a:t>signifie "Sous-total". </a:t>
            </a:r>
          </a:p>
          <a:p>
            <a:pPr>
              <a:lnSpc>
                <a:spcPct val="100000"/>
              </a:lnSpc>
              <a:spcBef>
                <a:spcPts val="0"/>
              </a:spcBef>
            </a:pPr>
            <a:r>
              <a:rPr lang="fr-FR" dirty="0">
                <a:solidFill>
                  <a:srgbClr val="002060"/>
                </a:solidFill>
                <a:latin typeface="+mj-lt"/>
              </a:rPr>
              <a:t>Par exemple : % ST D'accord = % Tout à fait d'accord + % Plutôt d'accord</a:t>
            </a:r>
          </a:p>
          <a:p>
            <a:pPr>
              <a:lnSpc>
                <a:spcPct val="100000"/>
              </a:lnSpc>
              <a:spcBef>
                <a:spcPts val="0"/>
              </a:spcBef>
            </a:pPr>
            <a:r>
              <a:rPr lang="fr-FR" dirty="0">
                <a:solidFill>
                  <a:srgbClr val="002060"/>
                </a:solidFill>
                <a:latin typeface="+mj-lt"/>
              </a:rPr>
              <a:t>Les variables suivantes ont été utilisées comme critères d’analyse systématiques :</a:t>
            </a:r>
          </a:p>
          <a:p>
            <a:pPr>
              <a:lnSpc>
                <a:spcPct val="100000"/>
              </a:lnSpc>
              <a:spcBef>
                <a:spcPts val="0"/>
              </a:spcBef>
            </a:pPr>
            <a:r>
              <a:rPr lang="fr-FR" dirty="0">
                <a:solidFill>
                  <a:srgbClr val="002060"/>
                </a:solidFill>
                <a:latin typeface="+mj-lt"/>
              </a:rPr>
              <a:t>- Sexe</a:t>
            </a:r>
          </a:p>
          <a:p>
            <a:pPr>
              <a:lnSpc>
                <a:spcPct val="100000"/>
              </a:lnSpc>
              <a:spcBef>
                <a:spcPts val="0"/>
              </a:spcBef>
            </a:pPr>
            <a:r>
              <a:rPr lang="fr-FR" dirty="0">
                <a:solidFill>
                  <a:srgbClr val="002060"/>
                </a:solidFill>
                <a:latin typeface="+mj-lt"/>
              </a:rPr>
              <a:t>- Ancienneté du traitement</a:t>
            </a:r>
          </a:p>
          <a:p>
            <a:pPr>
              <a:lnSpc>
                <a:spcPct val="100000"/>
              </a:lnSpc>
              <a:spcBef>
                <a:spcPts val="0"/>
              </a:spcBef>
            </a:pPr>
            <a:r>
              <a:rPr lang="fr-FR" dirty="0">
                <a:solidFill>
                  <a:srgbClr val="002060"/>
                </a:solidFill>
                <a:latin typeface="+mj-lt"/>
              </a:rPr>
              <a:t>- Nombre de rechutes</a:t>
            </a:r>
          </a:p>
          <a:p>
            <a:pPr>
              <a:lnSpc>
                <a:spcPct val="100000"/>
              </a:lnSpc>
              <a:spcBef>
                <a:spcPts val="0"/>
              </a:spcBef>
            </a:pPr>
            <a:endParaRPr lang="fr-FR" dirty="0">
              <a:solidFill>
                <a:srgbClr val="002060"/>
              </a:solidFill>
              <a:latin typeface="+mj-lt"/>
            </a:endParaRPr>
          </a:p>
          <a:p>
            <a:pPr marL="0" indent="0" algn="just" defTabSz="914400">
              <a:lnSpc>
                <a:spcPct val="100000"/>
              </a:lnSpc>
              <a:spcBef>
                <a:spcPts val="0"/>
              </a:spcBef>
              <a:buClr>
                <a:srgbClr val="EC2606"/>
              </a:buClr>
              <a:buNone/>
              <a:defRPr/>
            </a:pPr>
            <a:r>
              <a:rPr lang="fr-FR" sz="1400" dirty="0">
                <a:solidFill>
                  <a:schemeClr val="tx1"/>
                </a:solidFill>
                <a:latin typeface="+mj-lt"/>
              </a:rPr>
              <a:t>Les </a:t>
            </a:r>
            <a:r>
              <a:rPr lang="fr-FR" sz="1400" b="1" dirty="0">
                <a:solidFill>
                  <a:schemeClr val="tx1"/>
                </a:solidFill>
                <a:latin typeface="+mj-lt"/>
              </a:rPr>
              <a:t>écarts significatifs </a:t>
            </a:r>
            <a:r>
              <a:rPr lang="fr-FR" sz="1400" dirty="0">
                <a:solidFill>
                  <a:schemeClr val="tx1"/>
                </a:solidFill>
                <a:latin typeface="+mj-lt"/>
              </a:rPr>
              <a:t>à 90% entre les sous-populations sont indiqués par le signe suivant : </a:t>
            </a:r>
          </a:p>
          <a:p>
            <a:pPr>
              <a:lnSpc>
                <a:spcPct val="100000"/>
              </a:lnSpc>
              <a:spcBef>
                <a:spcPts val="0"/>
              </a:spcBef>
            </a:pPr>
            <a:endParaRPr lang="fr-FR" dirty="0">
              <a:solidFill>
                <a:schemeClr val="tx1"/>
              </a:solidFill>
              <a:latin typeface="+mj-lt"/>
            </a:endParaRPr>
          </a:p>
          <a:p>
            <a:pPr>
              <a:lnSpc>
                <a:spcPct val="100000"/>
              </a:lnSpc>
              <a:spcBef>
                <a:spcPts val="0"/>
              </a:spcBef>
            </a:pPr>
            <a:endParaRPr lang="fr-FR" dirty="0">
              <a:solidFill>
                <a:srgbClr val="002060"/>
              </a:solidFill>
              <a:latin typeface="+mj-lt"/>
            </a:endParaRPr>
          </a:p>
          <a:p>
            <a:pPr>
              <a:lnSpc>
                <a:spcPct val="100000"/>
              </a:lnSpc>
              <a:spcBef>
                <a:spcPts val="0"/>
              </a:spcBef>
            </a:pPr>
            <a:endParaRPr lang="fr-FR" dirty="0">
              <a:solidFill>
                <a:srgbClr val="002060"/>
              </a:solidFill>
              <a:latin typeface="+mj-lt"/>
            </a:endParaRPr>
          </a:p>
        </p:txBody>
      </p:sp>
      <p:pic>
        <p:nvPicPr>
          <p:cNvPr id="14" name="Graphique 13">
            <a:extLst>
              <a:ext uri="{FF2B5EF4-FFF2-40B4-BE49-F238E27FC236}">
                <a16:creationId xmlns:a16="http://schemas.microsoft.com/office/drawing/2014/main" id="{13445D99-0B87-47DA-9F9E-3FED4FFF936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420" y="3992519"/>
            <a:ext cx="553895" cy="553895"/>
          </a:xfrm>
          <a:prstGeom prst="rect">
            <a:avLst/>
          </a:prstGeom>
        </p:spPr>
      </p:pic>
      <p:pic>
        <p:nvPicPr>
          <p:cNvPr id="16" name="Graphique 15">
            <a:extLst>
              <a:ext uri="{FF2B5EF4-FFF2-40B4-BE49-F238E27FC236}">
                <a16:creationId xmlns:a16="http://schemas.microsoft.com/office/drawing/2014/main" id="{9B1F76E0-7276-4C7D-9BA3-BF2AABA72CF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2479" y="2544690"/>
            <a:ext cx="612000" cy="612000"/>
          </a:xfrm>
          <a:prstGeom prst="rect">
            <a:avLst/>
          </a:prstGeom>
        </p:spPr>
      </p:pic>
      <p:pic>
        <p:nvPicPr>
          <p:cNvPr id="18" name="Graphique 17">
            <a:extLst>
              <a:ext uri="{FF2B5EF4-FFF2-40B4-BE49-F238E27FC236}">
                <a16:creationId xmlns:a16="http://schemas.microsoft.com/office/drawing/2014/main" id="{83DBFECA-8E78-4000-A158-039A9E00A86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2571" y="1169207"/>
            <a:ext cx="652800" cy="576000"/>
          </a:xfrm>
          <a:prstGeom prst="rect">
            <a:avLst/>
          </a:prstGeom>
        </p:spPr>
      </p:pic>
      <p:pic>
        <p:nvPicPr>
          <p:cNvPr id="22" name="Image 21" descr="Une image contenant texte, personne, intérieur, portable&#10;&#10;Description générée automatiquement">
            <a:extLst>
              <a:ext uri="{FF2B5EF4-FFF2-40B4-BE49-F238E27FC236}">
                <a16:creationId xmlns:a16="http://schemas.microsoft.com/office/drawing/2014/main" id="{4AF9D73D-11AD-4A99-8F39-F64C07A0BDE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16540" y="895460"/>
            <a:ext cx="3589867" cy="5384800"/>
          </a:xfrm>
          <a:prstGeom prst="rect">
            <a:avLst/>
          </a:prstGeom>
        </p:spPr>
      </p:pic>
      <p:pic>
        <p:nvPicPr>
          <p:cNvPr id="12" name="Graphique 11">
            <a:extLst>
              <a:ext uri="{FF2B5EF4-FFF2-40B4-BE49-F238E27FC236}">
                <a16:creationId xmlns:a16="http://schemas.microsoft.com/office/drawing/2014/main" id="{8FDFB070-FD75-4882-A64A-BD1D8799D08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329889" y="106370"/>
            <a:ext cx="720000" cy="720000"/>
          </a:xfrm>
          <a:prstGeom prst="rect">
            <a:avLst/>
          </a:prstGeom>
        </p:spPr>
      </p:pic>
      <p:pic>
        <p:nvPicPr>
          <p:cNvPr id="1026" name="Picture 2">
            <a:extLst>
              <a:ext uri="{FF2B5EF4-FFF2-40B4-BE49-F238E27FC236}">
                <a16:creationId xmlns:a16="http://schemas.microsoft.com/office/drawing/2014/main" id="{51D969B2-FE93-AE60-09A8-AD4BB1BEC2AE}"/>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422930" y="245934"/>
            <a:ext cx="1981200" cy="9620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15928CB-37B3-3CDF-4C11-3805DF3518D4}"/>
              </a:ext>
            </a:extLst>
          </p:cNvPr>
          <p:cNvSpPr txBox="1"/>
          <p:nvPr/>
        </p:nvSpPr>
        <p:spPr>
          <a:xfrm>
            <a:off x="3737460" y="5756967"/>
            <a:ext cx="4562607" cy="783193"/>
          </a:xfrm>
          <a:prstGeom prst="round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2pPr marL="0" lvl="1" algn="just">
              <a:defRPr sz="1200" b="1" kern="0">
                <a:cs typeface="Verdana"/>
              </a:defRPr>
            </a:lvl2pPr>
          </a:lstStyle>
          <a:p>
            <a:pPr algn="just"/>
            <a:r>
              <a:rPr lang="fr-FR" sz="1000" dirty="0">
                <a:ea typeface="Verdana" panose="020B0604030504040204" pitchFamily="34" charset="0"/>
              </a:rPr>
              <a:t>+ signifie que le résultat de cette sous-population est statistiquement supérieur à celui du reste de la population, à un seuil de 90%.</a:t>
            </a:r>
          </a:p>
          <a:p>
            <a:pPr algn="just"/>
            <a:r>
              <a:rPr kumimoji="0" lang="fr-FR" sz="1000" b="0" u="none" strike="noStrike" kern="1200" cap="none" spc="0" normalizeH="0" baseline="0" noProof="0" dirty="0">
                <a:ln>
                  <a:noFill/>
                </a:ln>
                <a:effectLst/>
                <a:uLnTx/>
                <a:uFillTx/>
                <a:ea typeface="Verdana" panose="020B0604030504040204" pitchFamily="34" charset="0"/>
                <a:cs typeface="+mn-cs"/>
              </a:rPr>
              <a:t>-  signifie qu’il y a 90% de chances que le résultat de cette sous-population soit statistiquement inférieur à celui du reste de la population</a:t>
            </a:r>
          </a:p>
        </p:txBody>
      </p:sp>
      <p:sp>
        <p:nvSpPr>
          <p:cNvPr id="5" name="ZoneTexte 4">
            <a:extLst>
              <a:ext uri="{FF2B5EF4-FFF2-40B4-BE49-F238E27FC236}">
                <a16:creationId xmlns:a16="http://schemas.microsoft.com/office/drawing/2014/main" id="{46C39013-B31B-FADD-541E-1AE2CA856D91}"/>
              </a:ext>
            </a:extLst>
          </p:cNvPr>
          <p:cNvSpPr txBox="1"/>
          <p:nvPr/>
        </p:nvSpPr>
        <p:spPr>
          <a:xfrm>
            <a:off x="3737460" y="5542556"/>
            <a:ext cx="1127068" cy="280928"/>
          </a:xfrm>
          <a:prstGeom prst="roundRect">
            <a:avLst/>
          </a:prstGeom>
          <a:noFill/>
        </p:spPr>
        <p:txBody>
          <a:bodyPr wrap="square" rtlCol="0">
            <a:spAutoFit/>
          </a:bodyPr>
          <a:lstStyle/>
          <a:p>
            <a:r>
              <a:rPr lang="fr-FR" sz="1050" kern="0" dirty="0">
                <a:latin typeface="+mj-lt"/>
                <a:ea typeface="Verdana" panose="020B0604030504040204" pitchFamily="34" charset="0"/>
                <a:cs typeface="Verdana"/>
              </a:rPr>
              <a:t>Note de lecture</a:t>
            </a:r>
          </a:p>
        </p:txBody>
      </p:sp>
      <p:sp>
        <p:nvSpPr>
          <p:cNvPr id="6" name="ZoneTexte 5">
            <a:extLst>
              <a:ext uri="{FF2B5EF4-FFF2-40B4-BE49-F238E27FC236}">
                <a16:creationId xmlns:a16="http://schemas.microsoft.com/office/drawing/2014/main" id="{C71F7425-F0CD-21A6-A8D3-C1CB62CC9DA7}"/>
              </a:ext>
            </a:extLst>
          </p:cNvPr>
          <p:cNvSpPr txBox="1"/>
          <p:nvPr/>
        </p:nvSpPr>
        <p:spPr>
          <a:xfrm>
            <a:off x="900641" y="5716373"/>
            <a:ext cx="1363455" cy="369332"/>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200" b="1" dirty="0">
                <a:solidFill>
                  <a:schemeClr val="accent4">
                    <a:lumMod val="75000"/>
                  </a:schemeClr>
                </a:solidFill>
                <a:latin typeface="Dreaming Outloud Pro" panose="03050502040302030504" pitchFamily="66" charset="0"/>
                <a:cs typeface="Dreaming Outloud Pro" panose="03050502040302030504" pitchFamily="66" charset="0"/>
              </a:rPr>
              <a:t>ST Oui :
73%</a:t>
            </a:r>
          </a:p>
        </p:txBody>
      </p:sp>
      <p:sp>
        <p:nvSpPr>
          <p:cNvPr id="7" name="Légende : encadrée 6">
            <a:extLst>
              <a:ext uri="{FF2B5EF4-FFF2-40B4-BE49-F238E27FC236}">
                <a16:creationId xmlns:a16="http://schemas.microsoft.com/office/drawing/2014/main" id="{B99B3900-C3B2-221D-BA19-41A38A186C34}"/>
              </a:ext>
            </a:extLst>
          </p:cNvPr>
          <p:cNvSpPr/>
          <p:nvPr/>
        </p:nvSpPr>
        <p:spPr>
          <a:xfrm>
            <a:off x="2264097" y="5829594"/>
            <a:ext cx="1212106" cy="282573"/>
          </a:xfrm>
          <a:prstGeom prst="borderCallout1">
            <a:avLst>
              <a:gd name="adj1" fmla="val 64692"/>
              <a:gd name="adj2" fmla="val -1480"/>
              <a:gd name="adj3" fmla="val 24117"/>
              <a:gd name="adj4" fmla="val -22127"/>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Femme : 82%</a:t>
            </a:r>
          </a:p>
          <a:p>
            <a:r>
              <a:rPr lang="fr-FR" sz="800" dirty="0">
                <a:solidFill>
                  <a:srgbClr val="7F7F7F"/>
                </a:solidFill>
              </a:rPr>
              <a:t>- Rural, petite ville : 62%</a:t>
            </a:r>
          </a:p>
        </p:txBody>
      </p:sp>
      <p:sp>
        <p:nvSpPr>
          <p:cNvPr id="8" name="Rectangle 7">
            <a:extLst>
              <a:ext uri="{FF2B5EF4-FFF2-40B4-BE49-F238E27FC236}">
                <a16:creationId xmlns:a16="http://schemas.microsoft.com/office/drawing/2014/main" id="{2BB050DA-7047-7350-EA98-2DF525C38D83}"/>
              </a:ext>
            </a:extLst>
          </p:cNvPr>
          <p:cNvSpPr/>
          <p:nvPr/>
        </p:nvSpPr>
        <p:spPr>
          <a:xfrm>
            <a:off x="8353780" y="895460"/>
            <a:ext cx="3639372" cy="5384800"/>
          </a:xfrm>
          <a:prstGeom prst="rect">
            <a:avLst/>
          </a:prstGeom>
          <a:solidFill>
            <a:srgbClr val="FFFFFF">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ln w="0"/>
              <a:solidFill>
                <a:schemeClr val="tx1"/>
              </a:solidFill>
              <a:effectLst>
                <a:outerShdw blurRad="38100" dist="19050" dir="2700000" algn="tl" rotWithShape="0">
                  <a:schemeClr val="dk1">
                    <a:alpha val="40000"/>
                  </a:schemeClr>
                </a:outerShdw>
              </a:effectLst>
              <a:latin typeface="Tenorite" panose="00000500000000000000" pitchFamily="2" charset="0"/>
              <a:ea typeface="Verdana" charset="0"/>
              <a:cs typeface="Verdana" charset="0"/>
            </a:endParaRPr>
          </a:p>
        </p:txBody>
      </p:sp>
    </p:spTree>
    <p:extLst>
      <p:ext uri="{BB962C8B-B14F-4D97-AF65-F5344CB8AC3E}">
        <p14:creationId xmlns:p14="http://schemas.microsoft.com/office/powerpoint/2010/main" val="2477652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F04D41-5D2F-5567-82A1-7EE7420B735A}"/>
              </a:ext>
            </a:extLst>
          </p:cNvPr>
          <p:cNvSpPr>
            <a:spLocks noGrp="1"/>
          </p:cNvSpPr>
          <p:nvPr>
            <p:ph type="title"/>
          </p:nvPr>
        </p:nvSpPr>
        <p:spPr>
          <a:xfrm>
            <a:off x="436192" y="133451"/>
            <a:ext cx="11319615" cy="757130"/>
          </a:xfrm>
        </p:spPr>
        <p:txBody>
          <a:bodyPr/>
          <a:lstStyle/>
          <a:p>
            <a:r>
              <a:rPr lang="fr-FR" dirty="0"/>
              <a:t>Des patients ayant peu bénéficié de supports ou d’accompagnement suite à la mise en place de leur traitement, mais qui sont nombreux à ne pas en avoir ressenti le besoin. </a:t>
            </a:r>
          </a:p>
        </p:txBody>
      </p:sp>
      <p:sp>
        <p:nvSpPr>
          <p:cNvPr id="3" name="Espace réservé du texte 2">
            <a:extLst>
              <a:ext uri="{FF2B5EF4-FFF2-40B4-BE49-F238E27FC236}">
                <a16:creationId xmlns:a16="http://schemas.microsoft.com/office/drawing/2014/main" id="{3D50C9AD-66A7-DD7C-383D-5D93919B39D2}"/>
              </a:ext>
            </a:extLst>
          </p:cNvPr>
          <p:cNvSpPr>
            <a:spLocks noGrp="1"/>
          </p:cNvSpPr>
          <p:nvPr>
            <p:ph type="body" sz="quarter" idx="13"/>
          </p:nvPr>
        </p:nvSpPr>
        <p:spPr>
          <a:xfrm>
            <a:off x="0" y="1152000"/>
            <a:ext cx="12193200" cy="491655"/>
          </a:xfrm>
        </p:spPr>
        <p:txBody>
          <a:bodyPr/>
          <a:lstStyle/>
          <a:p>
            <a:r>
              <a:rPr lang="fr-FR" dirty="0"/>
              <a:t>Q40. Suite à l’annonce du nouveau traitement ou après la mise en place du traitement suite à l’annonce de la rechute de votre maladie, vous a-t-on proposé, orienté vers…
</a:t>
            </a:r>
            <a:r>
              <a:rPr lang="fr-FR" sz="1000" dirty="0"/>
              <a:t>Base : A ceux qui connaissent ou ont déjà pris leur second traitement et plus (94)</a:t>
            </a:r>
          </a:p>
        </p:txBody>
      </p:sp>
      <p:graphicFrame>
        <p:nvGraphicFramePr>
          <p:cNvPr id="6" name="Tableau 5">
            <a:extLst>
              <a:ext uri="{FF2B5EF4-FFF2-40B4-BE49-F238E27FC236}">
                <a16:creationId xmlns:a16="http://schemas.microsoft.com/office/drawing/2014/main" id="{5E035893-B886-C4AB-C445-6A267863815D}"/>
              </a:ext>
            </a:extLst>
          </p:cNvPr>
          <p:cNvGraphicFramePr>
            <a:graphicFrameLocks noGrp="1"/>
          </p:cNvGraphicFramePr>
          <p:nvPr/>
        </p:nvGraphicFramePr>
        <p:xfrm>
          <a:off x="136614" y="2314577"/>
          <a:ext cx="3483998" cy="4068708"/>
        </p:xfrm>
        <a:graphic>
          <a:graphicData uri="http://schemas.openxmlformats.org/drawingml/2006/table">
            <a:tbl>
              <a:tblPr>
                <a:tableStyleId>{5C22544A-7EE6-4342-B048-85BDC9FD1C3A}</a:tableStyleId>
              </a:tblPr>
              <a:tblGrid>
                <a:gridCol w="3483998">
                  <a:extLst>
                    <a:ext uri="{9D8B030D-6E8A-4147-A177-3AD203B41FA5}">
                      <a16:colId xmlns:a16="http://schemas.microsoft.com/office/drawing/2014/main" val="3798998853"/>
                    </a:ext>
                  </a:extLst>
                </a:gridCol>
              </a:tblGrid>
              <a:tr h="339059">
                <a:tc>
                  <a:txBody>
                    <a:bodyPr/>
                    <a:lstStyle/>
                    <a:p>
                      <a:pPr algn="r" fontAlgn="b"/>
                      <a:r>
                        <a:rPr lang="fr-FR" sz="1200" u="none" strike="noStrike" dirty="0">
                          <a:effectLst/>
                        </a:rPr>
                        <a:t>Des supports pour le suivi de votre traitement </a:t>
                      </a:r>
                      <a:r>
                        <a:rPr lang="fr-FR" sz="1000" u="none" strike="noStrike" dirty="0">
                          <a:effectLst/>
                        </a:rPr>
                        <a:t>(brochure/remis patient)</a:t>
                      </a:r>
                      <a:endParaRPr lang="fr-FR" sz="1200" b="0" i="0" u="none" strike="noStrike" dirty="0">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6559233"/>
                  </a:ext>
                </a:extLst>
              </a:tr>
              <a:tr h="339059">
                <a:tc>
                  <a:txBody>
                    <a:bodyPr/>
                    <a:lstStyle/>
                    <a:p>
                      <a:pPr algn="r" fontAlgn="b"/>
                      <a:r>
                        <a:rPr lang="fr-FR" sz="1200" u="none" strike="noStrike" dirty="0">
                          <a:effectLst/>
                        </a:rPr>
                        <a:t>Un infirmier</a:t>
                      </a:r>
                      <a:endParaRPr lang="fr-FR" sz="1200" b="0" i="0" u="none" strike="noStrike" dirty="0">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5881720"/>
                  </a:ext>
                </a:extLst>
              </a:tr>
              <a:tr h="339059">
                <a:tc>
                  <a:txBody>
                    <a:bodyPr/>
                    <a:lstStyle/>
                    <a:p>
                      <a:pPr algn="r" fontAlgn="b"/>
                      <a:r>
                        <a:rPr lang="fr-FR" sz="1200" u="none" strike="noStrike">
                          <a:effectLst/>
                        </a:rPr>
                        <a:t>Une association de patients</a:t>
                      </a:r>
                      <a:endParaRPr lang="fr-FR" sz="1200" b="0" i="0" u="none" strike="noStrike">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5917527"/>
                  </a:ext>
                </a:extLst>
              </a:tr>
              <a:tr h="339059">
                <a:tc>
                  <a:txBody>
                    <a:bodyPr/>
                    <a:lstStyle/>
                    <a:p>
                      <a:pPr algn="r" fontAlgn="b"/>
                      <a:r>
                        <a:rPr lang="fr-FR" sz="1200" u="none" strike="noStrike">
                          <a:effectLst/>
                        </a:rPr>
                        <a:t>Un psychologue</a:t>
                      </a:r>
                      <a:endParaRPr lang="fr-FR" sz="1200" b="0" i="0" u="none" strike="noStrike">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8693421"/>
                  </a:ext>
                </a:extLst>
              </a:tr>
              <a:tr h="339059">
                <a:tc>
                  <a:txBody>
                    <a:bodyPr/>
                    <a:lstStyle/>
                    <a:p>
                      <a:pPr algn="r" fontAlgn="b"/>
                      <a:r>
                        <a:rPr lang="fr-FR" sz="1200" u="none" strike="noStrike">
                          <a:effectLst/>
                        </a:rPr>
                        <a:t>Un soutien psychologique</a:t>
                      </a:r>
                      <a:endParaRPr lang="fr-FR" sz="1200" b="0" i="0" u="none" strike="noStrike">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6786440"/>
                  </a:ext>
                </a:extLst>
              </a:tr>
              <a:tr h="339059">
                <a:tc>
                  <a:txBody>
                    <a:bodyPr/>
                    <a:lstStyle/>
                    <a:p>
                      <a:pPr algn="r" fontAlgn="b"/>
                      <a:r>
                        <a:rPr lang="fr-FR" sz="1200" u="none" strike="noStrike" dirty="0">
                          <a:effectLst/>
                        </a:rPr>
                        <a:t>Une activité physique adaptée</a:t>
                      </a:r>
                      <a:endParaRPr lang="fr-FR" sz="1200" b="0" i="0" u="none" strike="noStrike" dirty="0">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1735681"/>
                  </a:ext>
                </a:extLst>
              </a:tr>
              <a:tr h="339059">
                <a:tc>
                  <a:txBody>
                    <a:bodyPr/>
                    <a:lstStyle/>
                    <a:p>
                      <a:pPr algn="r" fontAlgn="b"/>
                      <a:r>
                        <a:rPr lang="fr-FR" sz="1200" u="none" strike="noStrike">
                          <a:effectLst/>
                        </a:rPr>
                        <a:t>Un diététicien/nutritionniste</a:t>
                      </a:r>
                      <a:endParaRPr lang="fr-FR" sz="1200" b="0" i="0" u="none" strike="noStrike">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1208357"/>
                  </a:ext>
                </a:extLst>
              </a:tr>
              <a:tr h="339059">
                <a:tc>
                  <a:txBody>
                    <a:bodyPr/>
                    <a:lstStyle/>
                    <a:p>
                      <a:pPr algn="r" fontAlgn="b"/>
                      <a:r>
                        <a:rPr lang="fr-FR" sz="1200" u="none" strike="noStrike">
                          <a:effectLst/>
                        </a:rPr>
                        <a:t>Un kinésithérapeute</a:t>
                      </a:r>
                      <a:endParaRPr lang="fr-FR" sz="1200" b="0" i="0" u="none" strike="noStrike">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4994642"/>
                  </a:ext>
                </a:extLst>
              </a:tr>
              <a:tr h="339059">
                <a:tc>
                  <a:txBody>
                    <a:bodyPr/>
                    <a:lstStyle/>
                    <a:p>
                      <a:pPr algn="r" fontAlgn="b"/>
                      <a:r>
                        <a:rPr lang="fr-FR" sz="1200" u="none" strike="noStrike" dirty="0">
                          <a:effectLst/>
                        </a:rPr>
                        <a:t>Des soins de supports non médicamenteux </a:t>
                      </a:r>
                      <a:r>
                        <a:rPr lang="fr-FR" sz="1000" u="none" strike="noStrike" dirty="0">
                          <a:effectLst/>
                        </a:rPr>
                        <a:t>(sophrologie, acupuncture, hypnose)</a:t>
                      </a:r>
                      <a:endParaRPr lang="fr-FR" sz="1200" b="0" i="0" u="none" strike="noStrike" dirty="0">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8830942"/>
                  </a:ext>
                </a:extLst>
              </a:tr>
              <a:tr h="339059">
                <a:tc>
                  <a:txBody>
                    <a:bodyPr/>
                    <a:lstStyle/>
                    <a:p>
                      <a:pPr algn="r" fontAlgn="b"/>
                      <a:r>
                        <a:rPr lang="fr-FR" sz="1200" u="none" strike="noStrike" dirty="0">
                          <a:effectLst/>
                        </a:rPr>
                        <a:t>Un support administratif </a:t>
                      </a:r>
                    </a:p>
                    <a:p>
                      <a:pPr algn="r" fontAlgn="b"/>
                      <a:r>
                        <a:rPr lang="fr-FR" sz="1000" u="none" strike="noStrike" dirty="0">
                          <a:effectLst/>
                        </a:rPr>
                        <a:t>(assistante sociale, juridique)</a:t>
                      </a:r>
                      <a:endParaRPr lang="fr-FR" sz="1200" b="0" i="0" u="none" strike="noStrike" dirty="0">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0934045"/>
                  </a:ext>
                </a:extLst>
              </a:tr>
              <a:tr h="339059">
                <a:tc>
                  <a:txBody>
                    <a:bodyPr/>
                    <a:lstStyle/>
                    <a:p>
                      <a:pPr algn="r" fontAlgn="b"/>
                      <a:r>
                        <a:rPr lang="fr-FR" sz="1200" u="none" strike="noStrike">
                          <a:effectLst/>
                        </a:rPr>
                        <a:t>Un suivi via une plateforme digitale</a:t>
                      </a:r>
                      <a:endParaRPr lang="fr-FR" sz="1200" b="0" i="0" u="none" strike="noStrike">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6767068"/>
                  </a:ext>
                </a:extLst>
              </a:tr>
              <a:tr h="339059">
                <a:tc>
                  <a:txBody>
                    <a:bodyPr/>
                    <a:lstStyle/>
                    <a:p>
                      <a:pPr algn="r" fontAlgn="b"/>
                      <a:r>
                        <a:rPr lang="fr-FR" sz="1200" u="none" strike="noStrike" dirty="0">
                          <a:effectLst/>
                        </a:rPr>
                        <a:t>Un groupe de parole</a:t>
                      </a:r>
                      <a:endParaRPr lang="fr-FR" sz="1200" b="0" i="0" u="none" strike="noStrike" dirty="0">
                        <a:solidFill>
                          <a:srgbClr val="000000"/>
                        </a:solidFill>
                        <a:effectLst/>
                        <a:latin typeface="Calibri" panose="020F0502020204030204" pitchFamily="34" charset="0"/>
                      </a:endParaRPr>
                    </a:p>
                  </a:txBody>
                  <a:tcPr marL="3779" marR="3779" marT="377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9372731"/>
                  </a:ext>
                </a:extLst>
              </a:tr>
            </a:tbl>
          </a:graphicData>
        </a:graphic>
      </p:graphicFrame>
      <p:sp>
        <p:nvSpPr>
          <p:cNvPr id="7" name="ZoneTexte 6">
            <a:extLst>
              <a:ext uri="{FF2B5EF4-FFF2-40B4-BE49-F238E27FC236}">
                <a16:creationId xmlns:a16="http://schemas.microsoft.com/office/drawing/2014/main" id="{45CCA4CF-CB25-60CD-59DA-14905D1F81CC}"/>
              </a:ext>
            </a:extLst>
          </p:cNvPr>
          <p:cNvSpPr txBox="1"/>
          <p:nvPr/>
        </p:nvSpPr>
        <p:spPr>
          <a:xfrm>
            <a:off x="8959644" y="1918843"/>
            <a:ext cx="1008566" cy="257369"/>
          </a:xfrm>
          <a:prstGeom prst="rect">
            <a:avLst/>
          </a:prstGeom>
          <a:noFill/>
          <a:ln>
            <a:noFill/>
          </a:ln>
          <a:effectLst/>
        </p:spPr>
        <p:txBody>
          <a:bodyPr wrap="square" lIns="36000" tIns="36000" rIns="36000" bIns="36000" rtlCol="0" anchor="t" anchorCtr="0">
            <a:spAutoFit/>
          </a:bodyPr>
          <a:lstStyle/>
          <a:p>
            <a:pPr marL="0" marR="0" indent="0" algn="just"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b="1" dirty="0">
                <a:solidFill>
                  <a:schemeClr val="accent4">
                    <a:lumMod val="75000"/>
                  </a:schemeClr>
                </a:solidFill>
                <a:latin typeface="Dreaming Outloud Pro" panose="03050502040302030504" pitchFamily="66" charset="0"/>
                <a:cs typeface="Dreaming Outloud Pro" panose="03050502040302030504" pitchFamily="66" charset="0"/>
              </a:rPr>
              <a:t>ST OUI</a:t>
            </a:r>
          </a:p>
        </p:txBody>
      </p:sp>
      <p:graphicFrame>
        <p:nvGraphicFramePr>
          <p:cNvPr id="4" name="Graphique 3">
            <a:extLst>
              <a:ext uri="{FF2B5EF4-FFF2-40B4-BE49-F238E27FC236}">
                <a16:creationId xmlns:a16="http://schemas.microsoft.com/office/drawing/2014/main" id="{4B04A455-2965-3A90-822D-5A1946AC9E61}"/>
              </a:ext>
            </a:extLst>
          </p:cNvPr>
          <p:cNvGraphicFramePr/>
          <p:nvPr/>
        </p:nvGraphicFramePr>
        <p:xfrm>
          <a:off x="3576791" y="1770489"/>
          <a:ext cx="6098789" cy="500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Ellipse 7">
            <a:extLst>
              <a:ext uri="{FF2B5EF4-FFF2-40B4-BE49-F238E27FC236}">
                <a16:creationId xmlns:a16="http://schemas.microsoft.com/office/drawing/2014/main" id="{199AEEA2-998E-574C-1EAC-0FA4D275F31F}"/>
              </a:ext>
            </a:extLst>
          </p:cNvPr>
          <p:cNvSpPr/>
          <p:nvPr/>
        </p:nvSpPr>
        <p:spPr>
          <a:xfrm>
            <a:off x="6266991" y="2071145"/>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9" name="Ellipse 8">
            <a:extLst>
              <a:ext uri="{FF2B5EF4-FFF2-40B4-BE49-F238E27FC236}">
                <a16:creationId xmlns:a16="http://schemas.microsoft.com/office/drawing/2014/main" id="{8289A229-C25E-FAA1-0292-61C5BFA05DDE}"/>
              </a:ext>
            </a:extLst>
          </p:cNvPr>
          <p:cNvSpPr/>
          <p:nvPr/>
        </p:nvSpPr>
        <p:spPr>
          <a:xfrm>
            <a:off x="3636863" y="2071145"/>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0" name="Ellipse 9">
            <a:extLst>
              <a:ext uri="{FF2B5EF4-FFF2-40B4-BE49-F238E27FC236}">
                <a16:creationId xmlns:a16="http://schemas.microsoft.com/office/drawing/2014/main" id="{AAB0B20F-B4AE-DF59-2BAB-422B390D7601}"/>
              </a:ext>
            </a:extLst>
          </p:cNvPr>
          <p:cNvSpPr/>
          <p:nvPr/>
        </p:nvSpPr>
        <p:spPr>
          <a:xfrm>
            <a:off x="6266991" y="1850079"/>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1" name="Ellipse 10">
            <a:extLst>
              <a:ext uri="{FF2B5EF4-FFF2-40B4-BE49-F238E27FC236}">
                <a16:creationId xmlns:a16="http://schemas.microsoft.com/office/drawing/2014/main" id="{C3B430F0-99E1-EAB7-8E6D-857D156392FE}"/>
              </a:ext>
            </a:extLst>
          </p:cNvPr>
          <p:cNvSpPr/>
          <p:nvPr/>
        </p:nvSpPr>
        <p:spPr>
          <a:xfrm>
            <a:off x="3636863" y="1850079"/>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5" name="Légende : encadrée 4">
            <a:extLst>
              <a:ext uri="{FF2B5EF4-FFF2-40B4-BE49-F238E27FC236}">
                <a16:creationId xmlns:a16="http://schemas.microsoft.com/office/drawing/2014/main" id="{4D433935-6C65-0F13-545F-62F2A9913F28}"/>
              </a:ext>
            </a:extLst>
          </p:cNvPr>
          <p:cNvSpPr/>
          <p:nvPr/>
        </p:nvSpPr>
        <p:spPr>
          <a:xfrm>
            <a:off x="9694509" y="2443186"/>
            <a:ext cx="1899611" cy="159462"/>
          </a:xfrm>
          <a:prstGeom prst="borderCallout1">
            <a:avLst>
              <a:gd name="adj1" fmla="val 48871"/>
              <a:gd name="adj2" fmla="val 569"/>
              <a:gd name="adj3" fmla="val 38376"/>
              <a:gd name="adj4" fmla="val -14855"/>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Dernière rechute entre 1 et 2 ans : 16%</a:t>
            </a:r>
          </a:p>
        </p:txBody>
      </p:sp>
      <p:sp>
        <p:nvSpPr>
          <p:cNvPr id="12" name="Légende : encadrée 11">
            <a:extLst>
              <a:ext uri="{FF2B5EF4-FFF2-40B4-BE49-F238E27FC236}">
                <a16:creationId xmlns:a16="http://schemas.microsoft.com/office/drawing/2014/main" id="{CE5DC1FE-6C85-560E-C309-7EFBD04950D8}"/>
              </a:ext>
            </a:extLst>
          </p:cNvPr>
          <p:cNvSpPr/>
          <p:nvPr/>
        </p:nvSpPr>
        <p:spPr>
          <a:xfrm>
            <a:off x="9694509" y="4135218"/>
            <a:ext cx="1899611" cy="159462"/>
          </a:xfrm>
          <a:prstGeom prst="borderCallout1">
            <a:avLst>
              <a:gd name="adj1" fmla="val 48871"/>
              <a:gd name="adj2" fmla="val 569"/>
              <a:gd name="adj3" fmla="val 38376"/>
              <a:gd name="adj4" fmla="val -14855"/>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Dernière rechute entre 1 et 2 ans : 32%</a:t>
            </a:r>
          </a:p>
        </p:txBody>
      </p:sp>
      <p:sp>
        <p:nvSpPr>
          <p:cNvPr id="13" name="Légende : encadrée 12">
            <a:extLst>
              <a:ext uri="{FF2B5EF4-FFF2-40B4-BE49-F238E27FC236}">
                <a16:creationId xmlns:a16="http://schemas.microsoft.com/office/drawing/2014/main" id="{A3D51C87-5CD3-1179-54C2-BEA1F519E454}"/>
              </a:ext>
            </a:extLst>
          </p:cNvPr>
          <p:cNvSpPr/>
          <p:nvPr/>
        </p:nvSpPr>
        <p:spPr>
          <a:xfrm>
            <a:off x="9694509" y="4795618"/>
            <a:ext cx="1899611" cy="159462"/>
          </a:xfrm>
          <a:prstGeom prst="borderCallout1">
            <a:avLst>
              <a:gd name="adj1" fmla="val 48871"/>
              <a:gd name="adj2" fmla="val 569"/>
              <a:gd name="adj3" fmla="val 38376"/>
              <a:gd name="adj4" fmla="val -14855"/>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Dernière rechute entre 1 et 2 ans : 26%</a:t>
            </a:r>
          </a:p>
        </p:txBody>
      </p:sp>
      <p:sp>
        <p:nvSpPr>
          <p:cNvPr id="15" name="Rectangle : coins arrondis 14">
            <a:extLst>
              <a:ext uri="{FF2B5EF4-FFF2-40B4-BE49-F238E27FC236}">
                <a16:creationId xmlns:a16="http://schemas.microsoft.com/office/drawing/2014/main" id="{FE5F2596-9F80-AEF8-2F76-038F4BE0883A}"/>
              </a:ext>
            </a:extLst>
          </p:cNvPr>
          <p:cNvSpPr/>
          <p:nvPr/>
        </p:nvSpPr>
        <p:spPr>
          <a:xfrm>
            <a:off x="10139944" y="5471185"/>
            <a:ext cx="1946040" cy="851297"/>
          </a:xfrm>
          <a:custGeom>
            <a:avLst/>
            <a:gdLst>
              <a:gd name="connsiteX0" fmla="*/ 0 w 1946040"/>
              <a:gd name="connsiteY0" fmla="*/ 141886 h 851297"/>
              <a:gd name="connsiteX1" fmla="*/ 141886 w 1946040"/>
              <a:gd name="connsiteY1" fmla="*/ 0 h 851297"/>
              <a:gd name="connsiteX2" fmla="*/ 646107 w 1946040"/>
              <a:gd name="connsiteY2" fmla="*/ 0 h 851297"/>
              <a:gd name="connsiteX3" fmla="*/ 1166951 w 1946040"/>
              <a:gd name="connsiteY3" fmla="*/ 0 h 851297"/>
              <a:gd name="connsiteX4" fmla="*/ 1804154 w 1946040"/>
              <a:gd name="connsiteY4" fmla="*/ 0 h 851297"/>
              <a:gd name="connsiteX5" fmla="*/ 1946040 w 1946040"/>
              <a:gd name="connsiteY5" fmla="*/ 141886 h 851297"/>
              <a:gd name="connsiteX6" fmla="*/ 1946040 w 1946040"/>
              <a:gd name="connsiteY6" fmla="*/ 709411 h 851297"/>
              <a:gd name="connsiteX7" fmla="*/ 1804154 w 1946040"/>
              <a:gd name="connsiteY7" fmla="*/ 851297 h 851297"/>
              <a:gd name="connsiteX8" fmla="*/ 1216819 w 1946040"/>
              <a:gd name="connsiteY8" fmla="*/ 851297 h 851297"/>
              <a:gd name="connsiteX9" fmla="*/ 646107 w 1946040"/>
              <a:gd name="connsiteY9" fmla="*/ 851297 h 851297"/>
              <a:gd name="connsiteX10" fmla="*/ 141886 w 1946040"/>
              <a:gd name="connsiteY10" fmla="*/ 851297 h 851297"/>
              <a:gd name="connsiteX11" fmla="*/ 0 w 1946040"/>
              <a:gd name="connsiteY11" fmla="*/ 709411 h 851297"/>
              <a:gd name="connsiteX12" fmla="*/ 0 w 1946040"/>
              <a:gd name="connsiteY12"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040" h="851297" fill="none" extrusionOk="0">
                <a:moveTo>
                  <a:pt x="0" y="141886"/>
                </a:moveTo>
                <a:cubicBezTo>
                  <a:pt x="16347" y="54455"/>
                  <a:pt x="66899" y="-884"/>
                  <a:pt x="141886" y="0"/>
                </a:cubicBezTo>
                <a:cubicBezTo>
                  <a:pt x="334902" y="-10090"/>
                  <a:pt x="427161" y="-20967"/>
                  <a:pt x="646107" y="0"/>
                </a:cubicBezTo>
                <a:cubicBezTo>
                  <a:pt x="865053" y="20967"/>
                  <a:pt x="1028844" y="2967"/>
                  <a:pt x="1166951" y="0"/>
                </a:cubicBezTo>
                <a:cubicBezTo>
                  <a:pt x="1305058" y="-2967"/>
                  <a:pt x="1624793" y="-5734"/>
                  <a:pt x="1804154" y="0"/>
                </a:cubicBezTo>
                <a:cubicBezTo>
                  <a:pt x="1884636" y="4770"/>
                  <a:pt x="1957458" y="75878"/>
                  <a:pt x="1946040" y="141886"/>
                </a:cubicBezTo>
                <a:cubicBezTo>
                  <a:pt x="1965071" y="355704"/>
                  <a:pt x="1960745" y="563613"/>
                  <a:pt x="1946040" y="709411"/>
                </a:cubicBezTo>
                <a:cubicBezTo>
                  <a:pt x="1946526" y="785246"/>
                  <a:pt x="1883899" y="849953"/>
                  <a:pt x="1804154" y="851297"/>
                </a:cubicBezTo>
                <a:cubicBezTo>
                  <a:pt x="1584250" y="833960"/>
                  <a:pt x="1480410" y="840949"/>
                  <a:pt x="1216819" y="851297"/>
                </a:cubicBezTo>
                <a:cubicBezTo>
                  <a:pt x="953229" y="861645"/>
                  <a:pt x="774956" y="876376"/>
                  <a:pt x="646107" y="851297"/>
                </a:cubicBezTo>
                <a:cubicBezTo>
                  <a:pt x="517258" y="826218"/>
                  <a:pt x="261860" y="875488"/>
                  <a:pt x="141886" y="851297"/>
                </a:cubicBezTo>
                <a:cubicBezTo>
                  <a:pt x="66692" y="856625"/>
                  <a:pt x="1182" y="781459"/>
                  <a:pt x="0" y="709411"/>
                </a:cubicBezTo>
                <a:cubicBezTo>
                  <a:pt x="-27784" y="461077"/>
                  <a:pt x="21628" y="311793"/>
                  <a:pt x="0" y="141886"/>
                </a:cubicBezTo>
                <a:close/>
              </a:path>
              <a:path w="1946040" h="851297" stroke="0" extrusionOk="0">
                <a:moveTo>
                  <a:pt x="0" y="141886"/>
                </a:moveTo>
                <a:cubicBezTo>
                  <a:pt x="-2847" y="61912"/>
                  <a:pt x="60439" y="-2955"/>
                  <a:pt x="141886" y="0"/>
                </a:cubicBezTo>
                <a:cubicBezTo>
                  <a:pt x="371996" y="-1935"/>
                  <a:pt x="500718" y="17890"/>
                  <a:pt x="712598" y="0"/>
                </a:cubicBezTo>
                <a:cubicBezTo>
                  <a:pt x="924478" y="-17890"/>
                  <a:pt x="1126220" y="11590"/>
                  <a:pt x="1299933" y="0"/>
                </a:cubicBezTo>
                <a:cubicBezTo>
                  <a:pt x="1473646" y="-11590"/>
                  <a:pt x="1674430" y="-11505"/>
                  <a:pt x="1804154" y="0"/>
                </a:cubicBezTo>
                <a:cubicBezTo>
                  <a:pt x="1874439" y="-9126"/>
                  <a:pt x="1937890" y="60536"/>
                  <a:pt x="1946040" y="141886"/>
                </a:cubicBezTo>
                <a:cubicBezTo>
                  <a:pt x="1951917" y="323858"/>
                  <a:pt x="1969098" y="458734"/>
                  <a:pt x="1946040" y="709411"/>
                </a:cubicBezTo>
                <a:cubicBezTo>
                  <a:pt x="1954924" y="779516"/>
                  <a:pt x="1871822" y="837866"/>
                  <a:pt x="1804154" y="851297"/>
                </a:cubicBezTo>
                <a:cubicBezTo>
                  <a:pt x="1618669" y="842607"/>
                  <a:pt x="1424122" y="849876"/>
                  <a:pt x="1283310" y="851297"/>
                </a:cubicBezTo>
                <a:cubicBezTo>
                  <a:pt x="1142498" y="852718"/>
                  <a:pt x="980052" y="876175"/>
                  <a:pt x="695975" y="851297"/>
                </a:cubicBezTo>
                <a:cubicBezTo>
                  <a:pt x="411899" y="826419"/>
                  <a:pt x="264606" y="846301"/>
                  <a:pt x="141886" y="851297"/>
                </a:cubicBezTo>
                <a:cubicBezTo>
                  <a:pt x="46575" y="852569"/>
                  <a:pt x="-5350" y="787847"/>
                  <a:pt x="0" y="709411"/>
                </a:cubicBezTo>
                <a:cubicBezTo>
                  <a:pt x="27218" y="439232"/>
                  <a:pt x="-21144" y="335969"/>
                  <a:pt x="0" y="141886"/>
                </a:cubicBezTo>
                <a:close/>
              </a:path>
            </a:pathLst>
          </a:custGeom>
          <a:solidFill>
            <a:schemeClr val="bg1">
              <a:lumMod val="85000"/>
            </a:schemeClr>
          </a:solidFill>
          <a:ln>
            <a:solidFill>
              <a:schemeClr val="bg1">
                <a:lumMod val="65000"/>
              </a:schemeClr>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100" i="1" dirty="0">
                <a:solidFill>
                  <a:schemeClr val="tx1"/>
                </a:solidFill>
              </a:rPr>
              <a:t>A noter, pas d’autres différences dans les supports proposés selon l’ancienneté de la rechute</a:t>
            </a:r>
          </a:p>
        </p:txBody>
      </p:sp>
      <p:pic>
        <p:nvPicPr>
          <p:cNvPr id="16" name="Graphique 15">
            <a:extLst>
              <a:ext uri="{FF2B5EF4-FFF2-40B4-BE49-F238E27FC236}">
                <a16:creationId xmlns:a16="http://schemas.microsoft.com/office/drawing/2014/main" id="{F615D9B4-CF92-1CFB-DCED-9D1DD8F8846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28047">
            <a:off x="10059776" y="5253520"/>
            <a:ext cx="384073" cy="384073"/>
          </a:xfrm>
          <a:prstGeom prst="rect">
            <a:avLst/>
          </a:prstGeom>
        </p:spPr>
      </p:pic>
    </p:spTree>
    <p:extLst>
      <p:ext uri="{BB962C8B-B14F-4D97-AF65-F5344CB8AC3E}">
        <p14:creationId xmlns:p14="http://schemas.microsoft.com/office/powerpoint/2010/main" val="558247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2125B3-4750-1442-A95C-BDFD24896987}"/>
              </a:ext>
            </a:extLst>
          </p:cNvPr>
          <p:cNvSpPr>
            <a:spLocks noGrp="1"/>
          </p:cNvSpPr>
          <p:nvPr>
            <p:ph type="title"/>
          </p:nvPr>
        </p:nvSpPr>
        <p:spPr/>
        <p:txBody>
          <a:bodyPr/>
          <a:lstStyle/>
          <a:p>
            <a:r>
              <a:rPr lang="fr-FR" dirty="0"/>
              <a:t>Au global, des traitements prescrits dans le cadre des rechutes de la LLC bien suivis par les patients</a:t>
            </a:r>
          </a:p>
        </p:txBody>
      </p:sp>
      <p:sp>
        <p:nvSpPr>
          <p:cNvPr id="3" name="Espace réservé du texte 2">
            <a:extLst>
              <a:ext uri="{FF2B5EF4-FFF2-40B4-BE49-F238E27FC236}">
                <a16:creationId xmlns:a16="http://schemas.microsoft.com/office/drawing/2014/main" id="{3F79C218-C414-91D5-032B-A9285A0B45C4}"/>
              </a:ext>
            </a:extLst>
          </p:cNvPr>
          <p:cNvSpPr>
            <a:spLocks noGrp="1"/>
          </p:cNvSpPr>
          <p:nvPr>
            <p:ph type="body" sz="quarter" idx="13"/>
          </p:nvPr>
        </p:nvSpPr>
        <p:spPr>
          <a:xfrm>
            <a:off x="0" y="1152000"/>
            <a:ext cx="12193200" cy="491655"/>
          </a:xfrm>
        </p:spPr>
        <p:txBody>
          <a:bodyPr/>
          <a:lstStyle/>
          <a:p>
            <a:r>
              <a:rPr lang="fr-FR" dirty="0"/>
              <a:t>Q38. Avez-vous rencontré des difficultés pour bien suivre votre traitement, votre prescription ?
</a:t>
            </a:r>
            <a:r>
              <a:rPr lang="fr-FR" sz="1000" dirty="0"/>
              <a:t>Base : A ceux qui ont déjà pris leur second traitement et plus (94)</a:t>
            </a:r>
            <a:endParaRPr lang="fr-FR" dirty="0"/>
          </a:p>
        </p:txBody>
      </p:sp>
      <p:graphicFrame>
        <p:nvGraphicFramePr>
          <p:cNvPr id="4" name="Graphique 3">
            <a:extLst>
              <a:ext uri="{FF2B5EF4-FFF2-40B4-BE49-F238E27FC236}">
                <a16:creationId xmlns:a16="http://schemas.microsoft.com/office/drawing/2014/main" id="{4B60E758-D776-229B-29CB-3AC90588E528}"/>
              </a:ext>
            </a:extLst>
          </p:cNvPr>
          <p:cNvGraphicFramePr/>
          <p:nvPr>
            <p:extLst>
              <p:ext uri="{D42A27DB-BD31-4B8C-83A1-F6EECF244321}">
                <p14:modId xmlns:p14="http://schemas.microsoft.com/office/powerpoint/2010/main" val="1835959579"/>
              </p:ext>
            </p:extLst>
          </p:nvPr>
        </p:nvGraphicFramePr>
        <p:xfrm>
          <a:off x="3619500" y="2171700"/>
          <a:ext cx="4953000" cy="3389202"/>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a:extLst>
              <a:ext uri="{FF2B5EF4-FFF2-40B4-BE49-F238E27FC236}">
                <a16:creationId xmlns:a16="http://schemas.microsoft.com/office/drawing/2014/main" id="{22A51A08-C026-1F14-C701-BED77631E999}"/>
              </a:ext>
            </a:extLst>
          </p:cNvPr>
          <p:cNvSpPr txBox="1"/>
          <p:nvPr/>
        </p:nvSpPr>
        <p:spPr>
          <a:xfrm>
            <a:off x="5430275" y="3173803"/>
            <a:ext cx="1330281" cy="1200329"/>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b="1" dirty="0">
                <a:solidFill>
                  <a:schemeClr val="accent2"/>
                </a:solidFill>
                <a:latin typeface="Dreaming Outloud Pro" panose="03050502040302030504" pitchFamily="66" charset="0"/>
                <a:cs typeface="Dreaming Outloud Pro" panose="03050502040302030504" pitchFamily="66" charset="0"/>
              </a:rPr>
              <a:t>10% </a:t>
            </a:r>
          </a:p>
          <a:p>
            <a:pPr marL="0" marR="0" indent="0" algn="ctr" defTabSz="914377" rtl="0" eaLnBrk="1" fontAlgn="t" latinLnBrk="0" hangingPunct="1">
              <a:lnSpc>
                <a:spcPct val="100000"/>
              </a:lnSpc>
              <a:spcBef>
                <a:spcPts val="0"/>
              </a:spcBef>
              <a:spcAft>
                <a:spcPts val="0"/>
              </a:spcAft>
              <a:buClr>
                <a:srgbClr val="EC2606"/>
              </a:buClr>
              <a:buSzTx/>
              <a:tabLst/>
            </a:pPr>
            <a:r>
              <a:rPr lang="fr-FR" sz="1200" dirty="0">
                <a:latin typeface="+mj-lt"/>
                <a:cs typeface="Dreaming Outloud Pro" panose="03050502040302030504" pitchFamily="66" charset="0"/>
              </a:rPr>
              <a:t>des patients ont rencontré des difficultés pour bien suivre leur traitement</a:t>
            </a:r>
          </a:p>
        </p:txBody>
      </p:sp>
    </p:spTree>
    <p:extLst>
      <p:ext uri="{BB962C8B-B14F-4D97-AF65-F5344CB8AC3E}">
        <p14:creationId xmlns:p14="http://schemas.microsoft.com/office/powerpoint/2010/main" val="2147773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que 19">
            <a:extLst>
              <a:ext uri="{FF2B5EF4-FFF2-40B4-BE49-F238E27FC236}">
                <a16:creationId xmlns:a16="http://schemas.microsoft.com/office/drawing/2014/main" id="{A9E022C5-AB80-82FB-BCCC-A5E58809F1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8833" y="5064302"/>
            <a:ext cx="4043422" cy="1309006"/>
          </a:xfrm>
          <a:prstGeom prst="rect">
            <a:avLst/>
          </a:prstGeom>
        </p:spPr>
      </p:pic>
      <p:pic>
        <p:nvPicPr>
          <p:cNvPr id="19" name="Graphique 18">
            <a:extLst>
              <a:ext uri="{FF2B5EF4-FFF2-40B4-BE49-F238E27FC236}">
                <a16:creationId xmlns:a16="http://schemas.microsoft.com/office/drawing/2014/main" id="{20D57FBF-8393-4CDB-4034-C16A5BF8FD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1435" y="5051143"/>
            <a:ext cx="4126075" cy="1309006"/>
          </a:xfrm>
          <a:prstGeom prst="rect">
            <a:avLst/>
          </a:prstGeom>
        </p:spPr>
      </p:pic>
      <p:sp>
        <p:nvSpPr>
          <p:cNvPr id="3" name="Espace réservé du texte 2">
            <a:extLst>
              <a:ext uri="{FF2B5EF4-FFF2-40B4-BE49-F238E27FC236}">
                <a16:creationId xmlns:a16="http://schemas.microsoft.com/office/drawing/2014/main" id="{D4D3FE80-76AA-A7D0-CF75-912D378D7694}"/>
              </a:ext>
            </a:extLst>
          </p:cNvPr>
          <p:cNvSpPr>
            <a:spLocks noGrp="1"/>
          </p:cNvSpPr>
          <p:nvPr>
            <p:ph type="body" sz="quarter" idx="13"/>
          </p:nvPr>
        </p:nvSpPr>
        <p:spPr>
          <a:xfrm>
            <a:off x="0" y="1152000"/>
            <a:ext cx="12193200" cy="491655"/>
          </a:xfrm>
        </p:spPr>
        <p:txBody>
          <a:bodyPr/>
          <a:lstStyle/>
          <a:p>
            <a:r>
              <a:rPr lang="fr-FR" dirty="0"/>
              <a:t>Q39. Pour mieux suivre votre traitement, avez-vous
</a:t>
            </a:r>
            <a:r>
              <a:rPr lang="fr-FR" sz="1000" dirty="0"/>
              <a:t>Base : A ceux qui ont déjà pris leur second traitement et plus (94)</a:t>
            </a:r>
            <a:endParaRPr lang="fr-FR" dirty="0"/>
          </a:p>
        </p:txBody>
      </p:sp>
      <p:graphicFrame>
        <p:nvGraphicFramePr>
          <p:cNvPr id="4" name="Graphique 3">
            <a:extLst>
              <a:ext uri="{FF2B5EF4-FFF2-40B4-BE49-F238E27FC236}">
                <a16:creationId xmlns:a16="http://schemas.microsoft.com/office/drawing/2014/main" id="{6CFBD942-3781-F00B-7F88-09F4C6380EF6}"/>
              </a:ext>
            </a:extLst>
          </p:cNvPr>
          <p:cNvGraphicFramePr/>
          <p:nvPr>
            <p:extLst>
              <p:ext uri="{D42A27DB-BD31-4B8C-83A1-F6EECF244321}">
                <p14:modId xmlns:p14="http://schemas.microsoft.com/office/powerpoint/2010/main" val="2842009471"/>
              </p:ext>
            </p:extLst>
          </p:nvPr>
        </p:nvGraphicFramePr>
        <p:xfrm>
          <a:off x="435609" y="1747753"/>
          <a:ext cx="11319615" cy="3563486"/>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Graphique 11">
            <a:extLst>
              <a:ext uri="{FF2B5EF4-FFF2-40B4-BE49-F238E27FC236}">
                <a16:creationId xmlns:a16="http://schemas.microsoft.com/office/drawing/2014/main" id="{446E366F-7DB5-D44C-0695-2D3A5D6B7ACC}"/>
              </a:ext>
            </a:extLst>
          </p:cNvPr>
          <p:cNvGrpSpPr>
            <a:grpSpLocks noChangeAspect="1"/>
          </p:cNvGrpSpPr>
          <p:nvPr/>
        </p:nvGrpSpPr>
        <p:grpSpPr>
          <a:xfrm rot="20661202">
            <a:off x="7067265" y="1806231"/>
            <a:ext cx="124294" cy="117124"/>
            <a:chOff x="5103495" y="2036445"/>
            <a:chExt cx="643889" cy="606742"/>
          </a:xfrm>
          <a:noFill/>
        </p:grpSpPr>
        <p:sp>
          <p:nvSpPr>
            <p:cNvPr id="6" name="Forme libre : forme 5">
              <a:extLst>
                <a:ext uri="{FF2B5EF4-FFF2-40B4-BE49-F238E27FC236}">
                  <a16:creationId xmlns:a16="http://schemas.microsoft.com/office/drawing/2014/main" id="{3A2DAA92-75C6-4299-59EF-740B29B47898}"/>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7" name="Forme libre : forme 6">
              <a:extLst>
                <a:ext uri="{FF2B5EF4-FFF2-40B4-BE49-F238E27FC236}">
                  <a16:creationId xmlns:a16="http://schemas.microsoft.com/office/drawing/2014/main" id="{281565A1-84D3-A2BE-DF64-154A7A2A0392}"/>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ABD2427E-A90F-1BB8-4A3E-E0B97EC4E766}"/>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sp>
        <p:nvSpPr>
          <p:cNvPr id="9" name="Ellipse 8">
            <a:extLst>
              <a:ext uri="{FF2B5EF4-FFF2-40B4-BE49-F238E27FC236}">
                <a16:creationId xmlns:a16="http://schemas.microsoft.com/office/drawing/2014/main" id="{ACAAAC27-5741-0FA5-FC05-0A6C816AAC4A}"/>
              </a:ext>
            </a:extLst>
          </p:cNvPr>
          <p:cNvSpPr/>
          <p:nvPr/>
        </p:nvSpPr>
        <p:spPr>
          <a:xfrm>
            <a:off x="9417870" y="1865947"/>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0" name="Ellipse 9">
            <a:extLst>
              <a:ext uri="{FF2B5EF4-FFF2-40B4-BE49-F238E27FC236}">
                <a16:creationId xmlns:a16="http://schemas.microsoft.com/office/drawing/2014/main" id="{BA740242-7045-507D-30C6-2F104314E08A}"/>
              </a:ext>
            </a:extLst>
          </p:cNvPr>
          <p:cNvSpPr/>
          <p:nvPr/>
        </p:nvSpPr>
        <p:spPr>
          <a:xfrm>
            <a:off x="7181232" y="1865947"/>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1" name="Ellipse 10">
            <a:extLst>
              <a:ext uri="{FF2B5EF4-FFF2-40B4-BE49-F238E27FC236}">
                <a16:creationId xmlns:a16="http://schemas.microsoft.com/office/drawing/2014/main" id="{0DFCE50B-3114-1FD9-D38B-024911F33AFC}"/>
              </a:ext>
            </a:extLst>
          </p:cNvPr>
          <p:cNvSpPr/>
          <p:nvPr/>
        </p:nvSpPr>
        <p:spPr>
          <a:xfrm>
            <a:off x="4616464" y="1865947"/>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2" name="Rectangle : coins arrondis 11">
            <a:extLst>
              <a:ext uri="{FF2B5EF4-FFF2-40B4-BE49-F238E27FC236}">
                <a16:creationId xmlns:a16="http://schemas.microsoft.com/office/drawing/2014/main" id="{F23417A5-B379-EAA3-E60D-BC04FF341DE6}"/>
              </a:ext>
            </a:extLst>
          </p:cNvPr>
          <p:cNvSpPr/>
          <p:nvPr/>
        </p:nvSpPr>
        <p:spPr>
          <a:xfrm>
            <a:off x="7437486" y="5186355"/>
            <a:ext cx="4104768" cy="103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100" b="1" dirty="0">
                <a:solidFill>
                  <a:schemeClr val="tx1"/>
                </a:solidFill>
              </a:rPr>
              <a:t>Pour mieux suivre leur traitement certains patients: </a:t>
            </a:r>
          </a:p>
          <a:p>
            <a:pPr marL="171450" indent="-171450" algn="ctr">
              <a:buFont typeface="Arial" panose="020B0604020202020204" pitchFamily="34" charset="0"/>
              <a:buChar char="•"/>
            </a:pPr>
            <a:r>
              <a:rPr lang="fr-FR" sz="1100" dirty="0">
                <a:solidFill>
                  <a:schemeClr val="tx1"/>
                </a:solidFill>
              </a:rPr>
              <a:t>Ont effectué leur suivi et cherché des informations seuls (1),</a:t>
            </a:r>
          </a:p>
          <a:p>
            <a:pPr marL="171450" indent="-171450" algn="ctr">
              <a:buFont typeface="Arial" panose="020B0604020202020204" pitchFamily="34" charset="0"/>
              <a:buChar char="•"/>
            </a:pPr>
            <a:r>
              <a:rPr lang="fr-FR" sz="1100" dirty="0">
                <a:solidFill>
                  <a:schemeClr val="tx1"/>
                </a:solidFill>
              </a:rPr>
              <a:t>Ont bénéficié de séance de psychologie ou de séances de bien être, relaxation (2)</a:t>
            </a:r>
          </a:p>
          <a:p>
            <a:pPr marL="171450" indent="-171450" algn="ctr">
              <a:buFont typeface="Arial" panose="020B0604020202020204" pitchFamily="34" charset="0"/>
              <a:buChar char="•"/>
            </a:pPr>
            <a:r>
              <a:rPr lang="fr-FR" sz="1100" dirty="0">
                <a:solidFill>
                  <a:schemeClr val="tx1"/>
                </a:solidFill>
              </a:rPr>
              <a:t>Ont changé de traitement (1)</a:t>
            </a:r>
          </a:p>
        </p:txBody>
      </p:sp>
      <p:sp>
        <p:nvSpPr>
          <p:cNvPr id="13" name="Rectangle : coins arrondis 12">
            <a:extLst>
              <a:ext uri="{FF2B5EF4-FFF2-40B4-BE49-F238E27FC236}">
                <a16:creationId xmlns:a16="http://schemas.microsoft.com/office/drawing/2014/main" id="{9C51EF52-6056-A161-4AAC-6FBE262C59FF}"/>
              </a:ext>
            </a:extLst>
          </p:cNvPr>
          <p:cNvSpPr/>
          <p:nvPr/>
        </p:nvSpPr>
        <p:spPr>
          <a:xfrm>
            <a:off x="3500382" y="5186355"/>
            <a:ext cx="4104768" cy="103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100" b="1" dirty="0">
                <a:solidFill>
                  <a:schemeClr val="tx1"/>
                </a:solidFill>
              </a:rPr>
              <a:t>Pour mieux suivre leur traitement certains patients auraient aimé : </a:t>
            </a:r>
          </a:p>
          <a:p>
            <a:pPr marL="171450" indent="-171450" algn="ctr">
              <a:buFont typeface="Arial" panose="020B0604020202020204" pitchFamily="34" charset="0"/>
              <a:buChar char="•"/>
            </a:pPr>
            <a:r>
              <a:rPr lang="fr-FR" sz="1100" dirty="0">
                <a:solidFill>
                  <a:schemeClr val="tx1"/>
                </a:solidFill>
              </a:rPr>
              <a:t>Avoir plus d’explications sur le traitement (1)</a:t>
            </a:r>
          </a:p>
          <a:p>
            <a:pPr marL="171450" indent="-171450" algn="ctr">
              <a:buFont typeface="Arial" panose="020B0604020202020204" pitchFamily="34" charset="0"/>
              <a:buChar char="•"/>
            </a:pPr>
            <a:r>
              <a:rPr lang="fr-FR" sz="1100" dirty="0">
                <a:solidFill>
                  <a:schemeClr val="tx1"/>
                </a:solidFill>
              </a:rPr>
              <a:t>Avoir accès à des séances de bien être, relaxation (1)</a:t>
            </a:r>
          </a:p>
          <a:p>
            <a:pPr marL="171450" indent="-171450" algn="ctr">
              <a:buFont typeface="Arial" panose="020B0604020202020204" pitchFamily="34" charset="0"/>
              <a:buChar char="•"/>
            </a:pPr>
            <a:r>
              <a:rPr lang="fr-FR" sz="1100" dirty="0">
                <a:solidFill>
                  <a:schemeClr val="tx1"/>
                </a:solidFill>
              </a:rPr>
              <a:t>Effectuer un bilan plus régulier et avoir des objectifs (1)</a:t>
            </a:r>
          </a:p>
        </p:txBody>
      </p:sp>
      <p:grpSp>
        <p:nvGrpSpPr>
          <p:cNvPr id="15" name="Graphique 11">
            <a:extLst>
              <a:ext uri="{FF2B5EF4-FFF2-40B4-BE49-F238E27FC236}">
                <a16:creationId xmlns:a16="http://schemas.microsoft.com/office/drawing/2014/main" id="{117104AB-474D-70C6-945C-7258754DF09A}"/>
              </a:ext>
            </a:extLst>
          </p:cNvPr>
          <p:cNvGrpSpPr>
            <a:grpSpLocks noChangeAspect="1"/>
          </p:cNvGrpSpPr>
          <p:nvPr/>
        </p:nvGrpSpPr>
        <p:grpSpPr>
          <a:xfrm rot="20661202">
            <a:off x="3449658" y="5179149"/>
            <a:ext cx="283765" cy="267396"/>
            <a:chOff x="5103495" y="2036445"/>
            <a:chExt cx="643889" cy="606742"/>
          </a:xfrm>
          <a:noFill/>
        </p:grpSpPr>
        <p:sp>
          <p:nvSpPr>
            <p:cNvPr id="16" name="Forme libre : forme 15">
              <a:extLst>
                <a:ext uri="{FF2B5EF4-FFF2-40B4-BE49-F238E27FC236}">
                  <a16:creationId xmlns:a16="http://schemas.microsoft.com/office/drawing/2014/main" id="{577D01A3-D9D1-3DE7-5325-F4CCF7513403}"/>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A459E6EC-42A5-024E-09C8-95BD64008BF9}"/>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F20B5228-5AA4-F289-6D4D-9D02A9656000}"/>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sp>
        <p:nvSpPr>
          <p:cNvPr id="21" name="ZoneTexte 20">
            <a:extLst>
              <a:ext uri="{FF2B5EF4-FFF2-40B4-BE49-F238E27FC236}">
                <a16:creationId xmlns:a16="http://schemas.microsoft.com/office/drawing/2014/main" id="{B1D234C7-3E25-460D-47D7-A32739633BED}"/>
              </a:ext>
            </a:extLst>
          </p:cNvPr>
          <p:cNvSpPr txBox="1"/>
          <p:nvPr/>
        </p:nvSpPr>
        <p:spPr>
          <a:xfrm>
            <a:off x="228783" y="3816022"/>
            <a:ext cx="3257549" cy="338554"/>
          </a:xfrm>
          <a:prstGeom prst="rect">
            <a:avLst/>
          </a:prstGeom>
          <a:noFill/>
          <a:ln>
            <a:noFill/>
          </a:ln>
          <a:effectLst/>
        </p:spPr>
        <p:txBody>
          <a:bodyPr wrap="square">
            <a:spAutoFit/>
          </a:bodyPr>
          <a:lstStyle/>
          <a:p>
            <a:pPr algn="r"/>
            <a:r>
              <a:rPr lang="fr-FR" sz="800" dirty="0">
                <a:solidFill>
                  <a:schemeClr val="accent6">
                    <a:lumMod val="50000"/>
                  </a:schemeClr>
                </a:solidFill>
              </a:rPr>
              <a:t>* A ceux dont le traitement ou une partie du traitement est administré en ville (84)</a:t>
            </a:r>
          </a:p>
        </p:txBody>
      </p:sp>
      <p:pic>
        <p:nvPicPr>
          <p:cNvPr id="22" name="Graphique 21">
            <a:extLst>
              <a:ext uri="{FF2B5EF4-FFF2-40B4-BE49-F238E27FC236}">
                <a16:creationId xmlns:a16="http://schemas.microsoft.com/office/drawing/2014/main" id="{B6083E1C-33A5-2804-1E9D-ECF7CD8054D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453208">
            <a:off x="2834754" y="5003042"/>
            <a:ext cx="655064" cy="655064"/>
          </a:xfrm>
          <a:prstGeom prst="rect">
            <a:avLst/>
          </a:prstGeom>
        </p:spPr>
      </p:pic>
      <p:sp>
        <p:nvSpPr>
          <p:cNvPr id="2" name="Titre 1">
            <a:extLst>
              <a:ext uri="{FF2B5EF4-FFF2-40B4-BE49-F238E27FC236}">
                <a16:creationId xmlns:a16="http://schemas.microsoft.com/office/drawing/2014/main" id="{1ED3E684-852D-DE68-9460-1A9736BF1DD1}"/>
              </a:ext>
            </a:extLst>
          </p:cNvPr>
          <p:cNvSpPr>
            <a:spLocks noGrp="1"/>
          </p:cNvSpPr>
          <p:nvPr>
            <p:ph type="title"/>
          </p:nvPr>
        </p:nvSpPr>
        <p:spPr>
          <a:xfrm>
            <a:off x="549909" y="177924"/>
            <a:ext cx="11319615" cy="757130"/>
          </a:xfrm>
        </p:spPr>
        <p:txBody>
          <a:bodyPr/>
          <a:lstStyle/>
          <a:p>
            <a:r>
              <a:rPr lang="fr-FR" dirty="0"/>
              <a:t>Des professionnels de santé soutien pour la bonne observance du traitement. </a:t>
            </a:r>
            <a:br>
              <a:rPr lang="fr-FR" dirty="0"/>
            </a:br>
            <a:r>
              <a:rPr lang="fr-FR" dirty="0"/>
              <a:t>À noter 1/4 des patients qui auraient souhaité échanger avec des patients ou avoir des séances d’ETP pour les aider à suivre leur traitement</a:t>
            </a:r>
          </a:p>
        </p:txBody>
      </p:sp>
    </p:spTree>
    <p:extLst>
      <p:ext uri="{BB962C8B-B14F-4D97-AF65-F5344CB8AC3E}">
        <p14:creationId xmlns:p14="http://schemas.microsoft.com/office/powerpoint/2010/main" val="3019698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7A8E5-20E2-9F1B-00C9-5D8BD88E84B1}"/>
              </a:ext>
            </a:extLst>
          </p:cNvPr>
          <p:cNvSpPr>
            <a:spLocks noGrp="1"/>
          </p:cNvSpPr>
          <p:nvPr>
            <p:ph type="title"/>
          </p:nvPr>
        </p:nvSpPr>
        <p:spPr/>
        <p:txBody>
          <a:bodyPr/>
          <a:lstStyle/>
          <a:p>
            <a:r>
              <a:rPr lang="fr-FR" dirty="0"/>
              <a:t>Un accompagnement des hématologues et des équipes hospitalières particulièrement apprécié des patients mais également celui des pharmaciens</a:t>
            </a:r>
          </a:p>
        </p:txBody>
      </p:sp>
      <p:sp>
        <p:nvSpPr>
          <p:cNvPr id="3" name="Espace réservé du texte 2">
            <a:extLst>
              <a:ext uri="{FF2B5EF4-FFF2-40B4-BE49-F238E27FC236}">
                <a16:creationId xmlns:a16="http://schemas.microsoft.com/office/drawing/2014/main" id="{C173B18B-EC9F-FBB2-4507-AECDE58C7923}"/>
              </a:ext>
            </a:extLst>
          </p:cNvPr>
          <p:cNvSpPr>
            <a:spLocks noGrp="1"/>
          </p:cNvSpPr>
          <p:nvPr>
            <p:ph type="body" sz="quarter" idx="13"/>
          </p:nvPr>
        </p:nvSpPr>
        <p:spPr>
          <a:xfrm>
            <a:off x="0" y="1152000"/>
            <a:ext cx="12193200" cy="483960"/>
          </a:xfrm>
        </p:spPr>
        <p:txBody>
          <a:bodyPr/>
          <a:lstStyle/>
          <a:p>
            <a:r>
              <a:rPr lang="fr-FR" dirty="0"/>
              <a:t>Q37. De façon globale, quel est votre niveau de satisfaction concernant …
</a:t>
            </a:r>
            <a:r>
              <a:rPr lang="fr-FR" sz="1000" dirty="0"/>
              <a:t>Base : A ceux qui ont déjà pris leur second traitement et plus (94)</a:t>
            </a:r>
          </a:p>
        </p:txBody>
      </p:sp>
      <p:graphicFrame>
        <p:nvGraphicFramePr>
          <p:cNvPr id="4" name="Graphique 3">
            <a:extLst>
              <a:ext uri="{FF2B5EF4-FFF2-40B4-BE49-F238E27FC236}">
                <a16:creationId xmlns:a16="http://schemas.microsoft.com/office/drawing/2014/main" id="{ADE88CFB-3996-4610-7B1C-298E1F76CEC9}"/>
              </a:ext>
            </a:extLst>
          </p:cNvPr>
          <p:cNvGraphicFramePr/>
          <p:nvPr>
            <p:extLst>
              <p:ext uri="{D42A27DB-BD31-4B8C-83A1-F6EECF244321}">
                <p14:modId xmlns:p14="http://schemas.microsoft.com/office/powerpoint/2010/main" val="3199679845"/>
              </p:ext>
            </p:extLst>
          </p:nvPr>
        </p:nvGraphicFramePr>
        <p:xfrm>
          <a:off x="3800474" y="1920738"/>
          <a:ext cx="7954749" cy="44292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au 4">
            <a:extLst>
              <a:ext uri="{FF2B5EF4-FFF2-40B4-BE49-F238E27FC236}">
                <a16:creationId xmlns:a16="http://schemas.microsoft.com/office/drawing/2014/main" id="{C64D1BC7-500F-3AD5-02D1-C181D973C596}"/>
              </a:ext>
            </a:extLst>
          </p:cNvPr>
          <p:cNvGraphicFramePr>
            <a:graphicFrameLocks noGrp="1"/>
          </p:cNvGraphicFramePr>
          <p:nvPr>
            <p:extLst>
              <p:ext uri="{D42A27DB-BD31-4B8C-83A1-F6EECF244321}">
                <p14:modId xmlns:p14="http://schemas.microsoft.com/office/powerpoint/2010/main" val="1550343653"/>
              </p:ext>
            </p:extLst>
          </p:nvPr>
        </p:nvGraphicFramePr>
        <p:xfrm>
          <a:off x="435609" y="2076450"/>
          <a:ext cx="3431540" cy="3629550"/>
        </p:xfrm>
        <a:graphic>
          <a:graphicData uri="http://schemas.openxmlformats.org/drawingml/2006/table">
            <a:tbl>
              <a:tblPr>
                <a:tableStyleId>{5C22544A-7EE6-4342-B048-85BDC9FD1C3A}</a:tableStyleId>
              </a:tblPr>
              <a:tblGrid>
                <a:gridCol w="3431540">
                  <a:extLst>
                    <a:ext uri="{9D8B030D-6E8A-4147-A177-3AD203B41FA5}">
                      <a16:colId xmlns:a16="http://schemas.microsoft.com/office/drawing/2014/main" val="2657288531"/>
                    </a:ext>
                  </a:extLst>
                </a:gridCol>
              </a:tblGrid>
              <a:tr h="1209850">
                <a:tc>
                  <a:txBody>
                    <a:bodyPr/>
                    <a:lstStyle/>
                    <a:p>
                      <a:pPr algn="r" fontAlgn="b"/>
                      <a:r>
                        <a:rPr lang="fr-FR" sz="1200" b="0" u="none" strike="noStrike" dirty="0">
                          <a:effectLst/>
                        </a:rPr>
                        <a:t>L’accompagnement de votre hématologue pour la mise en place de ce traitement</a:t>
                      </a:r>
                      <a:endParaRPr lang="fr-FR" sz="1200" b="0" i="0" u="none" strike="noStrike" dirty="0">
                        <a:solidFill>
                          <a:srgbClr val="000000"/>
                        </a:solidFill>
                        <a:effectLst/>
                        <a:latin typeface="Calibri" panose="020F0502020204030204" pitchFamily="34" charset="0"/>
                      </a:endParaRPr>
                    </a:p>
                  </a:txBody>
                  <a:tcPr marL="4821" marR="4821" marT="48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9856378"/>
                  </a:ext>
                </a:extLst>
              </a:tr>
              <a:tr h="1209850">
                <a:tc>
                  <a:txBody>
                    <a:bodyPr/>
                    <a:lstStyle/>
                    <a:p>
                      <a:pPr algn="r" fontAlgn="b"/>
                      <a:r>
                        <a:rPr lang="fr-FR" sz="1200" b="0" u="none" strike="noStrike" dirty="0">
                          <a:effectLst/>
                        </a:rPr>
                        <a:t>L’accompagnement de l’équipe hospitalière pour la mise en place de ce traitement</a:t>
                      </a:r>
                      <a:endParaRPr lang="fr-FR" sz="1200" b="0" i="0" u="none" strike="noStrike" dirty="0">
                        <a:solidFill>
                          <a:srgbClr val="000000"/>
                        </a:solidFill>
                        <a:effectLst/>
                        <a:latin typeface="Calibri" panose="020F0502020204030204" pitchFamily="34" charset="0"/>
                      </a:endParaRPr>
                    </a:p>
                  </a:txBody>
                  <a:tcPr marL="4821" marR="4821" marT="48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0102055"/>
                  </a:ext>
                </a:extLst>
              </a:tr>
              <a:tr h="1209850">
                <a:tc>
                  <a:txBody>
                    <a:bodyPr/>
                    <a:lstStyle/>
                    <a:p>
                      <a:pPr algn="r" fontAlgn="b"/>
                      <a:r>
                        <a:rPr lang="fr-FR" sz="1200" b="0" u="none" strike="noStrike" dirty="0">
                          <a:effectLst/>
                        </a:rPr>
                        <a:t>L’accompagnement de votre pharmacien de ville pour la mise en place de ce nouveau traitement *</a:t>
                      </a:r>
                      <a:endParaRPr lang="fr-FR" sz="1200" b="0" i="0" u="none" strike="noStrike" dirty="0">
                        <a:solidFill>
                          <a:srgbClr val="000000"/>
                        </a:solidFill>
                        <a:effectLst/>
                        <a:latin typeface="Calibri" panose="020F0502020204030204" pitchFamily="34" charset="0"/>
                      </a:endParaRPr>
                    </a:p>
                  </a:txBody>
                  <a:tcPr marL="4821" marR="4821" marT="48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2280235"/>
                  </a:ext>
                </a:extLst>
              </a:tr>
            </a:tbl>
          </a:graphicData>
        </a:graphic>
      </p:graphicFrame>
      <p:sp>
        <p:nvSpPr>
          <p:cNvPr id="7" name="ZoneTexte 6">
            <a:extLst>
              <a:ext uri="{FF2B5EF4-FFF2-40B4-BE49-F238E27FC236}">
                <a16:creationId xmlns:a16="http://schemas.microsoft.com/office/drawing/2014/main" id="{E900E824-7A7C-85CC-A692-5372761CF1ED}"/>
              </a:ext>
            </a:extLst>
          </p:cNvPr>
          <p:cNvSpPr txBox="1"/>
          <p:nvPr/>
        </p:nvSpPr>
        <p:spPr>
          <a:xfrm>
            <a:off x="685760" y="5250497"/>
            <a:ext cx="3257549" cy="338554"/>
          </a:xfrm>
          <a:prstGeom prst="rect">
            <a:avLst/>
          </a:prstGeom>
          <a:noFill/>
          <a:ln>
            <a:noFill/>
          </a:ln>
          <a:effectLst/>
        </p:spPr>
        <p:txBody>
          <a:bodyPr wrap="square">
            <a:spAutoFit/>
          </a:bodyPr>
          <a:lstStyle/>
          <a:p>
            <a:pPr algn="r"/>
            <a:r>
              <a:rPr lang="fr-FR" sz="800" dirty="0">
                <a:solidFill>
                  <a:schemeClr val="accent6">
                    <a:lumMod val="50000"/>
                  </a:schemeClr>
                </a:solidFill>
              </a:rPr>
              <a:t>* A ceux dont le traitement ou une partie du traitement est administré en ville (84)</a:t>
            </a:r>
          </a:p>
        </p:txBody>
      </p:sp>
      <p:sp>
        <p:nvSpPr>
          <p:cNvPr id="13" name="Ellipse 12">
            <a:extLst>
              <a:ext uri="{FF2B5EF4-FFF2-40B4-BE49-F238E27FC236}">
                <a16:creationId xmlns:a16="http://schemas.microsoft.com/office/drawing/2014/main" id="{D568CE16-635B-3A04-0462-3EA613450788}"/>
              </a:ext>
            </a:extLst>
          </p:cNvPr>
          <p:cNvSpPr/>
          <p:nvPr/>
        </p:nvSpPr>
        <p:spPr>
          <a:xfrm>
            <a:off x="9459409" y="2023501"/>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4" name="Ellipse 13">
            <a:extLst>
              <a:ext uri="{FF2B5EF4-FFF2-40B4-BE49-F238E27FC236}">
                <a16:creationId xmlns:a16="http://schemas.microsoft.com/office/drawing/2014/main" id="{65D2EEDE-E621-CA26-1FCA-F6B38CC29747}"/>
              </a:ext>
            </a:extLst>
          </p:cNvPr>
          <p:cNvSpPr/>
          <p:nvPr/>
        </p:nvSpPr>
        <p:spPr>
          <a:xfrm>
            <a:off x="8210667" y="2023501"/>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5" name="Ellipse 14">
            <a:extLst>
              <a:ext uri="{FF2B5EF4-FFF2-40B4-BE49-F238E27FC236}">
                <a16:creationId xmlns:a16="http://schemas.microsoft.com/office/drawing/2014/main" id="{A38E6890-CC92-2665-6129-2AEA18956597}"/>
              </a:ext>
            </a:extLst>
          </p:cNvPr>
          <p:cNvSpPr/>
          <p:nvPr/>
        </p:nvSpPr>
        <p:spPr>
          <a:xfrm>
            <a:off x="6711268" y="2023501"/>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6" name="Ellipse 15">
            <a:extLst>
              <a:ext uri="{FF2B5EF4-FFF2-40B4-BE49-F238E27FC236}">
                <a16:creationId xmlns:a16="http://schemas.microsoft.com/office/drawing/2014/main" id="{A5B5BB19-748E-3BB8-86E5-93AC6310C17F}"/>
              </a:ext>
            </a:extLst>
          </p:cNvPr>
          <p:cNvSpPr/>
          <p:nvPr/>
        </p:nvSpPr>
        <p:spPr>
          <a:xfrm>
            <a:off x="5121289" y="2023501"/>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Tree>
    <p:extLst>
      <p:ext uri="{BB962C8B-B14F-4D97-AF65-F5344CB8AC3E}">
        <p14:creationId xmlns:p14="http://schemas.microsoft.com/office/powerpoint/2010/main" val="699964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3295A9BB-95F4-B7D7-77DF-1F250BC31A7C}"/>
              </a:ext>
            </a:extLst>
          </p:cNvPr>
          <p:cNvSpPr>
            <a:spLocks noGrp="1"/>
          </p:cNvSpPr>
          <p:nvPr>
            <p:ph type="body" sz="quarter" idx="11"/>
          </p:nvPr>
        </p:nvSpPr>
        <p:spPr>
          <a:xfrm>
            <a:off x="1720851" y="2926626"/>
            <a:ext cx="4838255" cy="984885"/>
          </a:xfrm>
          <a:noFill/>
        </p:spPr>
        <p:txBody>
          <a:bodyPr vert="horz" wrap="square" lIns="72000" tIns="0" rIns="0" bIns="0" rtlCol="0" anchor="ctr">
            <a:spAutoFit/>
          </a:bodyPr>
          <a:lstStyle/>
          <a:p>
            <a:r>
              <a:rPr lang="fr-FR" sz="3200" dirty="0">
                <a:solidFill>
                  <a:schemeClr val="accent2">
                    <a:lumMod val="20000"/>
                    <a:lumOff val="80000"/>
                  </a:schemeClr>
                </a:solidFill>
              </a:rPr>
              <a:t>Lors de la mise en place du traitement</a:t>
            </a:r>
          </a:p>
        </p:txBody>
      </p:sp>
      <p:sp>
        <p:nvSpPr>
          <p:cNvPr id="10" name="Espace réservé du texte 9">
            <a:extLst>
              <a:ext uri="{FF2B5EF4-FFF2-40B4-BE49-F238E27FC236}">
                <a16:creationId xmlns:a16="http://schemas.microsoft.com/office/drawing/2014/main" id="{0800B446-6C5F-21C1-E083-B8C6345A827B}"/>
              </a:ext>
            </a:extLst>
          </p:cNvPr>
          <p:cNvSpPr>
            <a:spLocks noGrp="1"/>
          </p:cNvSpPr>
          <p:nvPr>
            <p:ph type="body" sz="quarter" idx="16"/>
          </p:nvPr>
        </p:nvSpPr>
        <p:spPr>
          <a:xfrm>
            <a:off x="812801" y="3111292"/>
            <a:ext cx="908050" cy="615553"/>
          </a:xfrm>
          <a:solidFill>
            <a:schemeClr val="bg1"/>
          </a:solidFill>
        </p:spPr>
        <p:txBody>
          <a:bodyPr vert="horz" wrap="square" lIns="91440" tIns="72000" rIns="91440" bIns="45720" rtlCol="0" anchor="ctr" anchorCtr="0">
            <a:normAutofit/>
          </a:bodyPr>
          <a:lstStyle/>
          <a:p>
            <a:r>
              <a:rPr lang="fr-FR" dirty="0">
                <a:solidFill>
                  <a:schemeClr val="accent2">
                    <a:lumMod val="20000"/>
                    <a:lumOff val="80000"/>
                  </a:schemeClr>
                </a:solidFill>
              </a:rPr>
              <a:t>5.2</a:t>
            </a:r>
          </a:p>
        </p:txBody>
      </p:sp>
      <p:pic>
        <p:nvPicPr>
          <p:cNvPr id="5" name="Espace réservé pour une image  4">
            <a:extLst>
              <a:ext uri="{FF2B5EF4-FFF2-40B4-BE49-F238E27FC236}">
                <a16:creationId xmlns:a16="http://schemas.microsoft.com/office/drawing/2014/main" id="{2335F29E-4481-8DB6-4247-07027AFF18D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Espace réservé du texte 5">
            <a:extLst>
              <a:ext uri="{FF2B5EF4-FFF2-40B4-BE49-F238E27FC236}">
                <a16:creationId xmlns:a16="http://schemas.microsoft.com/office/drawing/2014/main" id="{D6802E57-1B1E-8FB7-6712-32931A8DFCA9}"/>
              </a:ext>
            </a:extLst>
          </p:cNvPr>
          <p:cNvSpPr txBox="1">
            <a:spLocks/>
          </p:cNvSpPr>
          <p:nvPr/>
        </p:nvSpPr>
        <p:spPr>
          <a:xfrm>
            <a:off x="1165161" y="1455165"/>
            <a:ext cx="5873813" cy="492443"/>
          </a:xfrm>
          <a:prstGeom prst="rect">
            <a:avLst/>
          </a:prstGeom>
          <a:noFill/>
        </p:spPr>
        <p:txBody>
          <a:bodyPr vert="horz" wrap="square" lIns="72000" tIns="0" rIns="0" bIns="0" rtlCol="0" anchor="ctr">
            <a:spAutoFit/>
          </a:bodyPr>
          <a:lstStyle>
            <a:lvl1pPr indent="0">
              <a:lnSpc>
                <a:spcPct val="100000"/>
              </a:lnSpc>
              <a:spcBef>
                <a:spcPts val="0"/>
              </a:spcBef>
              <a:buFont typeface="Arial" panose="020B0604020202020204" pitchFamily="34" charset="0"/>
              <a:buNone/>
              <a:defRPr lang="fr-FR" sz="3200" b="1">
                <a:solidFill>
                  <a:schemeClr val="accent2">
                    <a:lumMod val="20000"/>
                    <a:lumOff val="80000"/>
                  </a:schemeClr>
                </a:solidFill>
                <a:latin typeface="+mj-lt"/>
                <a:cs typeface="Dreaming Outloud Pro" panose="03050502040302030504" pitchFamily="66" charset="0"/>
              </a:defRPr>
            </a:lvl1pPr>
            <a:lvl2pPr indent="0">
              <a:lnSpc>
                <a:spcPct val="90000"/>
              </a:lnSpc>
              <a:spcBef>
                <a:spcPts val="500"/>
              </a:spcBef>
              <a:buFont typeface="Arial" panose="020B0604020202020204" pitchFamily="34" charset="0"/>
              <a:buNone/>
              <a:defRPr lang="fr-FR" sz="2400">
                <a:solidFill>
                  <a:schemeClr val="bg1"/>
                </a:solidFill>
              </a:defRPr>
            </a:lvl2pPr>
            <a:lvl3pPr indent="0">
              <a:lnSpc>
                <a:spcPct val="90000"/>
              </a:lnSpc>
              <a:spcBef>
                <a:spcPts val="500"/>
              </a:spcBef>
              <a:buFont typeface="Arial" panose="020B0604020202020204" pitchFamily="34" charset="0"/>
              <a:buNone/>
              <a:defRPr lang="fr-FR" sz="2000">
                <a:solidFill>
                  <a:schemeClr val="bg1"/>
                </a:solidFill>
              </a:defRPr>
            </a:lvl3pPr>
            <a:lvl4pPr indent="0">
              <a:lnSpc>
                <a:spcPct val="90000"/>
              </a:lnSpc>
              <a:spcBef>
                <a:spcPts val="500"/>
              </a:spcBef>
              <a:buFont typeface="Arial" panose="020B0604020202020204" pitchFamily="34" charset="0"/>
              <a:buNone/>
              <a:defRPr lang="fr-FR">
                <a:solidFill>
                  <a:schemeClr val="bg1"/>
                </a:solidFill>
              </a:defRPr>
            </a:lvl4pPr>
            <a:lvl5pPr indent="0">
              <a:lnSpc>
                <a:spcPct val="90000"/>
              </a:lnSpc>
              <a:spcBef>
                <a:spcPts val="500"/>
              </a:spcBef>
              <a:buFont typeface="Arial" panose="020B0604020202020204" pitchFamily="34" charset="0"/>
              <a:buNone/>
              <a:defRPr lang="fr-FR">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Lors de l’annonce de la rechute</a:t>
            </a:r>
          </a:p>
        </p:txBody>
      </p:sp>
      <p:sp>
        <p:nvSpPr>
          <p:cNvPr id="3" name="Espace réservé du texte 9">
            <a:extLst>
              <a:ext uri="{FF2B5EF4-FFF2-40B4-BE49-F238E27FC236}">
                <a16:creationId xmlns:a16="http://schemas.microsoft.com/office/drawing/2014/main" id="{9C852E78-4D84-C5DE-1AD4-3AF1CAFCEB76}"/>
              </a:ext>
            </a:extLst>
          </p:cNvPr>
          <p:cNvSpPr txBox="1">
            <a:spLocks/>
          </p:cNvSpPr>
          <p:nvPr/>
        </p:nvSpPr>
        <p:spPr>
          <a:xfrm>
            <a:off x="257112" y="1380806"/>
            <a:ext cx="908050" cy="615553"/>
          </a:xfrm>
          <a:prstGeom prst="rect">
            <a:avLst/>
          </a:prstGeom>
          <a:solidFill>
            <a:schemeClr val="bg1"/>
          </a:solidFill>
        </p:spPr>
        <p:txBody>
          <a:bodyPr vert="horz" wrap="square" lIns="91440" tIns="72000" rIns="91440" bIns="45720" rtlCol="0" anchor="ctr" anchorCtr="0">
            <a:normAutofit/>
          </a:bodyPr>
          <a:lstStyle>
            <a:lvl1pPr indent="0" algn="ctr">
              <a:lnSpc>
                <a:spcPct val="100000"/>
              </a:lnSpc>
              <a:spcBef>
                <a:spcPts val="1000"/>
              </a:spcBef>
              <a:buFont typeface="Arial" panose="020B0604020202020204" pitchFamily="34" charset="0"/>
              <a:buNone/>
              <a:defRPr lang="fr-FR" sz="3200">
                <a:solidFill>
                  <a:schemeClr val="accent2">
                    <a:lumMod val="20000"/>
                    <a:lumOff val="80000"/>
                  </a:schemeClr>
                </a:solidFill>
                <a:latin typeface="Dreaming Outloud Pro" panose="03050502040302030504" pitchFamily="66" charset="0"/>
                <a:cs typeface="Dreaming Outloud Pro" panose="03050502040302030504" pitchFamily="66" charset="0"/>
              </a:defRPr>
            </a:lvl1pPr>
            <a:lvl2pPr marL="685800" indent="-228600">
              <a:lnSpc>
                <a:spcPct val="90000"/>
              </a:lnSpc>
              <a:spcBef>
                <a:spcPts val="500"/>
              </a:spcBef>
              <a:buFont typeface="Arial" panose="020B0604020202020204" pitchFamily="34" charset="0"/>
              <a:buChar char="•"/>
              <a:defRPr lang="fr-FR" sz="2400">
                <a:solidFill>
                  <a:schemeClr val="bg1"/>
                </a:solidFill>
              </a:defRPr>
            </a:lvl2pPr>
            <a:lvl3pPr marL="1143000" indent="-228600">
              <a:lnSpc>
                <a:spcPct val="90000"/>
              </a:lnSpc>
              <a:spcBef>
                <a:spcPts val="500"/>
              </a:spcBef>
              <a:buFont typeface="Arial" panose="020B0604020202020204" pitchFamily="34" charset="0"/>
              <a:buChar char="•"/>
              <a:defRPr lang="fr-FR" sz="2000">
                <a:solidFill>
                  <a:schemeClr val="bg1"/>
                </a:solidFill>
              </a:defRPr>
            </a:lvl3pPr>
            <a:lvl4pPr marL="1600200" indent="-228600">
              <a:lnSpc>
                <a:spcPct val="90000"/>
              </a:lnSpc>
              <a:spcBef>
                <a:spcPts val="500"/>
              </a:spcBef>
              <a:buFont typeface="Arial" panose="020B0604020202020204" pitchFamily="34" charset="0"/>
              <a:buChar char="•"/>
              <a:defRPr lang="fr-FR">
                <a:solidFill>
                  <a:schemeClr val="bg1"/>
                </a:solidFill>
              </a:defRPr>
            </a:lvl4pPr>
            <a:lvl5pPr marL="2057400" indent="-228600">
              <a:lnSpc>
                <a:spcPct val="90000"/>
              </a:lnSpc>
              <a:spcBef>
                <a:spcPts val="500"/>
              </a:spcBef>
              <a:buFont typeface="Arial" panose="020B0604020202020204" pitchFamily="34" charset="0"/>
              <a:buChar char="•"/>
              <a:defRPr lang="fr-FR">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5.1</a:t>
            </a:r>
          </a:p>
        </p:txBody>
      </p:sp>
      <p:sp>
        <p:nvSpPr>
          <p:cNvPr id="4" name="Espace réservé du texte 5">
            <a:extLst>
              <a:ext uri="{FF2B5EF4-FFF2-40B4-BE49-F238E27FC236}">
                <a16:creationId xmlns:a16="http://schemas.microsoft.com/office/drawing/2014/main" id="{38C6A6A8-CA2E-9421-AE38-9E134C0902FE}"/>
              </a:ext>
            </a:extLst>
          </p:cNvPr>
          <p:cNvSpPr txBox="1">
            <a:spLocks/>
          </p:cNvSpPr>
          <p:nvPr/>
        </p:nvSpPr>
        <p:spPr>
          <a:xfrm>
            <a:off x="3213767" y="5136750"/>
            <a:ext cx="4838255" cy="492443"/>
          </a:xfrm>
          <a:prstGeom prst="rect">
            <a:avLst/>
          </a:prstGeom>
          <a:noFill/>
        </p:spPr>
        <p:txBody>
          <a:bodyPr vert="horz" wrap="square" lIns="72000" tIns="0" rIns="0" bIns="0" rtlCol="0" anchor="ctr">
            <a:spAutoFit/>
          </a:bodyPr>
          <a:lstStyle>
            <a:lvl1pPr marL="0" indent="0" algn="l" defTabSz="914400" rtl="0" eaLnBrk="1" latinLnBrk="0" hangingPunct="1">
              <a:lnSpc>
                <a:spcPct val="100000"/>
              </a:lnSpc>
              <a:spcBef>
                <a:spcPts val="0"/>
              </a:spcBef>
              <a:buFont typeface="Arial" panose="020B0604020202020204" pitchFamily="34" charset="0"/>
              <a:buNone/>
              <a:defRPr lang="fr-FR" sz="4000" b="1" kern="1200">
                <a:solidFill>
                  <a:schemeClr val="accent2"/>
                </a:solidFill>
                <a:latin typeface="+mj-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t>Lors du suivi</a:t>
            </a:r>
          </a:p>
        </p:txBody>
      </p:sp>
      <p:sp>
        <p:nvSpPr>
          <p:cNvPr id="7" name="Espace réservé du texte 9">
            <a:extLst>
              <a:ext uri="{FF2B5EF4-FFF2-40B4-BE49-F238E27FC236}">
                <a16:creationId xmlns:a16="http://schemas.microsoft.com/office/drawing/2014/main" id="{E308C18C-0D67-8395-4375-8413B0FF20F2}"/>
              </a:ext>
            </a:extLst>
          </p:cNvPr>
          <p:cNvSpPr txBox="1">
            <a:spLocks/>
          </p:cNvSpPr>
          <p:nvPr/>
        </p:nvSpPr>
        <p:spPr>
          <a:xfrm>
            <a:off x="2305717" y="5075195"/>
            <a:ext cx="908050" cy="615553"/>
          </a:xfrm>
          <a:prstGeom prst="rect">
            <a:avLst/>
          </a:prstGeom>
          <a:solidFill>
            <a:schemeClr val="bg1"/>
          </a:solidFill>
        </p:spPr>
        <p:txBody>
          <a:bodyPr vert="horz" wrap="square" lIns="91440" tIns="72000" rIns="91440" bIns="45720" rtlCol="0" anchor="ctr" anchorCtr="0">
            <a:normAutofit/>
          </a:bodyPr>
          <a:lstStyle>
            <a:lvl1pPr marL="0" indent="0" algn="ctr" defTabSz="914400" rtl="0" eaLnBrk="1" latinLnBrk="0" hangingPunct="1">
              <a:lnSpc>
                <a:spcPct val="100000"/>
              </a:lnSpc>
              <a:spcBef>
                <a:spcPts val="1000"/>
              </a:spcBef>
              <a:buFont typeface="Arial" panose="020B0604020202020204" pitchFamily="34" charset="0"/>
              <a:buNone/>
              <a:defRPr lang="fr-FR" sz="3200" kern="1200">
                <a:solidFill>
                  <a:schemeClr val="accent2"/>
                </a:solidFill>
                <a:latin typeface="Dreaming Outloud Pro" panose="03050502040302030504" pitchFamily="66" charset="0"/>
                <a:ea typeface="+mn-ea"/>
                <a:cs typeface="Dreaming Outloud Pro" panose="03050502040302030504" pitchFamily="66"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5.3</a:t>
            </a:r>
          </a:p>
        </p:txBody>
      </p:sp>
    </p:spTree>
    <p:extLst>
      <p:ext uri="{BB962C8B-B14F-4D97-AF65-F5344CB8AC3E}">
        <p14:creationId xmlns:p14="http://schemas.microsoft.com/office/powerpoint/2010/main" val="3956211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D97E7AF-FFAF-CFE1-3889-641EF61C20E2}"/>
              </a:ext>
            </a:extLst>
          </p:cNvPr>
          <p:cNvSpPr/>
          <p:nvPr/>
        </p:nvSpPr>
        <p:spPr>
          <a:xfrm>
            <a:off x="2502605" y="3917826"/>
            <a:ext cx="1502228" cy="289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100" dirty="0">
                <a:solidFill>
                  <a:schemeClr val="accent6">
                    <a:lumMod val="65000"/>
                  </a:schemeClr>
                </a:solidFill>
              </a:rPr>
              <a:t>n= </a:t>
            </a:r>
            <a:r>
              <a:rPr lang="fr-FR" sz="1100" dirty="0">
                <a:solidFill>
                  <a:schemeClr val="accent2"/>
                </a:solidFill>
              </a:rPr>
              <a:t>7</a:t>
            </a:r>
          </a:p>
        </p:txBody>
      </p:sp>
      <p:sp>
        <p:nvSpPr>
          <p:cNvPr id="15" name="Rectangle : coins arrondis 14">
            <a:extLst>
              <a:ext uri="{FF2B5EF4-FFF2-40B4-BE49-F238E27FC236}">
                <a16:creationId xmlns:a16="http://schemas.microsoft.com/office/drawing/2014/main" id="{9A6E1C23-0194-B1BF-4589-63AA4C3DA789}"/>
              </a:ext>
            </a:extLst>
          </p:cNvPr>
          <p:cNvSpPr/>
          <p:nvPr/>
        </p:nvSpPr>
        <p:spPr>
          <a:xfrm>
            <a:off x="2530121" y="4440458"/>
            <a:ext cx="1502228" cy="289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100" dirty="0">
                <a:solidFill>
                  <a:schemeClr val="accent6">
                    <a:lumMod val="65000"/>
                  </a:schemeClr>
                </a:solidFill>
              </a:rPr>
              <a:t>n= 61</a:t>
            </a:r>
          </a:p>
        </p:txBody>
      </p:sp>
      <p:sp>
        <p:nvSpPr>
          <p:cNvPr id="16" name="Rectangle : coins arrondis 15">
            <a:extLst>
              <a:ext uri="{FF2B5EF4-FFF2-40B4-BE49-F238E27FC236}">
                <a16:creationId xmlns:a16="http://schemas.microsoft.com/office/drawing/2014/main" id="{636AC344-FD21-03E9-20C2-D10E29DFCCC5}"/>
              </a:ext>
            </a:extLst>
          </p:cNvPr>
          <p:cNvSpPr/>
          <p:nvPr/>
        </p:nvSpPr>
        <p:spPr>
          <a:xfrm>
            <a:off x="2488203" y="5407998"/>
            <a:ext cx="1502228" cy="289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100" dirty="0">
                <a:solidFill>
                  <a:schemeClr val="accent6">
                    <a:lumMod val="65000"/>
                  </a:schemeClr>
                </a:solidFill>
              </a:rPr>
              <a:t>n= </a:t>
            </a:r>
            <a:r>
              <a:rPr lang="fr-FR" sz="1100" dirty="0">
                <a:solidFill>
                  <a:schemeClr val="accent2"/>
                </a:solidFill>
              </a:rPr>
              <a:t>15</a:t>
            </a:r>
          </a:p>
        </p:txBody>
      </p:sp>
      <p:sp>
        <p:nvSpPr>
          <p:cNvPr id="17" name="Rectangle : coins arrondis 16">
            <a:extLst>
              <a:ext uri="{FF2B5EF4-FFF2-40B4-BE49-F238E27FC236}">
                <a16:creationId xmlns:a16="http://schemas.microsoft.com/office/drawing/2014/main" id="{72B15D20-7681-C821-E146-CC2D4D751127}"/>
              </a:ext>
            </a:extLst>
          </p:cNvPr>
          <p:cNvSpPr/>
          <p:nvPr/>
        </p:nvSpPr>
        <p:spPr>
          <a:xfrm>
            <a:off x="2488203" y="4887800"/>
            <a:ext cx="1502228" cy="289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100" dirty="0">
                <a:solidFill>
                  <a:schemeClr val="accent6">
                    <a:lumMod val="65000"/>
                  </a:schemeClr>
                </a:solidFill>
              </a:rPr>
              <a:t>n= </a:t>
            </a:r>
            <a:r>
              <a:rPr lang="fr-FR" sz="1100" dirty="0">
                <a:solidFill>
                  <a:schemeClr val="accent2"/>
                </a:solidFill>
              </a:rPr>
              <a:t>17</a:t>
            </a:r>
          </a:p>
        </p:txBody>
      </p:sp>
      <p:sp>
        <p:nvSpPr>
          <p:cNvPr id="18" name="Rectangle : coins arrondis 17">
            <a:extLst>
              <a:ext uri="{FF2B5EF4-FFF2-40B4-BE49-F238E27FC236}">
                <a16:creationId xmlns:a16="http://schemas.microsoft.com/office/drawing/2014/main" id="{FBB1EBCA-844A-3440-D421-643D8090F898}"/>
              </a:ext>
            </a:extLst>
          </p:cNvPr>
          <p:cNvSpPr/>
          <p:nvPr/>
        </p:nvSpPr>
        <p:spPr>
          <a:xfrm>
            <a:off x="2530121" y="5841738"/>
            <a:ext cx="1502228" cy="289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100" dirty="0">
                <a:solidFill>
                  <a:schemeClr val="accent6">
                    <a:lumMod val="65000"/>
                  </a:schemeClr>
                </a:solidFill>
              </a:rPr>
              <a:t>n= </a:t>
            </a:r>
            <a:r>
              <a:rPr lang="fr-FR" sz="1100" dirty="0">
                <a:solidFill>
                  <a:schemeClr val="accent2"/>
                </a:solidFill>
              </a:rPr>
              <a:t>4</a:t>
            </a:r>
          </a:p>
        </p:txBody>
      </p:sp>
      <p:sp>
        <p:nvSpPr>
          <p:cNvPr id="2" name="Titre 1">
            <a:extLst>
              <a:ext uri="{FF2B5EF4-FFF2-40B4-BE49-F238E27FC236}">
                <a16:creationId xmlns:a16="http://schemas.microsoft.com/office/drawing/2014/main" id="{D3D482C2-CC1D-77A0-A559-59AB2C97A4D0}"/>
              </a:ext>
            </a:extLst>
          </p:cNvPr>
          <p:cNvSpPr>
            <a:spLocks noGrp="1"/>
          </p:cNvSpPr>
          <p:nvPr>
            <p:ph type="title"/>
          </p:nvPr>
        </p:nvSpPr>
        <p:spPr/>
        <p:txBody>
          <a:bodyPr/>
          <a:lstStyle/>
          <a:p>
            <a:r>
              <a:rPr lang="fr-FR" dirty="0"/>
              <a:t>Parmi ceux concernés, une grande satisfaction du suivi réalisé par les différents professionnels de santé </a:t>
            </a:r>
          </a:p>
        </p:txBody>
      </p:sp>
      <p:sp>
        <p:nvSpPr>
          <p:cNvPr id="3" name="Espace réservé du texte 2">
            <a:extLst>
              <a:ext uri="{FF2B5EF4-FFF2-40B4-BE49-F238E27FC236}">
                <a16:creationId xmlns:a16="http://schemas.microsoft.com/office/drawing/2014/main" id="{ADB59405-3E9D-7797-51EA-7058C5135AC4}"/>
              </a:ext>
            </a:extLst>
          </p:cNvPr>
          <p:cNvSpPr>
            <a:spLocks noGrp="1"/>
          </p:cNvSpPr>
          <p:nvPr>
            <p:ph type="body" sz="quarter" idx="13"/>
          </p:nvPr>
        </p:nvSpPr>
        <p:spPr>
          <a:xfrm>
            <a:off x="0" y="1152000"/>
            <a:ext cx="12193200" cy="491655"/>
          </a:xfrm>
        </p:spPr>
        <p:txBody>
          <a:bodyPr/>
          <a:lstStyle/>
          <a:p>
            <a:r>
              <a:rPr lang="fr-FR" dirty="0"/>
              <a:t>Q43. Dans quelle mesure êtes-vous satisfait du […] réalisé suite à la mise en place de ce traitement après l’annonce de la rechute de votre LLC ?
</a:t>
            </a:r>
            <a:r>
              <a:rPr lang="fr-FR" sz="1000" dirty="0"/>
              <a:t>Base : A ceux qui sont concernés par les différentes propositions</a:t>
            </a:r>
            <a:endParaRPr lang="fr-FR" dirty="0"/>
          </a:p>
        </p:txBody>
      </p:sp>
      <p:graphicFrame>
        <p:nvGraphicFramePr>
          <p:cNvPr id="4" name="Graphique 3">
            <a:extLst>
              <a:ext uri="{FF2B5EF4-FFF2-40B4-BE49-F238E27FC236}">
                <a16:creationId xmlns:a16="http://schemas.microsoft.com/office/drawing/2014/main" id="{F4E8F721-3F00-CB34-6926-99B23CA143C4}"/>
              </a:ext>
            </a:extLst>
          </p:cNvPr>
          <p:cNvGraphicFramePr/>
          <p:nvPr>
            <p:extLst>
              <p:ext uri="{D42A27DB-BD31-4B8C-83A1-F6EECF244321}">
                <p14:modId xmlns:p14="http://schemas.microsoft.com/office/powerpoint/2010/main" val="62973932"/>
              </p:ext>
            </p:extLst>
          </p:nvPr>
        </p:nvGraphicFramePr>
        <p:xfrm>
          <a:off x="435609" y="1920738"/>
          <a:ext cx="11319615" cy="4429262"/>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5AD9DE5F-90A7-F201-DACF-86F32BB14ED0}"/>
              </a:ext>
            </a:extLst>
          </p:cNvPr>
          <p:cNvSpPr/>
          <p:nvPr/>
        </p:nvSpPr>
        <p:spPr>
          <a:xfrm>
            <a:off x="9259486" y="2072774"/>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6" name="Ellipse 5">
            <a:extLst>
              <a:ext uri="{FF2B5EF4-FFF2-40B4-BE49-F238E27FC236}">
                <a16:creationId xmlns:a16="http://schemas.microsoft.com/office/drawing/2014/main" id="{2FF2503D-C8A3-0C65-AFC0-D6EDF8EA6C96}"/>
              </a:ext>
            </a:extLst>
          </p:cNvPr>
          <p:cNvSpPr/>
          <p:nvPr/>
        </p:nvSpPr>
        <p:spPr>
          <a:xfrm>
            <a:off x="7953565" y="2072774"/>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1D423922-03A8-B2B2-C4F0-94158368EB8A}"/>
              </a:ext>
            </a:extLst>
          </p:cNvPr>
          <p:cNvSpPr/>
          <p:nvPr/>
        </p:nvSpPr>
        <p:spPr>
          <a:xfrm>
            <a:off x="6385955" y="2072774"/>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D1B6F56C-6A62-D122-3461-7E8177056AED}"/>
              </a:ext>
            </a:extLst>
          </p:cNvPr>
          <p:cNvSpPr/>
          <p:nvPr/>
        </p:nvSpPr>
        <p:spPr>
          <a:xfrm>
            <a:off x="4728664" y="2072774"/>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graphicFrame>
        <p:nvGraphicFramePr>
          <p:cNvPr id="10" name="Tableau 9">
            <a:extLst>
              <a:ext uri="{FF2B5EF4-FFF2-40B4-BE49-F238E27FC236}">
                <a16:creationId xmlns:a16="http://schemas.microsoft.com/office/drawing/2014/main" id="{8AFF1A41-C1E1-A1BC-97CC-3EAADBD38837}"/>
              </a:ext>
            </a:extLst>
          </p:cNvPr>
          <p:cNvGraphicFramePr>
            <a:graphicFrameLocks noGrp="1"/>
          </p:cNvGraphicFramePr>
          <p:nvPr/>
        </p:nvGraphicFramePr>
        <p:xfrm>
          <a:off x="510582" y="2233478"/>
          <a:ext cx="3068876" cy="3852000"/>
        </p:xfrm>
        <a:graphic>
          <a:graphicData uri="http://schemas.openxmlformats.org/drawingml/2006/table">
            <a:tbl>
              <a:tblPr>
                <a:tableStyleId>{5C22544A-7EE6-4342-B048-85BDC9FD1C3A}</a:tableStyleId>
              </a:tblPr>
              <a:tblGrid>
                <a:gridCol w="3068876">
                  <a:extLst>
                    <a:ext uri="{9D8B030D-6E8A-4147-A177-3AD203B41FA5}">
                      <a16:colId xmlns:a16="http://schemas.microsoft.com/office/drawing/2014/main" val="2860422737"/>
                    </a:ext>
                  </a:extLst>
                </a:gridCol>
              </a:tblGrid>
              <a:tr h="481500">
                <a:tc>
                  <a:txBody>
                    <a:bodyPr/>
                    <a:lstStyle/>
                    <a:p>
                      <a:pPr algn="r" fontAlgn="b"/>
                      <a:r>
                        <a:rPr lang="fr-FR" sz="1100" b="0" i="0" u="none" strike="noStrike" dirty="0">
                          <a:solidFill>
                            <a:schemeClr val="tx1"/>
                          </a:solidFill>
                          <a:effectLst/>
                          <a:latin typeface="+mj-lt"/>
                        </a:rPr>
                        <a:t>Suivi réalisé par votre </a:t>
                      </a:r>
                      <a:r>
                        <a:rPr lang="fr-FR" sz="1100" b="1" i="0" u="none" strike="noStrike" dirty="0">
                          <a:solidFill>
                            <a:schemeClr val="tx1"/>
                          </a:solidFill>
                          <a:effectLst/>
                          <a:latin typeface="+mj-lt"/>
                        </a:rPr>
                        <a:t>médecin spécialiste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218039"/>
                  </a:ext>
                </a:extLst>
              </a:tr>
              <a:tr h="481500">
                <a:tc>
                  <a:txBody>
                    <a:bodyPr/>
                    <a:lstStyle/>
                    <a:p>
                      <a:pPr algn="r" fontAlgn="b"/>
                      <a:r>
                        <a:rPr lang="fr-FR" sz="1100" b="0" i="0" u="none" strike="noStrike" dirty="0">
                          <a:solidFill>
                            <a:schemeClr val="tx1"/>
                          </a:solidFill>
                          <a:effectLst/>
                          <a:latin typeface="+mj-lt"/>
                        </a:rPr>
                        <a:t>Suivi réalisé par un </a:t>
                      </a:r>
                      <a:r>
                        <a:rPr lang="fr-FR" sz="1100" b="1" i="0" u="none" strike="noStrike" dirty="0">
                          <a:solidFill>
                            <a:schemeClr val="tx1"/>
                          </a:solidFill>
                          <a:effectLst/>
                          <a:latin typeface="+mj-lt"/>
                        </a:rPr>
                        <a:t>infirmier</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1049663"/>
                  </a:ext>
                </a:extLst>
              </a:tr>
              <a:tr h="481500">
                <a:tc>
                  <a:txBody>
                    <a:bodyPr/>
                    <a:lstStyle/>
                    <a:p>
                      <a:pPr algn="r" fontAlgn="b"/>
                      <a:r>
                        <a:rPr lang="fr-FR" sz="1100" b="0" i="0" u="none" strike="noStrike" dirty="0">
                          <a:solidFill>
                            <a:schemeClr val="tx1"/>
                          </a:solidFill>
                          <a:effectLst/>
                          <a:latin typeface="+mj-lt"/>
                        </a:rPr>
                        <a:t>Suivi réalisé par votre </a:t>
                      </a:r>
                      <a:r>
                        <a:rPr lang="fr-FR" sz="1100" b="1" i="0" u="none" strike="noStrike" dirty="0">
                          <a:solidFill>
                            <a:schemeClr val="tx1"/>
                          </a:solidFill>
                          <a:effectLst/>
                          <a:latin typeface="+mj-lt"/>
                        </a:rPr>
                        <a:t>pharmacien de ville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8490157"/>
                  </a:ext>
                </a:extLst>
              </a:tr>
              <a:tr h="481500">
                <a:tc>
                  <a:txBody>
                    <a:bodyPr/>
                    <a:lstStyle/>
                    <a:p>
                      <a:pPr algn="r" fontAlgn="b"/>
                      <a:r>
                        <a:rPr lang="fr-FR" sz="1100" b="0" i="0" u="none" strike="noStrike" dirty="0">
                          <a:solidFill>
                            <a:schemeClr val="tx1"/>
                          </a:solidFill>
                          <a:effectLst/>
                          <a:latin typeface="+mj-lt"/>
                        </a:rPr>
                        <a:t>Suivi réalisé via une </a:t>
                      </a:r>
                      <a:r>
                        <a:rPr lang="fr-FR" sz="1100" b="1" i="0" u="none" strike="noStrike" dirty="0">
                          <a:solidFill>
                            <a:schemeClr val="tx1"/>
                          </a:solidFill>
                          <a:effectLst/>
                          <a:latin typeface="+mj-lt"/>
                        </a:rPr>
                        <a:t>plateforme digitale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496180"/>
                  </a:ext>
                </a:extLst>
              </a:tr>
              <a:tr h="481500">
                <a:tc>
                  <a:txBody>
                    <a:bodyPr/>
                    <a:lstStyle/>
                    <a:p>
                      <a:pPr algn="r" fontAlgn="b"/>
                      <a:r>
                        <a:rPr lang="fr-FR" sz="1100" b="0" i="0" u="none" strike="noStrike" dirty="0">
                          <a:solidFill>
                            <a:schemeClr val="tx1"/>
                          </a:solidFill>
                          <a:effectLst/>
                          <a:latin typeface="+mj-lt"/>
                        </a:rPr>
                        <a:t>Suivi réalisé par votre </a:t>
                      </a:r>
                      <a:r>
                        <a:rPr lang="fr-FR" sz="1100" b="1" i="0" u="none" strike="noStrike" dirty="0">
                          <a:solidFill>
                            <a:schemeClr val="tx1"/>
                          </a:solidFill>
                          <a:effectLst/>
                          <a:latin typeface="+mj-lt"/>
                        </a:rPr>
                        <a:t>médecin de ville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8894615"/>
                  </a:ext>
                </a:extLst>
              </a:tr>
              <a:tr h="481500">
                <a:tc>
                  <a:txBody>
                    <a:bodyPr/>
                    <a:lstStyle/>
                    <a:p>
                      <a:pPr algn="r" fontAlgn="b"/>
                      <a:r>
                        <a:rPr lang="fr-FR" sz="1100" b="0" i="0" u="none" strike="noStrike" dirty="0">
                          <a:solidFill>
                            <a:schemeClr val="tx1"/>
                          </a:solidFill>
                          <a:effectLst/>
                          <a:latin typeface="+mj-lt"/>
                        </a:rPr>
                        <a:t>Accompagnement via </a:t>
                      </a:r>
                      <a:r>
                        <a:rPr lang="fr-FR" sz="1100" b="1" i="0" u="none" strike="noStrike" dirty="0">
                          <a:solidFill>
                            <a:schemeClr val="tx1"/>
                          </a:solidFill>
                          <a:effectLst/>
                          <a:latin typeface="+mj-lt"/>
                        </a:rPr>
                        <a:t>une association de patients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429262"/>
                  </a:ext>
                </a:extLst>
              </a:tr>
              <a:tr h="481500">
                <a:tc>
                  <a:txBody>
                    <a:bodyPr/>
                    <a:lstStyle/>
                    <a:p>
                      <a:pPr algn="r" fontAlgn="b"/>
                      <a:r>
                        <a:rPr lang="fr-FR" sz="1100" b="0" i="0" u="none" strike="noStrike" dirty="0">
                          <a:solidFill>
                            <a:schemeClr val="tx1"/>
                          </a:solidFill>
                          <a:effectLst/>
                          <a:latin typeface="+mj-lt"/>
                        </a:rPr>
                        <a:t>Accompagnement via un </a:t>
                      </a:r>
                      <a:r>
                        <a:rPr lang="fr-FR" sz="1100" b="1" i="0" u="none" strike="noStrike" dirty="0">
                          <a:solidFill>
                            <a:schemeClr val="tx1"/>
                          </a:solidFill>
                          <a:effectLst/>
                          <a:latin typeface="+mj-lt"/>
                        </a:rPr>
                        <a:t>psychologue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8873519"/>
                  </a:ext>
                </a:extLst>
              </a:tr>
              <a:tr h="481500">
                <a:tc>
                  <a:txBody>
                    <a:bodyPr/>
                    <a:lstStyle/>
                    <a:p>
                      <a:pPr algn="r" fontAlgn="b"/>
                      <a:r>
                        <a:rPr lang="fr-FR" sz="1100" b="0" i="0" u="none" strike="noStrike" dirty="0">
                          <a:solidFill>
                            <a:schemeClr val="tx1"/>
                          </a:solidFill>
                          <a:effectLst/>
                          <a:latin typeface="+mj-lt"/>
                        </a:rPr>
                        <a:t>Accompagnement via un </a:t>
                      </a:r>
                      <a:r>
                        <a:rPr lang="fr-FR" sz="1100" b="1" i="0" u="none" strike="noStrike" dirty="0">
                          <a:solidFill>
                            <a:schemeClr val="tx1"/>
                          </a:solidFill>
                          <a:effectLst/>
                          <a:latin typeface="+mj-lt"/>
                        </a:rPr>
                        <a:t>groupe de parole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7520092"/>
                  </a:ext>
                </a:extLst>
              </a:tr>
            </a:tbl>
          </a:graphicData>
        </a:graphic>
      </p:graphicFrame>
      <p:sp>
        <p:nvSpPr>
          <p:cNvPr id="11" name="Rectangle : coins arrondis 10">
            <a:extLst>
              <a:ext uri="{FF2B5EF4-FFF2-40B4-BE49-F238E27FC236}">
                <a16:creationId xmlns:a16="http://schemas.microsoft.com/office/drawing/2014/main" id="{BAF05E9E-26D5-A750-89B2-5454870515F9}"/>
              </a:ext>
            </a:extLst>
          </p:cNvPr>
          <p:cNvSpPr/>
          <p:nvPr/>
        </p:nvSpPr>
        <p:spPr>
          <a:xfrm>
            <a:off x="2560203" y="2496595"/>
            <a:ext cx="1502228" cy="289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100" dirty="0">
                <a:solidFill>
                  <a:schemeClr val="accent6">
                    <a:lumMod val="65000"/>
                  </a:schemeClr>
                </a:solidFill>
              </a:rPr>
              <a:t>n= 77</a:t>
            </a:r>
          </a:p>
        </p:txBody>
      </p:sp>
      <p:sp>
        <p:nvSpPr>
          <p:cNvPr id="12" name="Rectangle : coins arrondis 11">
            <a:extLst>
              <a:ext uri="{FF2B5EF4-FFF2-40B4-BE49-F238E27FC236}">
                <a16:creationId xmlns:a16="http://schemas.microsoft.com/office/drawing/2014/main" id="{2DF940E3-C8AE-DD7F-5605-5089B5A2FDA0}"/>
              </a:ext>
            </a:extLst>
          </p:cNvPr>
          <p:cNvSpPr/>
          <p:nvPr/>
        </p:nvSpPr>
        <p:spPr>
          <a:xfrm>
            <a:off x="2560203" y="2979594"/>
            <a:ext cx="1502228" cy="289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100" dirty="0">
                <a:solidFill>
                  <a:schemeClr val="accent6">
                    <a:lumMod val="65000"/>
                  </a:schemeClr>
                </a:solidFill>
              </a:rPr>
              <a:t>n= 36</a:t>
            </a:r>
          </a:p>
        </p:txBody>
      </p:sp>
      <p:sp>
        <p:nvSpPr>
          <p:cNvPr id="13" name="Rectangle : coins arrondis 12">
            <a:extLst>
              <a:ext uri="{FF2B5EF4-FFF2-40B4-BE49-F238E27FC236}">
                <a16:creationId xmlns:a16="http://schemas.microsoft.com/office/drawing/2014/main" id="{85B42575-A201-6E13-BE65-04843AFE0AD2}"/>
              </a:ext>
            </a:extLst>
          </p:cNvPr>
          <p:cNvSpPr/>
          <p:nvPr/>
        </p:nvSpPr>
        <p:spPr>
          <a:xfrm>
            <a:off x="2560203" y="3470484"/>
            <a:ext cx="1502228" cy="289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100" dirty="0">
                <a:solidFill>
                  <a:schemeClr val="accent6">
                    <a:lumMod val="65000"/>
                  </a:schemeClr>
                </a:solidFill>
              </a:rPr>
              <a:t>n= 53</a:t>
            </a:r>
          </a:p>
        </p:txBody>
      </p:sp>
      <p:grpSp>
        <p:nvGrpSpPr>
          <p:cNvPr id="21" name="Groupe 20">
            <a:extLst>
              <a:ext uri="{FF2B5EF4-FFF2-40B4-BE49-F238E27FC236}">
                <a16:creationId xmlns:a16="http://schemas.microsoft.com/office/drawing/2014/main" id="{621089FD-FD2A-5597-A12F-81E25CA06EEC}"/>
              </a:ext>
            </a:extLst>
          </p:cNvPr>
          <p:cNvGrpSpPr/>
          <p:nvPr/>
        </p:nvGrpSpPr>
        <p:grpSpPr>
          <a:xfrm>
            <a:off x="165899" y="6359635"/>
            <a:ext cx="2704009" cy="190500"/>
            <a:chOff x="435609" y="1730238"/>
            <a:chExt cx="2704009" cy="190500"/>
          </a:xfrm>
        </p:grpSpPr>
        <p:pic>
          <p:nvPicPr>
            <p:cNvPr id="22" name="Image 21">
              <a:extLst>
                <a:ext uri="{FF2B5EF4-FFF2-40B4-BE49-F238E27FC236}">
                  <a16:creationId xmlns:a16="http://schemas.microsoft.com/office/drawing/2014/main" id="{FD56B2B9-F4DA-2C9F-EE4A-5C592ACACF2A}"/>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435609" y="1730238"/>
              <a:ext cx="190500" cy="190500"/>
            </a:xfrm>
            <a:prstGeom prst="rect">
              <a:avLst/>
            </a:prstGeom>
          </p:spPr>
        </p:pic>
        <p:sp>
          <p:nvSpPr>
            <p:cNvPr id="23" name="ZoneTexte 22">
              <a:extLst>
                <a:ext uri="{FF2B5EF4-FFF2-40B4-BE49-F238E27FC236}">
                  <a16:creationId xmlns:a16="http://schemas.microsoft.com/office/drawing/2014/main" id="{73C72622-6A6A-C15A-F08B-32CD1DA679D2}"/>
                </a:ext>
              </a:extLst>
            </p:cNvPr>
            <p:cNvSpPr txBox="1"/>
            <p:nvPr/>
          </p:nvSpPr>
          <p:spPr>
            <a:xfrm>
              <a:off x="626109" y="1730238"/>
              <a:ext cx="2513509" cy="189796"/>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63500" tIns="25400" rIns="0" bIns="25400" rtlCol="0" anchor="ctr" anchorCtr="0">
              <a:spAutoFit/>
            </a:bodyPr>
            <a:lstStyle/>
            <a:p>
              <a:pPr marL="0" marR="0" indent="0" algn="ctr" defTabSz="914377" rtl="0" eaLnBrk="1" fontAlgn="auto" latinLnBrk="0" hangingPunct="1">
                <a:lnSpc>
                  <a:spcPct val="100000"/>
                </a:lnSpc>
                <a:spcBef>
                  <a:spcPts val="0"/>
                </a:spcBef>
                <a:spcAft>
                  <a:spcPts val="0"/>
                </a:spcAft>
                <a:buClr>
                  <a:srgbClr val="EC2606"/>
                </a:buClr>
                <a:buSzTx/>
                <a:tabLst/>
              </a:pPr>
              <a:r>
                <a:rPr lang="fr-FR" sz="900" i="1" dirty="0">
                  <a:solidFill>
                    <a:schemeClr val="accent6">
                      <a:lumMod val="50000"/>
                    </a:schemeClr>
                  </a:solidFill>
                  <a:latin typeface="Tenorite" panose="00000500000000000000" pitchFamily="2" charset="0"/>
                  <a:ea typeface="+mn-ea"/>
                  <a:cs typeface="Dreaming Outloud Pro" panose="03050502040302030504" pitchFamily="66" charset="0"/>
                </a:rPr>
                <a:t>Base faible, résultats à interpréter avec prudence</a:t>
              </a:r>
            </a:p>
          </p:txBody>
        </p:sp>
      </p:grpSp>
      <p:sp>
        <p:nvSpPr>
          <p:cNvPr id="25" name="Rectangle : coins arrondis 24">
            <a:extLst>
              <a:ext uri="{FF2B5EF4-FFF2-40B4-BE49-F238E27FC236}">
                <a16:creationId xmlns:a16="http://schemas.microsoft.com/office/drawing/2014/main" id="{3EF714D6-E543-C190-8208-6BCA77167A50}"/>
              </a:ext>
            </a:extLst>
          </p:cNvPr>
          <p:cNvSpPr/>
          <p:nvPr/>
        </p:nvSpPr>
        <p:spPr>
          <a:xfrm>
            <a:off x="570451" y="3709963"/>
            <a:ext cx="11006356" cy="436173"/>
          </a:xfrm>
          <a:prstGeom prst="round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26" name="Rectangle : coins arrondis 25">
            <a:extLst>
              <a:ext uri="{FF2B5EF4-FFF2-40B4-BE49-F238E27FC236}">
                <a16:creationId xmlns:a16="http://schemas.microsoft.com/office/drawing/2014/main" id="{D2E49791-3D89-79D8-BDA6-8D9C0505FAB6}"/>
              </a:ext>
            </a:extLst>
          </p:cNvPr>
          <p:cNvSpPr/>
          <p:nvPr/>
        </p:nvSpPr>
        <p:spPr>
          <a:xfrm>
            <a:off x="435609" y="4693867"/>
            <a:ext cx="11006356" cy="1512000"/>
          </a:xfrm>
          <a:prstGeom prst="round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Tree>
    <p:extLst>
      <p:ext uri="{BB962C8B-B14F-4D97-AF65-F5344CB8AC3E}">
        <p14:creationId xmlns:p14="http://schemas.microsoft.com/office/powerpoint/2010/main" val="3583676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482C2-CC1D-77A0-A559-59AB2C97A4D0}"/>
              </a:ext>
            </a:extLst>
          </p:cNvPr>
          <p:cNvSpPr>
            <a:spLocks noGrp="1"/>
          </p:cNvSpPr>
          <p:nvPr>
            <p:ph type="title"/>
          </p:nvPr>
        </p:nvSpPr>
        <p:spPr/>
        <p:txBody>
          <a:bodyPr/>
          <a:lstStyle/>
          <a:p>
            <a:r>
              <a:rPr lang="fr-FR" dirty="0"/>
              <a:t>Satisfaction du suivi </a:t>
            </a:r>
            <a:br>
              <a:rPr lang="fr-FR" dirty="0"/>
            </a:br>
            <a:r>
              <a:rPr lang="fr-FR" dirty="0">
                <a:solidFill>
                  <a:schemeClr val="accent2"/>
                </a:solidFill>
                <a:latin typeface="Dreaming Outloud Pro" panose="03050502040302030504" pitchFamily="66" charset="0"/>
                <a:cs typeface="Dreaming Outloud Pro" panose="03050502040302030504" pitchFamily="66" charset="0"/>
              </a:rPr>
              <a:t>Détail</a:t>
            </a:r>
          </a:p>
        </p:txBody>
      </p:sp>
      <p:sp>
        <p:nvSpPr>
          <p:cNvPr id="3" name="Espace réservé du texte 2">
            <a:extLst>
              <a:ext uri="{FF2B5EF4-FFF2-40B4-BE49-F238E27FC236}">
                <a16:creationId xmlns:a16="http://schemas.microsoft.com/office/drawing/2014/main" id="{ADB59405-3E9D-7797-51EA-7058C5135AC4}"/>
              </a:ext>
            </a:extLst>
          </p:cNvPr>
          <p:cNvSpPr>
            <a:spLocks noGrp="1"/>
          </p:cNvSpPr>
          <p:nvPr>
            <p:ph type="body" sz="quarter" idx="13"/>
          </p:nvPr>
        </p:nvSpPr>
        <p:spPr>
          <a:xfrm>
            <a:off x="0" y="1152000"/>
            <a:ext cx="12193200" cy="491655"/>
          </a:xfrm>
        </p:spPr>
        <p:txBody>
          <a:bodyPr/>
          <a:lstStyle/>
          <a:p>
            <a:r>
              <a:rPr lang="fr-FR" dirty="0"/>
              <a:t>Q43. Dans quelle mesure êtes-vous satisfait du […] réalisé suite à la mise en place de ce traitement après l’annonce de la rechute de votre LLC ?
</a:t>
            </a:r>
            <a:r>
              <a:rPr lang="fr-FR" sz="1000" dirty="0"/>
              <a:t>Base : A ceux qui connaissent ou ont déjà pris leur second traitement et plus (91)</a:t>
            </a:r>
            <a:endParaRPr lang="fr-FR" dirty="0"/>
          </a:p>
        </p:txBody>
      </p:sp>
      <p:graphicFrame>
        <p:nvGraphicFramePr>
          <p:cNvPr id="4" name="Graphique 3">
            <a:extLst>
              <a:ext uri="{FF2B5EF4-FFF2-40B4-BE49-F238E27FC236}">
                <a16:creationId xmlns:a16="http://schemas.microsoft.com/office/drawing/2014/main" id="{F4E8F721-3F00-CB34-6926-99B23CA143C4}"/>
              </a:ext>
            </a:extLst>
          </p:cNvPr>
          <p:cNvGraphicFramePr/>
          <p:nvPr>
            <p:extLst>
              <p:ext uri="{D42A27DB-BD31-4B8C-83A1-F6EECF244321}">
                <p14:modId xmlns:p14="http://schemas.microsoft.com/office/powerpoint/2010/main" val="2873093122"/>
              </p:ext>
            </p:extLst>
          </p:nvPr>
        </p:nvGraphicFramePr>
        <p:xfrm>
          <a:off x="435609" y="1920738"/>
          <a:ext cx="11319615" cy="4429262"/>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5AD9DE5F-90A7-F201-DACF-86F32BB14ED0}"/>
              </a:ext>
            </a:extLst>
          </p:cNvPr>
          <p:cNvSpPr/>
          <p:nvPr/>
        </p:nvSpPr>
        <p:spPr>
          <a:xfrm>
            <a:off x="9464858" y="2070428"/>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6" name="Ellipse 5">
            <a:extLst>
              <a:ext uri="{FF2B5EF4-FFF2-40B4-BE49-F238E27FC236}">
                <a16:creationId xmlns:a16="http://schemas.microsoft.com/office/drawing/2014/main" id="{2FF2503D-C8A3-0C65-AFC0-D6EDF8EA6C96}"/>
              </a:ext>
            </a:extLst>
          </p:cNvPr>
          <p:cNvSpPr/>
          <p:nvPr/>
        </p:nvSpPr>
        <p:spPr>
          <a:xfrm>
            <a:off x="8224864" y="2070428"/>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1D423922-03A8-B2B2-C4F0-94158368EB8A}"/>
              </a:ext>
            </a:extLst>
          </p:cNvPr>
          <p:cNvSpPr/>
          <p:nvPr/>
        </p:nvSpPr>
        <p:spPr>
          <a:xfrm>
            <a:off x="6722755" y="2070428"/>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D1B6F56C-6A62-D122-3461-7E8177056AED}"/>
              </a:ext>
            </a:extLst>
          </p:cNvPr>
          <p:cNvSpPr/>
          <p:nvPr/>
        </p:nvSpPr>
        <p:spPr>
          <a:xfrm>
            <a:off x="5170975" y="2070428"/>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9" name="Ellipse 8">
            <a:extLst>
              <a:ext uri="{FF2B5EF4-FFF2-40B4-BE49-F238E27FC236}">
                <a16:creationId xmlns:a16="http://schemas.microsoft.com/office/drawing/2014/main" id="{0B667560-D408-EB0F-61CD-18B895187305}"/>
              </a:ext>
            </a:extLst>
          </p:cNvPr>
          <p:cNvSpPr/>
          <p:nvPr/>
        </p:nvSpPr>
        <p:spPr>
          <a:xfrm>
            <a:off x="4005669" y="2070428"/>
            <a:ext cx="144000" cy="14400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graphicFrame>
        <p:nvGraphicFramePr>
          <p:cNvPr id="10" name="Tableau 9">
            <a:extLst>
              <a:ext uri="{FF2B5EF4-FFF2-40B4-BE49-F238E27FC236}">
                <a16:creationId xmlns:a16="http://schemas.microsoft.com/office/drawing/2014/main" id="{8AFF1A41-C1E1-A1BC-97CC-3EAADBD38837}"/>
              </a:ext>
            </a:extLst>
          </p:cNvPr>
          <p:cNvGraphicFramePr>
            <a:graphicFrameLocks noGrp="1"/>
          </p:cNvGraphicFramePr>
          <p:nvPr>
            <p:extLst>
              <p:ext uri="{D42A27DB-BD31-4B8C-83A1-F6EECF244321}">
                <p14:modId xmlns:p14="http://schemas.microsoft.com/office/powerpoint/2010/main" val="3136684184"/>
              </p:ext>
            </p:extLst>
          </p:nvPr>
        </p:nvGraphicFramePr>
        <p:xfrm>
          <a:off x="510582" y="2233478"/>
          <a:ext cx="3068876" cy="3852000"/>
        </p:xfrm>
        <a:graphic>
          <a:graphicData uri="http://schemas.openxmlformats.org/drawingml/2006/table">
            <a:tbl>
              <a:tblPr>
                <a:tableStyleId>{5C22544A-7EE6-4342-B048-85BDC9FD1C3A}</a:tableStyleId>
              </a:tblPr>
              <a:tblGrid>
                <a:gridCol w="3068876">
                  <a:extLst>
                    <a:ext uri="{9D8B030D-6E8A-4147-A177-3AD203B41FA5}">
                      <a16:colId xmlns:a16="http://schemas.microsoft.com/office/drawing/2014/main" val="2860422737"/>
                    </a:ext>
                  </a:extLst>
                </a:gridCol>
              </a:tblGrid>
              <a:tr h="481500">
                <a:tc>
                  <a:txBody>
                    <a:bodyPr/>
                    <a:lstStyle/>
                    <a:p>
                      <a:pPr algn="r" fontAlgn="b"/>
                      <a:r>
                        <a:rPr lang="fr-FR" sz="1200" u="none" strike="noStrike" dirty="0">
                          <a:effectLst/>
                        </a:rPr>
                        <a:t>Suivi réalisé par votre </a:t>
                      </a:r>
                      <a:r>
                        <a:rPr lang="fr-FR" sz="1200" b="1" u="none" strike="noStrike" dirty="0">
                          <a:effectLst/>
                        </a:rPr>
                        <a:t>médecin spécialiste</a:t>
                      </a:r>
                      <a:endParaRPr lang="fr-FR" sz="1200" b="1" i="0" u="none" strike="noStrike" dirty="0">
                        <a:solidFill>
                          <a:srgbClr val="000000"/>
                        </a:solidFill>
                        <a:effectLst/>
                        <a:latin typeface="Calibri" panose="020F0502020204030204" pitchFamily="34" charset="0"/>
                      </a:endParaRPr>
                    </a:p>
                  </a:txBody>
                  <a:tcPr marL="5439" marR="5439" marT="543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218039"/>
                  </a:ext>
                </a:extLst>
              </a:tr>
              <a:tr h="481500">
                <a:tc>
                  <a:txBody>
                    <a:bodyPr/>
                    <a:lstStyle/>
                    <a:p>
                      <a:pPr algn="r" fontAlgn="b"/>
                      <a:r>
                        <a:rPr lang="fr-FR" sz="1200" u="none" strike="noStrike" dirty="0">
                          <a:effectLst/>
                        </a:rPr>
                        <a:t>Suivi réalisé par votre </a:t>
                      </a:r>
                      <a:r>
                        <a:rPr lang="fr-FR" sz="1200" b="1" u="none" strike="noStrike" dirty="0">
                          <a:effectLst/>
                        </a:rPr>
                        <a:t>médecin de ville</a:t>
                      </a:r>
                      <a:endParaRPr lang="fr-FR" sz="1200" b="1" i="0" u="none" strike="noStrike" dirty="0">
                        <a:solidFill>
                          <a:srgbClr val="000000"/>
                        </a:solidFill>
                        <a:effectLst/>
                        <a:latin typeface="Calibri" panose="020F0502020204030204" pitchFamily="34" charset="0"/>
                      </a:endParaRPr>
                    </a:p>
                  </a:txBody>
                  <a:tcPr marL="5439" marR="5439" marT="543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1049663"/>
                  </a:ext>
                </a:extLst>
              </a:tr>
              <a:tr h="481500">
                <a:tc>
                  <a:txBody>
                    <a:bodyPr/>
                    <a:lstStyle/>
                    <a:p>
                      <a:pPr algn="r" fontAlgn="b"/>
                      <a:r>
                        <a:rPr lang="fr-FR" sz="1200" u="none" strike="noStrike" dirty="0">
                          <a:effectLst/>
                        </a:rPr>
                        <a:t>Suivi réalisé par votre </a:t>
                      </a:r>
                      <a:r>
                        <a:rPr lang="fr-FR" sz="1200" b="1" u="none" strike="noStrike" dirty="0">
                          <a:effectLst/>
                        </a:rPr>
                        <a:t>pharmacien de ville</a:t>
                      </a:r>
                      <a:endParaRPr lang="fr-FR" sz="1200" b="1" i="0" u="none" strike="noStrike" dirty="0">
                        <a:solidFill>
                          <a:srgbClr val="000000"/>
                        </a:solidFill>
                        <a:effectLst/>
                        <a:latin typeface="Calibri" panose="020F0502020204030204" pitchFamily="34" charset="0"/>
                      </a:endParaRPr>
                    </a:p>
                  </a:txBody>
                  <a:tcPr marL="5439" marR="5439" marT="543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8490157"/>
                  </a:ext>
                </a:extLst>
              </a:tr>
              <a:tr h="481500">
                <a:tc>
                  <a:txBody>
                    <a:bodyPr/>
                    <a:lstStyle/>
                    <a:p>
                      <a:pPr algn="r" fontAlgn="b"/>
                      <a:r>
                        <a:rPr lang="fr-FR" sz="1200" u="none" strike="noStrike" dirty="0">
                          <a:effectLst/>
                        </a:rPr>
                        <a:t>Suivi réalisé par un </a:t>
                      </a:r>
                      <a:r>
                        <a:rPr lang="fr-FR" sz="1200" b="1" u="none" strike="noStrike" dirty="0">
                          <a:effectLst/>
                        </a:rPr>
                        <a:t>infirmier</a:t>
                      </a:r>
                      <a:endParaRPr lang="fr-FR" sz="1200" b="1" i="0" u="none" strike="noStrike" dirty="0">
                        <a:solidFill>
                          <a:srgbClr val="000000"/>
                        </a:solidFill>
                        <a:effectLst/>
                        <a:latin typeface="Calibri" panose="020F0502020204030204" pitchFamily="34" charset="0"/>
                      </a:endParaRPr>
                    </a:p>
                  </a:txBody>
                  <a:tcPr marL="5439" marR="5439" marT="543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496180"/>
                  </a:ext>
                </a:extLst>
              </a:tr>
              <a:tr h="481500">
                <a:tc>
                  <a:txBody>
                    <a:bodyPr/>
                    <a:lstStyle/>
                    <a:p>
                      <a:pPr algn="r" fontAlgn="b"/>
                      <a:r>
                        <a:rPr lang="fr-FR" sz="1200" u="none" strike="noStrike" dirty="0">
                          <a:effectLst/>
                        </a:rPr>
                        <a:t>Accompagnement via une </a:t>
                      </a:r>
                      <a:r>
                        <a:rPr lang="fr-FR" sz="1200" b="1" u="none" strike="noStrike" dirty="0">
                          <a:effectLst/>
                        </a:rPr>
                        <a:t>association de patients</a:t>
                      </a:r>
                      <a:endParaRPr lang="fr-FR" sz="1200" b="1" i="0" u="none" strike="noStrike" dirty="0">
                        <a:solidFill>
                          <a:srgbClr val="000000"/>
                        </a:solidFill>
                        <a:effectLst/>
                        <a:latin typeface="Calibri" panose="020F0502020204030204" pitchFamily="34" charset="0"/>
                      </a:endParaRPr>
                    </a:p>
                  </a:txBody>
                  <a:tcPr marL="5439" marR="5439" marT="543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8894615"/>
                  </a:ext>
                </a:extLst>
              </a:tr>
              <a:tr h="481500">
                <a:tc>
                  <a:txBody>
                    <a:bodyPr/>
                    <a:lstStyle/>
                    <a:p>
                      <a:pPr algn="r" fontAlgn="b"/>
                      <a:r>
                        <a:rPr lang="fr-FR" sz="1200" u="none" strike="noStrike" dirty="0">
                          <a:effectLst/>
                        </a:rPr>
                        <a:t>Accompagnement via un </a:t>
                      </a:r>
                      <a:r>
                        <a:rPr lang="fr-FR" sz="1200" b="1" u="none" strike="noStrike" dirty="0">
                          <a:effectLst/>
                        </a:rPr>
                        <a:t>psychologue</a:t>
                      </a:r>
                      <a:endParaRPr lang="fr-FR" sz="1200" b="1" i="0" u="none" strike="noStrike" dirty="0">
                        <a:solidFill>
                          <a:srgbClr val="000000"/>
                        </a:solidFill>
                        <a:effectLst/>
                        <a:latin typeface="Calibri" panose="020F0502020204030204" pitchFamily="34" charset="0"/>
                      </a:endParaRPr>
                    </a:p>
                  </a:txBody>
                  <a:tcPr marL="5439" marR="5439" marT="543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429262"/>
                  </a:ext>
                </a:extLst>
              </a:tr>
              <a:tr h="481500">
                <a:tc>
                  <a:txBody>
                    <a:bodyPr/>
                    <a:lstStyle/>
                    <a:p>
                      <a:pPr algn="r" fontAlgn="b"/>
                      <a:r>
                        <a:rPr lang="fr-FR" sz="1200" u="none" strike="noStrike" dirty="0">
                          <a:effectLst/>
                        </a:rPr>
                        <a:t>Suivi réalisé via une </a:t>
                      </a:r>
                      <a:r>
                        <a:rPr lang="fr-FR" sz="1200" b="1" u="none" strike="noStrike" dirty="0">
                          <a:effectLst/>
                        </a:rPr>
                        <a:t>plateforme digitale</a:t>
                      </a:r>
                      <a:endParaRPr lang="fr-FR" sz="1200" b="1" i="0" u="none" strike="noStrike" dirty="0">
                        <a:solidFill>
                          <a:srgbClr val="000000"/>
                        </a:solidFill>
                        <a:effectLst/>
                        <a:latin typeface="Calibri" panose="020F0502020204030204" pitchFamily="34" charset="0"/>
                      </a:endParaRPr>
                    </a:p>
                  </a:txBody>
                  <a:tcPr marL="5439" marR="5439" marT="543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8873519"/>
                  </a:ext>
                </a:extLst>
              </a:tr>
              <a:tr h="481500">
                <a:tc>
                  <a:txBody>
                    <a:bodyPr/>
                    <a:lstStyle/>
                    <a:p>
                      <a:pPr algn="r" fontAlgn="b"/>
                      <a:r>
                        <a:rPr lang="fr-FR" sz="1200" u="none" strike="noStrike" dirty="0">
                          <a:effectLst/>
                        </a:rPr>
                        <a:t>Accompagnement via un </a:t>
                      </a:r>
                      <a:r>
                        <a:rPr lang="fr-FR" sz="1200" b="1" u="none" strike="noStrike" dirty="0">
                          <a:effectLst/>
                        </a:rPr>
                        <a:t>groupe de parole</a:t>
                      </a:r>
                      <a:endParaRPr lang="fr-FR" sz="1200" b="1" i="0" u="none" strike="noStrike" dirty="0">
                        <a:solidFill>
                          <a:srgbClr val="000000"/>
                        </a:solidFill>
                        <a:effectLst/>
                        <a:latin typeface="Calibri" panose="020F0502020204030204" pitchFamily="34" charset="0"/>
                      </a:endParaRPr>
                    </a:p>
                  </a:txBody>
                  <a:tcPr marL="5439" marR="5439" marT="543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7520092"/>
                  </a:ext>
                </a:extLst>
              </a:tr>
            </a:tbl>
          </a:graphicData>
        </a:graphic>
      </p:graphicFrame>
    </p:spTree>
    <p:extLst>
      <p:ext uri="{BB962C8B-B14F-4D97-AF65-F5344CB8AC3E}">
        <p14:creationId xmlns:p14="http://schemas.microsoft.com/office/powerpoint/2010/main" val="2666564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raphique 27">
            <a:extLst>
              <a:ext uri="{FF2B5EF4-FFF2-40B4-BE49-F238E27FC236}">
                <a16:creationId xmlns:a16="http://schemas.microsoft.com/office/drawing/2014/main" id="{213B00E8-B17F-205F-9C57-9DEADB76A1FD}"/>
              </a:ext>
            </a:extLst>
          </p:cNvPr>
          <p:cNvSpPr/>
          <p:nvPr/>
        </p:nvSpPr>
        <p:spPr>
          <a:xfrm>
            <a:off x="866775" y="1975702"/>
            <a:ext cx="11082729" cy="4253648"/>
          </a:xfrm>
          <a:custGeom>
            <a:avLst/>
            <a:gdLst>
              <a:gd name="connsiteX0" fmla="*/ 246039 w 3615888"/>
              <a:gd name="connsiteY0" fmla="*/ 211592 h 1681852"/>
              <a:gd name="connsiteX1" fmla="*/ 2622318 w 3615888"/>
              <a:gd name="connsiteY1" fmla="*/ 103996 h 1681852"/>
              <a:gd name="connsiteX2" fmla="*/ 3417623 w 3615888"/>
              <a:gd name="connsiteY2" fmla="*/ 360571 h 1681852"/>
              <a:gd name="connsiteX3" fmla="*/ 3596251 w 3615888"/>
              <a:gd name="connsiteY3" fmla="*/ 1014422 h 1681852"/>
              <a:gd name="connsiteX4" fmla="*/ 2586740 w 3615888"/>
              <a:gd name="connsiteY4" fmla="*/ 1475153 h 1681852"/>
              <a:gd name="connsiteX5" fmla="*/ 85199 w 3615888"/>
              <a:gd name="connsiteY5" fmla="*/ 1389628 h 1681852"/>
              <a:gd name="connsiteX6" fmla="*/ 246039 w 3615888"/>
              <a:gd name="connsiteY6" fmla="*/ 211592 h 1681852"/>
              <a:gd name="connsiteX0" fmla="*/ 246039 w 3611593"/>
              <a:gd name="connsiteY0" fmla="*/ 216152 h 1686412"/>
              <a:gd name="connsiteX1" fmla="*/ 3130764 w 3611593"/>
              <a:gd name="connsiteY1" fmla="*/ 94889 h 1686412"/>
              <a:gd name="connsiteX2" fmla="*/ 3417623 w 3611593"/>
              <a:gd name="connsiteY2" fmla="*/ 365131 h 1686412"/>
              <a:gd name="connsiteX3" fmla="*/ 3596251 w 3611593"/>
              <a:gd name="connsiteY3" fmla="*/ 1018982 h 1686412"/>
              <a:gd name="connsiteX4" fmla="*/ 2586740 w 3611593"/>
              <a:gd name="connsiteY4" fmla="*/ 1479713 h 1686412"/>
              <a:gd name="connsiteX5" fmla="*/ 85199 w 3611593"/>
              <a:gd name="connsiteY5" fmla="*/ 1394188 h 1686412"/>
              <a:gd name="connsiteX6" fmla="*/ 246039 w 3611593"/>
              <a:gd name="connsiteY6" fmla="*/ 216152 h 1686412"/>
              <a:gd name="connsiteX0" fmla="*/ 246039 w 3608299"/>
              <a:gd name="connsiteY0" fmla="*/ 216152 h 1716374"/>
              <a:gd name="connsiteX1" fmla="*/ 3130764 w 3608299"/>
              <a:gd name="connsiteY1" fmla="*/ 94889 h 1716374"/>
              <a:gd name="connsiteX2" fmla="*/ 3417623 w 3608299"/>
              <a:gd name="connsiteY2" fmla="*/ 365131 h 1716374"/>
              <a:gd name="connsiteX3" fmla="*/ 3596251 w 3608299"/>
              <a:gd name="connsiteY3" fmla="*/ 1018982 h 1716374"/>
              <a:gd name="connsiteX4" fmla="*/ 3077241 w 3608299"/>
              <a:gd name="connsiteY4" fmla="*/ 1537797 h 1716374"/>
              <a:gd name="connsiteX5" fmla="*/ 85199 w 3608299"/>
              <a:gd name="connsiteY5" fmla="*/ 1394188 h 1716374"/>
              <a:gd name="connsiteX6" fmla="*/ 246039 w 3608299"/>
              <a:gd name="connsiteY6" fmla="*/ 216152 h 1716374"/>
              <a:gd name="connsiteX0" fmla="*/ 246039 w 3472002"/>
              <a:gd name="connsiteY0" fmla="*/ 216152 h 1716374"/>
              <a:gd name="connsiteX1" fmla="*/ 3130764 w 3472002"/>
              <a:gd name="connsiteY1" fmla="*/ 94889 h 1716374"/>
              <a:gd name="connsiteX2" fmla="*/ 3417623 w 3472002"/>
              <a:gd name="connsiteY2" fmla="*/ 365131 h 1716374"/>
              <a:gd name="connsiteX3" fmla="*/ 3440727 w 3472002"/>
              <a:gd name="connsiteY3" fmla="*/ 1029232 h 1716374"/>
              <a:gd name="connsiteX4" fmla="*/ 3077241 w 3472002"/>
              <a:gd name="connsiteY4" fmla="*/ 1537797 h 1716374"/>
              <a:gd name="connsiteX5" fmla="*/ 85199 w 3472002"/>
              <a:gd name="connsiteY5" fmla="*/ 1394188 h 1716374"/>
              <a:gd name="connsiteX6" fmla="*/ 246039 w 3472002"/>
              <a:gd name="connsiteY6" fmla="*/ 216152 h 1716374"/>
              <a:gd name="connsiteX0" fmla="*/ 246039 w 3463601"/>
              <a:gd name="connsiteY0" fmla="*/ 237901 h 1738123"/>
              <a:gd name="connsiteX1" fmla="*/ 3130764 w 3463601"/>
              <a:gd name="connsiteY1" fmla="*/ 116638 h 1738123"/>
              <a:gd name="connsiteX2" fmla="*/ 3393696 w 3463601"/>
              <a:gd name="connsiteY2" fmla="*/ 451797 h 1738123"/>
              <a:gd name="connsiteX3" fmla="*/ 3440727 w 3463601"/>
              <a:gd name="connsiteY3" fmla="*/ 1050981 h 1738123"/>
              <a:gd name="connsiteX4" fmla="*/ 3077241 w 3463601"/>
              <a:gd name="connsiteY4" fmla="*/ 1559546 h 1738123"/>
              <a:gd name="connsiteX5" fmla="*/ 85199 w 3463601"/>
              <a:gd name="connsiteY5" fmla="*/ 1415937 h 1738123"/>
              <a:gd name="connsiteX6" fmla="*/ 246039 w 3463601"/>
              <a:gd name="connsiteY6" fmla="*/ 237901 h 1738123"/>
              <a:gd name="connsiteX0" fmla="*/ 173735 w 3504950"/>
              <a:gd name="connsiteY0" fmla="*/ 259603 h 1701741"/>
              <a:gd name="connsiteX1" fmla="*/ 3172113 w 3504950"/>
              <a:gd name="connsiteY1" fmla="*/ 80256 h 1701741"/>
              <a:gd name="connsiteX2" fmla="*/ 3435045 w 3504950"/>
              <a:gd name="connsiteY2" fmla="*/ 415415 h 1701741"/>
              <a:gd name="connsiteX3" fmla="*/ 3482076 w 3504950"/>
              <a:gd name="connsiteY3" fmla="*/ 1014599 h 1701741"/>
              <a:gd name="connsiteX4" fmla="*/ 3118590 w 3504950"/>
              <a:gd name="connsiteY4" fmla="*/ 1523164 h 1701741"/>
              <a:gd name="connsiteX5" fmla="*/ 126548 w 3504950"/>
              <a:gd name="connsiteY5" fmla="*/ 1379555 h 1701741"/>
              <a:gd name="connsiteX6" fmla="*/ 173735 w 3504950"/>
              <a:gd name="connsiteY6" fmla="*/ 259603 h 1701741"/>
              <a:gd name="connsiteX0" fmla="*/ 173735 w 3504950"/>
              <a:gd name="connsiteY0" fmla="*/ 259603 h 1667513"/>
              <a:gd name="connsiteX1" fmla="*/ 3172113 w 3504950"/>
              <a:gd name="connsiteY1" fmla="*/ 80256 h 1667513"/>
              <a:gd name="connsiteX2" fmla="*/ 3435045 w 3504950"/>
              <a:gd name="connsiteY2" fmla="*/ 415415 h 1667513"/>
              <a:gd name="connsiteX3" fmla="*/ 3482076 w 3504950"/>
              <a:gd name="connsiteY3" fmla="*/ 1014599 h 1667513"/>
              <a:gd name="connsiteX4" fmla="*/ 3118590 w 3504950"/>
              <a:gd name="connsiteY4" fmla="*/ 1523164 h 1667513"/>
              <a:gd name="connsiteX5" fmla="*/ 1132951 w 3504950"/>
              <a:gd name="connsiteY5" fmla="*/ 1661529 h 1667513"/>
              <a:gd name="connsiteX6" fmla="*/ 126548 w 3504950"/>
              <a:gd name="connsiteY6" fmla="*/ 1379555 h 1667513"/>
              <a:gd name="connsiteX7" fmla="*/ 173735 w 3504950"/>
              <a:gd name="connsiteY7" fmla="*/ 259603 h 1667513"/>
              <a:gd name="connsiteX0" fmla="*/ 173735 w 3504950"/>
              <a:gd name="connsiteY0" fmla="*/ 219564 h 1627474"/>
              <a:gd name="connsiteX1" fmla="*/ 714230 w 3504950"/>
              <a:gd name="connsiteY1" fmla="*/ 25889 h 1627474"/>
              <a:gd name="connsiteX2" fmla="*/ 3172113 w 3504950"/>
              <a:gd name="connsiteY2" fmla="*/ 40217 h 1627474"/>
              <a:gd name="connsiteX3" fmla="*/ 3435045 w 3504950"/>
              <a:gd name="connsiteY3" fmla="*/ 375376 h 1627474"/>
              <a:gd name="connsiteX4" fmla="*/ 3482076 w 3504950"/>
              <a:gd name="connsiteY4" fmla="*/ 974560 h 1627474"/>
              <a:gd name="connsiteX5" fmla="*/ 3118590 w 3504950"/>
              <a:gd name="connsiteY5" fmla="*/ 1483125 h 1627474"/>
              <a:gd name="connsiteX6" fmla="*/ 1132951 w 3504950"/>
              <a:gd name="connsiteY6" fmla="*/ 1621490 h 1627474"/>
              <a:gd name="connsiteX7" fmla="*/ 126548 w 3504950"/>
              <a:gd name="connsiteY7" fmla="*/ 1339516 h 1627474"/>
              <a:gd name="connsiteX8" fmla="*/ 173735 w 3504950"/>
              <a:gd name="connsiteY8" fmla="*/ 219564 h 162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950" h="1627474">
                <a:moveTo>
                  <a:pt x="173735" y="219564"/>
                </a:moveTo>
                <a:cubicBezTo>
                  <a:pt x="238783" y="2904"/>
                  <a:pt x="214500" y="55780"/>
                  <a:pt x="714230" y="25889"/>
                </a:cubicBezTo>
                <a:cubicBezTo>
                  <a:pt x="1213960" y="-4002"/>
                  <a:pt x="2718644" y="-18031"/>
                  <a:pt x="3172113" y="40217"/>
                </a:cubicBezTo>
                <a:cubicBezTo>
                  <a:pt x="3625582" y="98465"/>
                  <a:pt x="3383385" y="219652"/>
                  <a:pt x="3435045" y="375376"/>
                </a:cubicBezTo>
                <a:cubicBezTo>
                  <a:pt x="3486705" y="531100"/>
                  <a:pt x="3534818" y="789935"/>
                  <a:pt x="3482076" y="974560"/>
                </a:cubicBezTo>
                <a:cubicBezTo>
                  <a:pt x="3429334" y="1159185"/>
                  <a:pt x="3511108" y="1369039"/>
                  <a:pt x="3118590" y="1483125"/>
                </a:cubicBezTo>
                <a:cubicBezTo>
                  <a:pt x="2726072" y="1597211"/>
                  <a:pt x="1631625" y="1645425"/>
                  <a:pt x="1132951" y="1621490"/>
                </a:cubicBezTo>
                <a:cubicBezTo>
                  <a:pt x="634277" y="1597555"/>
                  <a:pt x="285420" y="1579434"/>
                  <a:pt x="126548" y="1339516"/>
                </a:cubicBezTo>
                <a:cubicBezTo>
                  <a:pt x="-44669" y="1008452"/>
                  <a:pt x="-54554" y="523039"/>
                  <a:pt x="173735" y="219564"/>
                </a:cubicBezTo>
                <a:close/>
              </a:path>
            </a:pathLst>
          </a:custGeom>
          <a:solidFill>
            <a:srgbClr val="FFEFEF"/>
          </a:solidFill>
          <a:ln w="19050" cap="flat">
            <a:noFill/>
            <a:prstDash val="solid"/>
            <a:miter/>
          </a:ln>
        </p:spPr>
        <p:txBody>
          <a:bodyPr rtlCol="0" anchor="ctr"/>
          <a:lstStyle/>
          <a:p>
            <a:endParaRPr lang="fr-FR"/>
          </a:p>
        </p:txBody>
      </p:sp>
      <p:sp>
        <p:nvSpPr>
          <p:cNvPr id="2" name="Titre 1">
            <a:extLst>
              <a:ext uri="{FF2B5EF4-FFF2-40B4-BE49-F238E27FC236}">
                <a16:creationId xmlns:a16="http://schemas.microsoft.com/office/drawing/2014/main" id="{D3D482C2-CC1D-77A0-A559-59AB2C97A4D0}"/>
              </a:ext>
            </a:extLst>
          </p:cNvPr>
          <p:cNvSpPr>
            <a:spLocks noGrp="1"/>
          </p:cNvSpPr>
          <p:nvPr>
            <p:ph type="title"/>
          </p:nvPr>
        </p:nvSpPr>
        <p:spPr/>
        <p:txBody>
          <a:bodyPr/>
          <a:lstStyle/>
          <a:p>
            <a:r>
              <a:rPr lang="fr-FR" dirty="0"/>
              <a:t>Le désintérêt du médecin généraliste ou à défaut son manque de connaissance envers la pathologie sont une des premières causes d’insatisfaction des patients dans le cadre du suivi de la LLC</a:t>
            </a:r>
          </a:p>
        </p:txBody>
      </p:sp>
      <p:sp>
        <p:nvSpPr>
          <p:cNvPr id="10" name="Espace réservé du texte 2">
            <a:extLst>
              <a:ext uri="{FF2B5EF4-FFF2-40B4-BE49-F238E27FC236}">
                <a16:creationId xmlns:a16="http://schemas.microsoft.com/office/drawing/2014/main" id="{6B1568BF-E1F1-3B92-8BC5-C21183464F58}"/>
              </a:ext>
            </a:extLst>
          </p:cNvPr>
          <p:cNvSpPr txBox="1">
            <a:spLocks/>
          </p:cNvSpPr>
          <p:nvPr/>
        </p:nvSpPr>
        <p:spPr>
          <a:xfrm>
            <a:off x="133350" y="1151998"/>
            <a:ext cx="12059850" cy="483960"/>
          </a:xfrm>
          <a:prstGeom prst="rect">
            <a:avLst/>
          </a:prstGeom>
          <a:solidFill>
            <a:srgbClr val="F2F2F2"/>
          </a:solidFill>
        </p:spPr>
        <p:txBody>
          <a:bodyPr wrap="square" lIns="504000" tIns="72000" rIns="504000" bIns="72000" anchor="t">
            <a:sp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Q44. Pourquoi n’êtes-vous pas satisfait de ce ou ces suivi(s) ?
</a:t>
            </a:r>
            <a:r>
              <a:rPr lang="fr-FR" sz="1000" dirty="0"/>
              <a:t>Base : A ceux qui se disent non satisfait du suivi (</a:t>
            </a:r>
            <a:r>
              <a:rPr lang="fr-FR" sz="1000" dirty="0">
                <a:solidFill>
                  <a:schemeClr val="accent2"/>
                </a:solidFill>
              </a:rPr>
              <a:t>20</a:t>
            </a:r>
            <a:r>
              <a:rPr lang="fr-FR" sz="1000" dirty="0"/>
              <a:t>) | Réponses spontanées | Total supérieur à 100% car plusieurs réponses possibles</a:t>
            </a:r>
            <a:endParaRPr lang="fr-FR" dirty="0"/>
          </a:p>
        </p:txBody>
      </p:sp>
      <p:sp>
        <p:nvSpPr>
          <p:cNvPr id="12" name="ZoneTexte 11">
            <a:extLst>
              <a:ext uri="{FF2B5EF4-FFF2-40B4-BE49-F238E27FC236}">
                <a16:creationId xmlns:a16="http://schemas.microsoft.com/office/drawing/2014/main" id="{FE912669-5301-B590-DDD5-9757C995C664}"/>
              </a:ext>
            </a:extLst>
          </p:cNvPr>
          <p:cNvSpPr txBox="1"/>
          <p:nvPr/>
        </p:nvSpPr>
        <p:spPr>
          <a:xfrm>
            <a:off x="1800405" y="2219409"/>
            <a:ext cx="9524820" cy="3862596"/>
          </a:xfrm>
          <a:prstGeom prst="rect">
            <a:avLst/>
          </a:prstGeom>
          <a:noFill/>
          <a:ln>
            <a:noFill/>
          </a:ln>
          <a:effectLst/>
        </p:spPr>
        <p:txBody>
          <a:bodyPr wrap="square">
            <a:spAutoFit/>
          </a:bodyPr>
          <a:lstStyle/>
          <a:p>
            <a:pPr algn="ctr">
              <a:spcAft>
                <a:spcPts val="300"/>
              </a:spcAft>
            </a:pPr>
            <a:r>
              <a:rPr lang="fr-FR" sz="1400" b="1" i="1" dirty="0">
                <a:solidFill>
                  <a:schemeClr val="accent2"/>
                </a:solidFill>
                <a:latin typeface="Dreaming Outloud Pro" panose="03050502040302030504" pitchFamily="66" charset="0"/>
                <a:cs typeface="Dreaming Outloud Pro" panose="03050502040302030504" pitchFamily="66" charset="0"/>
              </a:rPr>
              <a:t>Les raisons d’insatisfaction en quelques mots par les patients :</a:t>
            </a:r>
          </a:p>
          <a:p>
            <a:pPr algn="ctr">
              <a:spcAft>
                <a:spcPts val="300"/>
              </a:spcAft>
            </a:pPr>
            <a:endParaRPr lang="fr-FR" sz="1400" b="1" i="1" dirty="0">
              <a:solidFill>
                <a:schemeClr val="accent2"/>
              </a:solidFill>
              <a:latin typeface="Dreaming Outloud Pro" panose="03050502040302030504" pitchFamily="66" charset="0"/>
              <a:cs typeface="Dreaming Outloud Pro" panose="03050502040302030504" pitchFamily="66" charset="0"/>
            </a:endParaRPr>
          </a:p>
          <a:p>
            <a:pPr algn="ctr">
              <a:spcAft>
                <a:spcPts val="300"/>
              </a:spcAft>
            </a:pPr>
            <a:r>
              <a:rPr lang="fr-FR" sz="1200" i="1" dirty="0"/>
              <a:t>« Mon </a:t>
            </a:r>
            <a:r>
              <a:rPr lang="fr-FR" sz="1200" b="1" i="1" dirty="0"/>
              <a:t>généraliste</a:t>
            </a:r>
            <a:r>
              <a:rPr lang="fr-FR" sz="1200" i="1" dirty="0"/>
              <a:t> dit ne </a:t>
            </a:r>
            <a:r>
              <a:rPr lang="fr-FR" sz="1200" b="1" i="1" dirty="0"/>
              <a:t>rien savoir </a:t>
            </a:r>
            <a:r>
              <a:rPr lang="fr-FR" sz="1200" i="1" dirty="0"/>
              <a:t>sur les essais thérapeutiques »</a:t>
            </a:r>
          </a:p>
          <a:p>
            <a:pPr algn="ctr">
              <a:spcAft>
                <a:spcPts val="300"/>
              </a:spcAft>
            </a:pPr>
            <a:r>
              <a:rPr lang="fr-FR" sz="1200" i="1" dirty="0"/>
              <a:t>« Isolement » </a:t>
            </a:r>
          </a:p>
          <a:p>
            <a:pPr algn="ctr">
              <a:spcAft>
                <a:spcPts val="300"/>
              </a:spcAft>
            </a:pPr>
            <a:r>
              <a:rPr lang="fr-FR" sz="1200" i="1" dirty="0"/>
              <a:t>« </a:t>
            </a:r>
            <a:r>
              <a:rPr lang="fr-FR" sz="1200" b="1" i="1" dirty="0"/>
              <a:t>[…] Trop de cloisonnement entre les différents intervenants</a:t>
            </a:r>
            <a:r>
              <a:rPr lang="fr-FR" sz="1200" i="1" dirty="0"/>
              <a:t>. Le généraliste imagine que c'est l'oncologue qui assure tel ou tel questionnement et vis et versa donc </a:t>
            </a:r>
            <a:r>
              <a:rPr lang="fr-FR" sz="1200" b="1" i="1" dirty="0"/>
              <a:t>consultation auprès de l'un ou de l'autre incomplète […]</a:t>
            </a:r>
            <a:r>
              <a:rPr lang="fr-FR" sz="1200" i="1" dirty="0"/>
              <a:t>. »</a:t>
            </a:r>
          </a:p>
          <a:p>
            <a:pPr algn="ctr">
              <a:spcAft>
                <a:spcPts val="300"/>
              </a:spcAft>
            </a:pPr>
            <a:r>
              <a:rPr lang="fr-FR" sz="1200" i="1" dirty="0"/>
              <a:t>« </a:t>
            </a:r>
            <a:r>
              <a:rPr lang="fr-FR" sz="1200" b="1" i="1" dirty="0"/>
              <a:t>Le MG n'est pas réceptif à la pathologie</a:t>
            </a:r>
            <a:r>
              <a:rPr lang="fr-FR" sz="1200" i="1" dirty="0"/>
              <a:t>, se limite à prescrire les médicaments des spécialistes, pas à l'écoute de la difficulté à vivre avec cette pathologie […]»</a:t>
            </a:r>
          </a:p>
          <a:p>
            <a:pPr algn="ctr">
              <a:spcAft>
                <a:spcPts val="300"/>
              </a:spcAft>
            </a:pPr>
            <a:r>
              <a:rPr lang="fr-FR" sz="1200" i="1" dirty="0"/>
              <a:t>« Mon </a:t>
            </a:r>
            <a:r>
              <a:rPr lang="fr-FR" sz="1200" b="1" i="1" dirty="0"/>
              <a:t>médecin généraliste n'a jamais pris de mes nouvelles </a:t>
            </a:r>
            <a:r>
              <a:rPr lang="fr-FR" sz="1200" i="1" dirty="0"/>
              <a:t>depuis le début du traitement (5 mois) bien qu'elle reçoive tous les comptes rendus »</a:t>
            </a:r>
          </a:p>
          <a:p>
            <a:pPr algn="ctr">
              <a:spcAft>
                <a:spcPts val="300"/>
              </a:spcAft>
            </a:pPr>
            <a:r>
              <a:rPr lang="fr-FR" sz="1200" i="1" dirty="0"/>
              <a:t>« </a:t>
            </a:r>
            <a:r>
              <a:rPr lang="fr-FR" sz="1200" b="1" i="1" dirty="0"/>
              <a:t>Médecin généraliste n’assure pas le suivi et ne semble pas concerné. </a:t>
            </a:r>
            <a:r>
              <a:rPr lang="fr-FR" sz="1200" i="1" dirty="0"/>
              <a:t>Oriente systématiquement à l’hématologue même si une conséquences des protocoles ne sont pas de la compétence de cet hématologue.  Pas assez de connaissance spécifique pour le suivi régulier par le généraliste »</a:t>
            </a:r>
          </a:p>
          <a:p>
            <a:pPr algn="ctr">
              <a:spcAft>
                <a:spcPts val="300"/>
              </a:spcAft>
            </a:pPr>
            <a:r>
              <a:rPr lang="fr-FR" sz="1200" i="1" dirty="0"/>
              <a:t>« </a:t>
            </a:r>
            <a:r>
              <a:rPr lang="fr-FR" sz="1200" b="1" i="1" dirty="0"/>
              <a:t>Le pharmacien de ville ne s’est jamais intéressé à mon traitement</a:t>
            </a:r>
            <a:r>
              <a:rPr lang="fr-FR" sz="1200" i="1" dirty="0"/>
              <a:t>, totalement absent, aucun soutien contrairement au pharmacien hospitalier »</a:t>
            </a:r>
          </a:p>
          <a:p>
            <a:pPr algn="ctr">
              <a:spcAft>
                <a:spcPts val="300"/>
              </a:spcAft>
            </a:pPr>
            <a:r>
              <a:rPr lang="fr-FR" sz="1200" i="1" dirty="0"/>
              <a:t>« Mon </a:t>
            </a:r>
            <a:r>
              <a:rPr lang="fr-FR" sz="1200" b="1" i="1" dirty="0"/>
              <a:t>généraliste ne me demande jamais de nouvelles de ma LLC </a:t>
            </a:r>
            <a:r>
              <a:rPr lang="fr-FR" sz="1200" i="1" dirty="0"/>
              <a:t>et mon pharmacien m'a demandé une fois si je supportais bien mon traitement »</a:t>
            </a:r>
          </a:p>
          <a:p>
            <a:pPr algn="ctr">
              <a:spcAft>
                <a:spcPts val="300"/>
              </a:spcAft>
            </a:pPr>
            <a:r>
              <a:rPr lang="fr-FR" sz="1200" i="1" dirty="0"/>
              <a:t>« J’aurais voulu </a:t>
            </a:r>
            <a:r>
              <a:rPr lang="fr-FR" sz="1200" b="1" i="1" dirty="0"/>
              <a:t>échanger avec d’autres patients </a:t>
            </a:r>
            <a:r>
              <a:rPr lang="fr-FR" sz="1200" i="1" dirty="0"/>
              <a:t>»</a:t>
            </a:r>
          </a:p>
        </p:txBody>
      </p:sp>
    </p:spTree>
    <p:extLst>
      <p:ext uri="{BB962C8B-B14F-4D97-AF65-F5344CB8AC3E}">
        <p14:creationId xmlns:p14="http://schemas.microsoft.com/office/powerpoint/2010/main" val="178765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8D78A-3136-09CB-2100-DED5FA89F76A}"/>
              </a:ext>
            </a:extLst>
          </p:cNvPr>
          <p:cNvSpPr>
            <a:spLocks noGrp="1"/>
          </p:cNvSpPr>
          <p:nvPr>
            <p:ph type="title"/>
          </p:nvPr>
        </p:nvSpPr>
        <p:spPr>
          <a:xfrm>
            <a:off x="435609" y="129435"/>
            <a:ext cx="11319615" cy="757130"/>
          </a:xfrm>
        </p:spPr>
        <p:txBody>
          <a:bodyPr/>
          <a:lstStyle/>
          <a:p>
            <a:r>
              <a:rPr lang="fr-FR" dirty="0"/>
              <a:t>Un soutien indéfectible de la part de la famille et de l’hématologue, des proches et l’équipe hospitalière sont également très soutenantes. Notons que plus de la moitié des patients n’ont pas d’aidant au quotidien</a:t>
            </a:r>
          </a:p>
        </p:txBody>
      </p:sp>
      <p:sp>
        <p:nvSpPr>
          <p:cNvPr id="3" name="Espace réservé du texte 2">
            <a:extLst>
              <a:ext uri="{FF2B5EF4-FFF2-40B4-BE49-F238E27FC236}">
                <a16:creationId xmlns:a16="http://schemas.microsoft.com/office/drawing/2014/main" id="{AE3A9588-30A2-5A74-0CE4-3EDBC61E4F2D}"/>
              </a:ext>
            </a:extLst>
          </p:cNvPr>
          <p:cNvSpPr>
            <a:spLocks noGrp="1"/>
          </p:cNvSpPr>
          <p:nvPr>
            <p:ph type="body" sz="quarter" idx="13"/>
          </p:nvPr>
        </p:nvSpPr>
        <p:spPr>
          <a:xfrm>
            <a:off x="0" y="1152000"/>
            <a:ext cx="12193200" cy="491655"/>
          </a:xfrm>
        </p:spPr>
        <p:txBody>
          <a:bodyPr/>
          <a:lstStyle/>
          <a:p>
            <a:r>
              <a:rPr lang="fr-FR" dirty="0"/>
              <a:t>Q42. Depuis la mise en place du traitement suite à l’annonce de la rechute de votre maladie, vous êtes-vous senti soutenu par … ?
</a:t>
            </a:r>
            <a:r>
              <a:rPr lang="fr-FR" sz="1000" dirty="0"/>
              <a:t>Base : A ceux qui connaissent ou ont déjà pris leur second traitement et plus (91)</a:t>
            </a:r>
            <a:endParaRPr lang="fr-FR" dirty="0"/>
          </a:p>
        </p:txBody>
      </p:sp>
      <p:graphicFrame>
        <p:nvGraphicFramePr>
          <p:cNvPr id="4" name="Graphique 3">
            <a:extLst>
              <a:ext uri="{FF2B5EF4-FFF2-40B4-BE49-F238E27FC236}">
                <a16:creationId xmlns:a16="http://schemas.microsoft.com/office/drawing/2014/main" id="{CBC110C9-5874-2974-385B-E03590BC57BD}"/>
              </a:ext>
            </a:extLst>
          </p:cNvPr>
          <p:cNvGraphicFramePr/>
          <p:nvPr>
            <p:extLst>
              <p:ext uri="{D42A27DB-BD31-4B8C-83A1-F6EECF244321}">
                <p14:modId xmlns:p14="http://schemas.microsoft.com/office/powerpoint/2010/main" val="689591922"/>
              </p:ext>
            </p:extLst>
          </p:nvPr>
        </p:nvGraphicFramePr>
        <p:xfrm>
          <a:off x="435609" y="1920738"/>
          <a:ext cx="11319615" cy="4429262"/>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e 5">
            <a:extLst>
              <a:ext uri="{FF2B5EF4-FFF2-40B4-BE49-F238E27FC236}">
                <a16:creationId xmlns:a16="http://schemas.microsoft.com/office/drawing/2014/main" id="{5ACDE627-49F0-E3E2-E648-657BD84A66DC}"/>
              </a:ext>
            </a:extLst>
          </p:cNvPr>
          <p:cNvSpPr/>
          <p:nvPr/>
        </p:nvSpPr>
        <p:spPr>
          <a:xfrm>
            <a:off x="9039029" y="2264854"/>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7" name="Ellipse 6">
            <a:extLst>
              <a:ext uri="{FF2B5EF4-FFF2-40B4-BE49-F238E27FC236}">
                <a16:creationId xmlns:a16="http://schemas.microsoft.com/office/drawing/2014/main" id="{FF41CF11-1665-916A-4D73-B97D20CE29B3}"/>
              </a:ext>
            </a:extLst>
          </p:cNvPr>
          <p:cNvSpPr/>
          <p:nvPr/>
        </p:nvSpPr>
        <p:spPr>
          <a:xfrm>
            <a:off x="7798533" y="2264854"/>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ACF4E1DE-6E15-A16C-7396-01E925F81FFE}"/>
              </a:ext>
            </a:extLst>
          </p:cNvPr>
          <p:cNvSpPr/>
          <p:nvPr/>
        </p:nvSpPr>
        <p:spPr>
          <a:xfrm>
            <a:off x="6324933" y="2264854"/>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9" name="Ellipse 8">
            <a:extLst>
              <a:ext uri="{FF2B5EF4-FFF2-40B4-BE49-F238E27FC236}">
                <a16:creationId xmlns:a16="http://schemas.microsoft.com/office/drawing/2014/main" id="{1DE92BFC-17D4-88BF-16BD-29C2F09569CB}"/>
              </a:ext>
            </a:extLst>
          </p:cNvPr>
          <p:cNvSpPr/>
          <p:nvPr/>
        </p:nvSpPr>
        <p:spPr>
          <a:xfrm>
            <a:off x="4820880" y="2264854"/>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0" name="Ellipse 9">
            <a:extLst>
              <a:ext uri="{FF2B5EF4-FFF2-40B4-BE49-F238E27FC236}">
                <a16:creationId xmlns:a16="http://schemas.microsoft.com/office/drawing/2014/main" id="{09FAAFC7-8F4B-EB74-1917-8639628E965A}"/>
              </a:ext>
            </a:extLst>
          </p:cNvPr>
          <p:cNvSpPr/>
          <p:nvPr/>
        </p:nvSpPr>
        <p:spPr>
          <a:xfrm>
            <a:off x="3123294" y="2264854"/>
            <a:ext cx="144000" cy="14400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Tree>
    <p:extLst>
      <p:ext uri="{BB962C8B-B14F-4D97-AF65-F5344CB8AC3E}">
        <p14:creationId xmlns:p14="http://schemas.microsoft.com/office/powerpoint/2010/main" val="1869729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3560806-ABDC-21B2-54AF-1E3BCDD6D9EE}"/>
              </a:ext>
            </a:extLst>
          </p:cNvPr>
          <p:cNvSpPr>
            <a:spLocks noGrp="1"/>
          </p:cNvSpPr>
          <p:nvPr>
            <p:ph type="title"/>
          </p:nvPr>
        </p:nvSpPr>
        <p:spPr>
          <a:xfrm>
            <a:off x="5503636" y="3252594"/>
            <a:ext cx="5070634" cy="584775"/>
          </a:xfrm>
        </p:spPr>
        <p:txBody>
          <a:bodyPr/>
          <a:lstStyle/>
          <a:p>
            <a:pPr>
              <a:lnSpc>
                <a:spcPct val="100000"/>
              </a:lnSpc>
            </a:pPr>
            <a:r>
              <a:rPr lang="fr-FR" sz="3200" dirty="0"/>
              <a:t>Besoins et attentes</a:t>
            </a:r>
          </a:p>
        </p:txBody>
      </p:sp>
      <p:sp>
        <p:nvSpPr>
          <p:cNvPr id="9" name="Espace réservé du texte 8">
            <a:extLst>
              <a:ext uri="{FF2B5EF4-FFF2-40B4-BE49-F238E27FC236}">
                <a16:creationId xmlns:a16="http://schemas.microsoft.com/office/drawing/2014/main" id="{11722902-4EAD-4152-7D34-B974756D12FF}"/>
              </a:ext>
            </a:extLst>
          </p:cNvPr>
          <p:cNvSpPr>
            <a:spLocks noGrp="1"/>
          </p:cNvSpPr>
          <p:nvPr>
            <p:ph type="body" sz="quarter" idx="13"/>
          </p:nvPr>
        </p:nvSpPr>
        <p:spPr>
          <a:xfrm>
            <a:off x="5768675" y="2421883"/>
            <a:ext cx="533802" cy="547842"/>
          </a:xfrm>
        </p:spPr>
        <p:txBody>
          <a:bodyPr/>
          <a:lstStyle/>
          <a:p>
            <a:r>
              <a:rPr lang="fr-FR" sz="3200" b="1" dirty="0"/>
              <a:t>7</a:t>
            </a:r>
          </a:p>
        </p:txBody>
      </p:sp>
      <p:pic>
        <p:nvPicPr>
          <p:cNvPr id="5" name="Espace réservé pour une image  4">
            <a:extLst>
              <a:ext uri="{FF2B5EF4-FFF2-40B4-BE49-F238E27FC236}">
                <a16:creationId xmlns:a16="http://schemas.microsoft.com/office/drawing/2014/main" id="{4ADB320B-C2EB-158D-0B65-FC6421AC63F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606425"/>
            <a:ext cx="4602163" cy="6251575"/>
          </a:xfrm>
        </p:spPr>
      </p:pic>
    </p:spTree>
    <p:extLst>
      <p:ext uri="{BB962C8B-B14F-4D97-AF65-F5344CB8AC3E}">
        <p14:creationId xmlns:p14="http://schemas.microsoft.com/office/powerpoint/2010/main" val="407852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3560806-ABDC-21B2-54AF-1E3BCDD6D9EE}"/>
              </a:ext>
            </a:extLst>
          </p:cNvPr>
          <p:cNvSpPr>
            <a:spLocks noGrp="1"/>
          </p:cNvSpPr>
          <p:nvPr>
            <p:ph type="title"/>
          </p:nvPr>
        </p:nvSpPr>
        <p:spPr>
          <a:xfrm>
            <a:off x="5503636" y="3252594"/>
            <a:ext cx="5070634" cy="1077218"/>
          </a:xfrm>
        </p:spPr>
        <p:txBody>
          <a:bodyPr/>
          <a:lstStyle/>
          <a:p>
            <a:pPr>
              <a:lnSpc>
                <a:spcPct val="100000"/>
              </a:lnSpc>
            </a:pPr>
            <a:r>
              <a:rPr lang="fr-FR" sz="3200" dirty="0"/>
              <a:t>Profil des patients répondants</a:t>
            </a:r>
          </a:p>
        </p:txBody>
      </p:sp>
      <p:sp>
        <p:nvSpPr>
          <p:cNvPr id="9" name="Espace réservé du texte 8">
            <a:extLst>
              <a:ext uri="{FF2B5EF4-FFF2-40B4-BE49-F238E27FC236}">
                <a16:creationId xmlns:a16="http://schemas.microsoft.com/office/drawing/2014/main" id="{11722902-4EAD-4152-7D34-B974756D12FF}"/>
              </a:ext>
            </a:extLst>
          </p:cNvPr>
          <p:cNvSpPr>
            <a:spLocks noGrp="1"/>
          </p:cNvSpPr>
          <p:nvPr>
            <p:ph type="body" sz="quarter" idx="13"/>
          </p:nvPr>
        </p:nvSpPr>
        <p:spPr>
          <a:xfrm>
            <a:off x="5768675" y="2421883"/>
            <a:ext cx="533802" cy="547842"/>
          </a:xfrm>
        </p:spPr>
        <p:txBody>
          <a:bodyPr/>
          <a:lstStyle/>
          <a:p>
            <a:r>
              <a:rPr lang="fr-FR" sz="3200" b="1" dirty="0"/>
              <a:t>2</a:t>
            </a:r>
          </a:p>
        </p:txBody>
      </p:sp>
      <p:pic>
        <p:nvPicPr>
          <p:cNvPr id="12" name="Espace réservé pour une image  11">
            <a:extLst>
              <a:ext uri="{FF2B5EF4-FFF2-40B4-BE49-F238E27FC236}">
                <a16:creationId xmlns:a16="http://schemas.microsoft.com/office/drawing/2014/main" id="{F6EF6D4C-1DF9-35A6-7406-BD157ADA973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75272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2BF9F-3A3F-2BCF-0149-BC90E8480A5F}"/>
              </a:ext>
            </a:extLst>
          </p:cNvPr>
          <p:cNvSpPr>
            <a:spLocks noGrp="1"/>
          </p:cNvSpPr>
          <p:nvPr>
            <p:ph type="title"/>
          </p:nvPr>
        </p:nvSpPr>
        <p:spPr/>
        <p:txBody>
          <a:bodyPr/>
          <a:lstStyle/>
          <a:p>
            <a:r>
              <a:rPr lang="fr-FR" dirty="0"/>
              <a:t>Afin de mieux vivre l’annonce de la rechute il apparaît important de communiquer le plus d’informations possibles aux patients et de proposer des soins de supports tels que des séances avec un psychologue </a:t>
            </a:r>
          </a:p>
        </p:txBody>
      </p:sp>
      <p:sp>
        <p:nvSpPr>
          <p:cNvPr id="3" name="Espace réservé du texte 2">
            <a:extLst>
              <a:ext uri="{FF2B5EF4-FFF2-40B4-BE49-F238E27FC236}">
                <a16:creationId xmlns:a16="http://schemas.microsoft.com/office/drawing/2014/main" id="{5230DAAC-D8D3-B414-7BFA-95F3D8940A10}"/>
              </a:ext>
            </a:extLst>
          </p:cNvPr>
          <p:cNvSpPr>
            <a:spLocks noGrp="1"/>
          </p:cNvSpPr>
          <p:nvPr>
            <p:ph type="body" sz="quarter" idx="13"/>
          </p:nvPr>
        </p:nvSpPr>
        <p:spPr>
          <a:xfrm>
            <a:off x="0" y="1152000"/>
            <a:ext cx="12193200" cy="483960"/>
          </a:xfrm>
        </p:spPr>
        <p:txBody>
          <a:bodyPr/>
          <a:lstStyle/>
          <a:p>
            <a:r>
              <a:rPr lang="fr-FR" dirty="0"/>
              <a:t>Q22. Qu’est ce qui aurait pu vous aider à mieux vivre </a:t>
            </a:r>
            <a:r>
              <a:rPr lang="fr-FR" b="1" dirty="0"/>
              <a:t>ce moment de l’annonce de la rechute </a:t>
            </a:r>
            <a:r>
              <a:rPr lang="fr-FR" dirty="0"/>
              <a:t>?
</a:t>
            </a:r>
            <a:r>
              <a:rPr lang="fr-FR" sz="1000" dirty="0"/>
              <a:t>Base : A tous (98) | Réponses spontanées | Total supérieur à 100% car plusieurs réponses possibles</a:t>
            </a:r>
          </a:p>
        </p:txBody>
      </p:sp>
      <p:graphicFrame>
        <p:nvGraphicFramePr>
          <p:cNvPr id="4" name="Graphique 3">
            <a:extLst>
              <a:ext uri="{FF2B5EF4-FFF2-40B4-BE49-F238E27FC236}">
                <a16:creationId xmlns:a16="http://schemas.microsoft.com/office/drawing/2014/main" id="{402EFBC7-9BE6-F902-7D5E-059483A26595}"/>
              </a:ext>
            </a:extLst>
          </p:cNvPr>
          <p:cNvGraphicFramePr/>
          <p:nvPr>
            <p:extLst>
              <p:ext uri="{D42A27DB-BD31-4B8C-83A1-F6EECF244321}">
                <p14:modId xmlns:p14="http://schemas.microsoft.com/office/powerpoint/2010/main" val="212597054"/>
              </p:ext>
            </p:extLst>
          </p:nvPr>
        </p:nvGraphicFramePr>
        <p:xfrm>
          <a:off x="5129832" y="1697218"/>
          <a:ext cx="3616377" cy="48960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aphique 11">
            <a:extLst>
              <a:ext uri="{FF2B5EF4-FFF2-40B4-BE49-F238E27FC236}">
                <a16:creationId xmlns:a16="http://schemas.microsoft.com/office/drawing/2014/main" id="{EC604377-3CD3-2C78-262B-B097E6325C6C}"/>
              </a:ext>
            </a:extLst>
          </p:cNvPr>
          <p:cNvGrpSpPr>
            <a:grpSpLocks noChangeAspect="1"/>
          </p:cNvGrpSpPr>
          <p:nvPr/>
        </p:nvGrpSpPr>
        <p:grpSpPr>
          <a:xfrm rot="20661202">
            <a:off x="373461" y="1188217"/>
            <a:ext cx="124294" cy="117124"/>
            <a:chOff x="5103495" y="2036445"/>
            <a:chExt cx="643889" cy="606742"/>
          </a:xfrm>
          <a:noFill/>
        </p:grpSpPr>
        <p:sp>
          <p:nvSpPr>
            <p:cNvPr id="6" name="Forme libre : forme 5">
              <a:extLst>
                <a:ext uri="{FF2B5EF4-FFF2-40B4-BE49-F238E27FC236}">
                  <a16:creationId xmlns:a16="http://schemas.microsoft.com/office/drawing/2014/main" id="{A642DE4F-881D-6BD0-AAB0-A11ED3154AC5}"/>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7" name="Forme libre : forme 6">
              <a:extLst>
                <a:ext uri="{FF2B5EF4-FFF2-40B4-BE49-F238E27FC236}">
                  <a16:creationId xmlns:a16="http://schemas.microsoft.com/office/drawing/2014/main" id="{4D163F28-7E13-1037-A111-89B48BF08FA2}"/>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473F104C-2F33-26B7-B631-D5E77D2632A8}"/>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graphicFrame>
        <p:nvGraphicFramePr>
          <p:cNvPr id="9" name="Tableau 8">
            <a:extLst>
              <a:ext uri="{FF2B5EF4-FFF2-40B4-BE49-F238E27FC236}">
                <a16:creationId xmlns:a16="http://schemas.microsoft.com/office/drawing/2014/main" id="{5473FEB8-56B2-20FB-7B6F-72EC54A96814}"/>
              </a:ext>
            </a:extLst>
          </p:cNvPr>
          <p:cNvGraphicFramePr>
            <a:graphicFrameLocks noGrp="1"/>
          </p:cNvGraphicFramePr>
          <p:nvPr>
            <p:extLst>
              <p:ext uri="{D42A27DB-BD31-4B8C-83A1-F6EECF244321}">
                <p14:modId xmlns:p14="http://schemas.microsoft.com/office/powerpoint/2010/main" val="2945984661"/>
              </p:ext>
            </p:extLst>
          </p:nvPr>
        </p:nvGraphicFramePr>
        <p:xfrm>
          <a:off x="248393" y="1822206"/>
          <a:ext cx="5002337" cy="4608004"/>
        </p:xfrm>
        <a:graphic>
          <a:graphicData uri="http://schemas.openxmlformats.org/drawingml/2006/table">
            <a:tbl>
              <a:tblPr>
                <a:tableStyleId>{5C22544A-7EE6-4342-B048-85BDC9FD1C3A}</a:tableStyleId>
              </a:tblPr>
              <a:tblGrid>
                <a:gridCol w="5002337">
                  <a:extLst>
                    <a:ext uri="{9D8B030D-6E8A-4147-A177-3AD203B41FA5}">
                      <a16:colId xmlns:a16="http://schemas.microsoft.com/office/drawing/2014/main" val="239788732"/>
                    </a:ext>
                  </a:extLst>
                </a:gridCol>
              </a:tblGrid>
              <a:tr h="200348">
                <a:tc>
                  <a:txBody>
                    <a:bodyPr/>
                    <a:lstStyle/>
                    <a:p>
                      <a:pPr algn="r" fontAlgn="b"/>
                      <a:r>
                        <a:rPr lang="fr-FR" sz="1000" b="1" u="none" strike="noStrike" dirty="0">
                          <a:effectLst/>
                        </a:rPr>
                        <a:t>ST Plus d'informations </a:t>
                      </a:r>
                      <a:endParaRPr lang="fr-FR" sz="1000" b="1"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1759723"/>
                  </a:ext>
                </a:extLst>
              </a:tr>
              <a:tr h="200348">
                <a:tc>
                  <a:txBody>
                    <a:bodyPr/>
                    <a:lstStyle/>
                    <a:p>
                      <a:pPr algn="r" fontAlgn="b"/>
                      <a:r>
                        <a:rPr lang="fr-FR" sz="1000" u="none" strike="noStrike" dirty="0">
                          <a:effectLst/>
                        </a:rPr>
                        <a:t> Plus de renseignements/explications sur le protocole proposé (notamment sur les EI)</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894851"/>
                  </a:ext>
                </a:extLst>
              </a:tr>
              <a:tr h="200348">
                <a:tc>
                  <a:txBody>
                    <a:bodyPr/>
                    <a:lstStyle/>
                    <a:p>
                      <a:pPr algn="r" fontAlgn="b"/>
                      <a:r>
                        <a:rPr lang="fr-FR" sz="1000" u="none" strike="noStrike" dirty="0">
                          <a:effectLst/>
                        </a:rPr>
                        <a:t>Être mieux informée auparavant sur le risque/probabilité de rechute</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5565453"/>
                  </a:ext>
                </a:extLst>
              </a:tr>
              <a:tr h="200348">
                <a:tc>
                  <a:txBody>
                    <a:bodyPr/>
                    <a:lstStyle/>
                    <a:p>
                      <a:pPr algn="r" fontAlgn="b"/>
                      <a:r>
                        <a:rPr lang="fr-FR" sz="1000" u="none" strike="noStrike" dirty="0">
                          <a:effectLst/>
                        </a:rPr>
                        <a:t>     Mieux comprendre les raisons de la rechute et les incidences</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6232772"/>
                  </a:ext>
                </a:extLst>
              </a:tr>
              <a:tr h="200348">
                <a:tc>
                  <a:txBody>
                    <a:bodyPr/>
                    <a:lstStyle/>
                    <a:p>
                      <a:pPr algn="r" fontAlgn="b"/>
                      <a:r>
                        <a:rPr lang="fr-FR" sz="1000" u="none" strike="noStrike" dirty="0">
                          <a:effectLst/>
                        </a:rPr>
                        <a:t>     Connaître la suite en cas de traitement non efficace, taux de survie</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5436806"/>
                  </a:ext>
                </a:extLst>
              </a:tr>
              <a:tr h="200348">
                <a:tc>
                  <a:txBody>
                    <a:bodyPr/>
                    <a:lstStyle/>
                    <a:p>
                      <a:pPr algn="r" fontAlgn="b"/>
                      <a:r>
                        <a:rPr lang="fr-FR" sz="1000" u="none" strike="noStrike" dirty="0">
                          <a:effectLst/>
                        </a:rPr>
                        <a:t>     Avoir des réponses claires et sincères à mes questions /Des informations plus claires</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5689805"/>
                  </a:ext>
                </a:extLst>
              </a:tr>
              <a:tr h="200348">
                <a:tc>
                  <a:txBody>
                    <a:bodyPr/>
                    <a:lstStyle/>
                    <a:p>
                      <a:pPr algn="r" fontAlgn="b"/>
                      <a:r>
                        <a:rPr lang="fr-FR" sz="1000" u="none" strike="noStrike" dirty="0">
                          <a:effectLst/>
                        </a:rPr>
                        <a:t>Plus d'informations concernant la reprise du travail et les adaptations nécessaires</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7430675"/>
                  </a:ext>
                </a:extLst>
              </a:tr>
              <a:tr h="200348">
                <a:tc>
                  <a:txBody>
                    <a:bodyPr/>
                    <a:lstStyle/>
                    <a:p>
                      <a:pPr algn="r" fontAlgn="b"/>
                      <a:r>
                        <a:rPr lang="fr-FR" sz="1000" u="none" strike="noStrike" dirty="0">
                          <a:effectLst/>
                        </a:rPr>
                        <a:t>     Une copie des différentes options proposées en RCP</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4538609"/>
                  </a:ext>
                </a:extLst>
              </a:tr>
              <a:tr h="200348">
                <a:tc>
                  <a:txBody>
                    <a:bodyPr/>
                    <a:lstStyle/>
                    <a:p>
                      <a:pPr algn="r" fontAlgn="b"/>
                      <a:r>
                        <a:rPr lang="fr-FR" sz="1000" b="1" u="none" strike="noStrike" dirty="0">
                          <a:effectLst/>
                        </a:rPr>
                        <a:t>Propositions de soins de complémentaires, psychologique</a:t>
                      </a:r>
                      <a:endParaRPr lang="fr-FR" sz="1000" b="1"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4507429"/>
                  </a:ext>
                </a:extLst>
              </a:tr>
              <a:tr h="200348">
                <a:tc>
                  <a:txBody>
                    <a:bodyPr/>
                    <a:lstStyle/>
                    <a:p>
                      <a:pPr algn="r" fontAlgn="b"/>
                      <a:r>
                        <a:rPr lang="fr-FR" sz="1000" b="1" u="none" strike="noStrike" dirty="0">
                          <a:effectLst/>
                        </a:rPr>
                        <a:t>ST Meilleur accompagnement des équipes médicales</a:t>
                      </a:r>
                      <a:endParaRPr lang="fr-FR" sz="1000" b="1"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433683"/>
                  </a:ext>
                </a:extLst>
              </a:tr>
              <a:tr h="200348">
                <a:tc>
                  <a:txBody>
                    <a:bodyPr/>
                    <a:lstStyle/>
                    <a:p>
                      <a:pPr algn="r" fontAlgn="b"/>
                      <a:r>
                        <a:rPr lang="fr-FR" sz="1000" u="none" strike="noStrike" dirty="0">
                          <a:effectLst/>
                        </a:rPr>
                        <a:t>     Un plus long entretien avec mon hématologue/Oncologue</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7171040"/>
                  </a:ext>
                </a:extLst>
              </a:tr>
              <a:tr h="200348">
                <a:tc>
                  <a:txBody>
                    <a:bodyPr/>
                    <a:lstStyle/>
                    <a:p>
                      <a:pPr algn="r" fontAlgn="b"/>
                      <a:r>
                        <a:rPr lang="fr-FR" sz="1000" u="none" strike="noStrike" dirty="0">
                          <a:effectLst/>
                        </a:rPr>
                        <a:t>     Rapport avec l'équipe médicale plus humain</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561284"/>
                  </a:ext>
                </a:extLst>
              </a:tr>
              <a:tr h="200348">
                <a:tc>
                  <a:txBody>
                    <a:bodyPr/>
                    <a:lstStyle/>
                    <a:p>
                      <a:pPr algn="r" fontAlgn="b"/>
                      <a:r>
                        <a:rPr lang="fr-FR" sz="1000" u="none" strike="noStrike" dirty="0">
                          <a:effectLst/>
                        </a:rPr>
                        <a:t>     Ne pas l'apprendre aux urgences</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8124412"/>
                  </a:ext>
                </a:extLst>
              </a:tr>
              <a:tr h="200348">
                <a:tc>
                  <a:txBody>
                    <a:bodyPr/>
                    <a:lstStyle/>
                    <a:p>
                      <a:pPr algn="r" fontAlgn="b"/>
                      <a:r>
                        <a:rPr lang="fr-FR" sz="1000" u="none" strike="noStrike" dirty="0">
                          <a:effectLst/>
                        </a:rPr>
                        <a:t>     Meilleure coordination entre l'annonce et la mise en place du nouveau traitement</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9090614"/>
                  </a:ext>
                </a:extLst>
              </a:tr>
              <a:tr h="200348">
                <a:tc>
                  <a:txBody>
                    <a:bodyPr/>
                    <a:lstStyle/>
                    <a:p>
                      <a:pPr algn="r" fontAlgn="b"/>
                      <a:r>
                        <a:rPr lang="fr-FR" sz="1000" u="none" strike="noStrike" dirty="0">
                          <a:effectLst/>
                        </a:rPr>
                        <a:t>     Une équipe médicale stable</a:t>
                      </a:r>
                      <a:endParaRPr lang="fr-FR" sz="1000" b="0"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8035790"/>
                  </a:ext>
                </a:extLst>
              </a:tr>
              <a:tr h="200348">
                <a:tc>
                  <a:txBody>
                    <a:bodyPr/>
                    <a:lstStyle/>
                    <a:p>
                      <a:pPr algn="r" fontAlgn="b"/>
                      <a:r>
                        <a:rPr lang="fr-FR" sz="1000" b="1" u="none" strike="noStrike" dirty="0">
                          <a:effectLst/>
                        </a:rPr>
                        <a:t>Soutien moral et affectif des proches </a:t>
                      </a:r>
                      <a:endParaRPr lang="fr-FR" sz="1000" b="1"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7721881"/>
                  </a:ext>
                </a:extLst>
              </a:tr>
              <a:tr h="200348">
                <a:tc>
                  <a:txBody>
                    <a:bodyPr/>
                    <a:lstStyle/>
                    <a:p>
                      <a:pPr algn="r" fontAlgn="b"/>
                      <a:r>
                        <a:rPr lang="fr-FR" sz="1000" b="1" u="none" strike="noStrike" dirty="0">
                          <a:effectLst/>
                        </a:rPr>
                        <a:t>Une solution de traitement</a:t>
                      </a:r>
                      <a:endParaRPr lang="fr-FR" sz="1000" b="1"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1229861"/>
                  </a:ext>
                </a:extLst>
              </a:tr>
              <a:tr h="200348">
                <a:tc>
                  <a:txBody>
                    <a:bodyPr/>
                    <a:lstStyle/>
                    <a:p>
                      <a:pPr algn="r" fontAlgn="b"/>
                      <a:r>
                        <a:rPr lang="fr-FR" sz="1000" b="1" u="none" strike="noStrike" dirty="0">
                          <a:effectLst/>
                        </a:rPr>
                        <a:t>Plus de recul sur les séquence "stop en start"</a:t>
                      </a:r>
                      <a:endParaRPr lang="fr-FR" sz="1000" b="1"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4074570"/>
                  </a:ext>
                </a:extLst>
              </a:tr>
              <a:tr h="200348">
                <a:tc>
                  <a:txBody>
                    <a:bodyPr/>
                    <a:lstStyle/>
                    <a:p>
                      <a:pPr algn="r" fontAlgn="b"/>
                      <a:r>
                        <a:rPr lang="fr-FR" sz="1000" b="1" u="none" strike="noStrike" dirty="0">
                          <a:effectLst/>
                        </a:rPr>
                        <a:t>Un traitement d'une durée plus courte</a:t>
                      </a:r>
                      <a:endParaRPr lang="fr-FR" sz="1000" b="1"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9105139"/>
                  </a:ext>
                </a:extLst>
              </a:tr>
              <a:tr h="200348">
                <a:tc>
                  <a:txBody>
                    <a:bodyPr/>
                    <a:lstStyle/>
                    <a:p>
                      <a:pPr algn="r" fontAlgn="b"/>
                      <a:r>
                        <a:rPr lang="fr-FR" sz="1000" b="1" u="none" strike="noStrike" dirty="0">
                          <a:effectLst/>
                        </a:rPr>
                        <a:t>Ne pas rechuter</a:t>
                      </a:r>
                      <a:endParaRPr lang="fr-FR" sz="1000" b="1"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897256"/>
                  </a:ext>
                </a:extLst>
              </a:tr>
              <a:tr h="200348">
                <a:tc>
                  <a:txBody>
                    <a:bodyPr/>
                    <a:lstStyle/>
                    <a:p>
                      <a:pPr algn="r" fontAlgn="b"/>
                      <a:r>
                        <a:rPr lang="fr-FR" sz="1000" b="1" u="none" strike="noStrike" dirty="0">
                          <a:effectLst/>
                        </a:rPr>
                        <a:t>Ne pas souffrir</a:t>
                      </a:r>
                      <a:endParaRPr lang="fr-FR" sz="1000" b="1"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3409468"/>
                  </a:ext>
                </a:extLst>
              </a:tr>
              <a:tr h="200348">
                <a:tc>
                  <a:txBody>
                    <a:bodyPr/>
                    <a:lstStyle/>
                    <a:p>
                      <a:pPr algn="r" fontAlgn="b"/>
                      <a:r>
                        <a:rPr lang="fr-FR" sz="1000" b="1" u="none" strike="noStrike" dirty="0">
                          <a:effectLst/>
                        </a:rPr>
                        <a:t>Autres</a:t>
                      </a:r>
                      <a:endParaRPr lang="fr-FR" sz="1000" b="1"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444346"/>
                  </a:ext>
                </a:extLst>
              </a:tr>
              <a:tr h="200348">
                <a:tc>
                  <a:txBody>
                    <a:bodyPr/>
                    <a:lstStyle/>
                    <a:p>
                      <a:pPr algn="r" fontAlgn="b"/>
                      <a:r>
                        <a:rPr lang="fr-FR" sz="1000" b="1" u="none" strike="noStrike" dirty="0">
                          <a:effectLst/>
                        </a:rPr>
                        <a:t>ST Rien NSP, bonne prise en charge</a:t>
                      </a:r>
                      <a:endParaRPr lang="fr-FR" sz="1000" b="1" i="0" u="none" strike="noStrike" dirty="0">
                        <a:solidFill>
                          <a:srgbClr val="000000"/>
                        </a:solidFill>
                        <a:effectLst/>
                        <a:latin typeface="Aptos Narrow" panose="020B0004020202020204" pitchFamily="34" charset="0"/>
                      </a:endParaRPr>
                    </a:p>
                  </a:txBody>
                  <a:tcPr marL="5334" marR="5334" marT="533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6229101"/>
                  </a:ext>
                </a:extLst>
              </a:tr>
            </a:tbl>
          </a:graphicData>
        </a:graphic>
      </p:graphicFrame>
    </p:spTree>
    <p:extLst>
      <p:ext uri="{BB962C8B-B14F-4D97-AF65-F5344CB8AC3E}">
        <p14:creationId xmlns:p14="http://schemas.microsoft.com/office/powerpoint/2010/main" val="1152011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307AC-0A36-1A65-64A8-C7796A0960B0}"/>
              </a:ext>
            </a:extLst>
          </p:cNvPr>
          <p:cNvSpPr>
            <a:spLocks noGrp="1"/>
          </p:cNvSpPr>
          <p:nvPr>
            <p:ph type="title"/>
          </p:nvPr>
        </p:nvSpPr>
        <p:spPr/>
        <p:txBody>
          <a:bodyPr/>
          <a:lstStyle/>
          <a:p>
            <a:r>
              <a:rPr lang="fr-FR" sz="1800" dirty="0"/>
              <a:t>À l’instar du moment de l’annonce de la rechute, un manque d’informations ressenti vis-à-vis des traitements et de la maladie lors de la mise en place du nouveau protocole de soins. Les patients soulignent également l’effet bénéfique des associations de patients dans cette période</a:t>
            </a:r>
          </a:p>
        </p:txBody>
      </p:sp>
      <p:sp>
        <p:nvSpPr>
          <p:cNvPr id="3" name="Espace réservé du texte 2">
            <a:extLst>
              <a:ext uri="{FF2B5EF4-FFF2-40B4-BE49-F238E27FC236}">
                <a16:creationId xmlns:a16="http://schemas.microsoft.com/office/drawing/2014/main" id="{FE95C4D3-4691-D27F-240B-4496DAAA440B}"/>
              </a:ext>
            </a:extLst>
          </p:cNvPr>
          <p:cNvSpPr>
            <a:spLocks noGrp="1"/>
          </p:cNvSpPr>
          <p:nvPr>
            <p:ph type="body" sz="quarter" idx="13"/>
          </p:nvPr>
        </p:nvSpPr>
        <p:spPr>
          <a:xfrm>
            <a:off x="0" y="1152000"/>
            <a:ext cx="12193200" cy="483960"/>
          </a:xfrm>
        </p:spPr>
        <p:txBody>
          <a:bodyPr/>
          <a:lstStyle/>
          <a:p>
            <a:r>
              <a:rPr lang="fr-FR" dirty="0"/>
              <a:t>Q41. Qu’est ce qui aurait pu vous aider à mieux vivre cette période qui a suivi </a:t>
            </a:r>
            <a:r>
              <a:rPr lang="fr-FR" b="1" dirty="0"/>
              <a:t>la mise en place de ce nouveau traitement </a:t>
            </a:r>
            <a:r>
              <a:rPr lang="fr-FR" dirty="0"/>
              <a:t>?
</a:t>
            </a:r>
            <a:r>
              <a:rPr lang="fr-FR" sz="1000" dirty="0"/>
              <a:t>Base : A ceux qui connaissent ou ont déjà pris leur second traitement et plus (92) | Réponses spontanées | Total supérieur à 100% car plusieurs réponses possibles</a:t>
            </a:r>
          </a:p>
        </p:txBody>
      </p:sp>
      <p:graphicFrame>
        <p:nvGraphicFramePr>
          <p:cNvPr id="4" name="Graphique 3">
            <a:extLst>
              <a:ext uri="{FF2B5EF4-FFF2-40B4-BE49-F238E27FC236}">
                <a16:creationId xmlns:a16="http://schemas.microsoft.com/office/drawing/2014/main" id="{B4D1884F-ACCC-C685-D981-D815CBF57338}"/>
              </a:ext>
            </a:extLst>
          </p:cNvPr>
          <p:cNvGraphicFramePr/>
          <p:nvPr>
            <p:extLst>
              <p:ext uri="{D42A27DB-BD31-4B8C-83A1-F6EECF244321}">
                <p14:modId xmlns:p14="http://schemas.microsoft.com/office/powerpoint/2010/main" val="3750271067"/>
              </p:ext>
            </p:extLst>
          </p:nvPr>
        </p:nvGraphicFramePr>
        <p:xfrm>
          <a:off x="5675582" y="1624698"/>
          <a:ext cx="3299665" cy="5002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au 4">
            <a:extLst>
              <a:ext uri="{FF2B5EF4-FFF2-40B4-BE49-F238E27FC236}">
                <a16:creationId xmlns:a16="http://schemas.microsoft.com/office/drawing/2014/main" id="{F773EA1A-5888-A550-03CE-8BC41ED5FFA7}"/>
              </a:ext>
            </a:extLst>
          </p:cNvPr>
          <p:cNvGraphicFramePr>
            <a:graphicFrameLocks noGrp="1"/>
          </p:cNvGraphicFramePr>
          <p:nvPr>
            <p:extLst>
              <p:ext uri="{D42A27DB-BD31-4B8C-83A1-F6EECF244321}">
                <p14:modId xmlns:p14="http://schemas.microsoft.com/office/powerpoint/2010/main" val="1881364447"/>
              </p:ext>
            </p:extLst>
          </p:nvPr>
        </p:nvGraphicFramePr>
        <p:xfrm>
          <a:off x="147145" y="1736908"/>
          <a:ext cx="5623030" cy="4742300"/>
        </p:xfrm>
        <a:graphic>
          <a:graphicData uri="http://schemas.openxmlformats.org/drawingml/2006/table">
            <a:tbl>
              <a:tblPr>
                <a:tableStyleId>{5C22544A-7EE6-4342-B048-85BDC9FD1C3A}</a:tableStyleId>
              </a:tblPr>
              <a:tblGrid>
                <a:gridCol w="5623030">
                  <a:extLst>
                    <a:ext uri="{9D8B030D-6E8A-4147-A177-3AD203B41FA5}">
                      <a16:colId xmlns:a16="http://schemas.microsoft.com/office/drawing/2014/main" val="3706667470"/>
                    </a:ext>
                  </a:extLst>
                </a:gridCol>
              </a:tblGrid>
              <a:tr h="189692">
                <a:tc>
                  <a:txBody>
                    <a:bodyPr/>
                    <a:lstStyle/>
                    <a:p>
                      <a:pPr algn="r" fontAlgn="b"/>
                      <a:r>
                        <a:rPr lang="fr-FR" sz="1100" b="1" u="none" strike="noStrike" dirty="0">
                          <a:effectLst/>
                        </a:rPr>
                        <a:t>ST Plus d'informations</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596875330"/>
                  </a:ext>
                </a:extLst>
              </a:tr>
              <a:tr h="189692">
                <a:tc>
                  <a:txBody>
                    <a:bodyPr/>
                    <a:lstStyle/>
                    <a:p>
                      <a:pPr algn="r" fontAlgn="b"/>
                      <a:r>
                        <a:rPr lang="fr-FR" sz="1100" i="0" u="none" strike="noStrike" dirty="0">
                          <a:effectLst/>
                        </a:rPr>
                        <a:t>     Comprendre le protocole que je prends</a:t>
                      </a:r>
                      <a:endParaRPr lang="fr-FR" sz="1100" b="0"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1119661108"/>
                  </a:ext>
                </a:extLst>
              </a:tr>
              <a:tr h="189692">
                <a:tc>
                  <a:txBody>
                    <a:bodyPr/>
                    <a:lstStyle/>
                    <a:p>
                      <a:pPr algn="r" fontAlgn="b"/>
                      <a:r>
                        <a:rPr lang="fr-FR" sz="1100" i="0" u="none" strike="noStrike" dirty="0">
                          <a:effectLst/>
                        </a:rPr>
                        <a:t>     Informations sur effets secondaires résultants des différents traitements</a:t>
                      </a:r>
                      <a:endParaRPr lang="fr-FR" sz="1100" b="0"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1471211626"/>
                  </a:ext>
                </a:extLst>
              </a:tr>
              <a:tr h="189692">
                <a:tc>
                  <a:txBody>
                    <a:bodyPr/>
                    <a:lstStyle/>
                    <a:p>
                      <a:pPr algn="r" fontAlgn="b"/>
                      <a:r>
                        <a:rPr lang="fr-FR" sz="1100" i="0" u="none" strike="noStrike" dirty="0">
                          <a:effectLst/>
                        </a:rPr>
                        <a:t>     Plus de précisions sur évolution maladie, et durée de vie</a:t>
                      </a:r>
                      <a:endParaRPr lang="fr-FR" sz="1100" b="0"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789064698"/>
                  </a:ext>
                </a:extLst>
              </a:tr>
              <a:tr h="189692">
                <a:tc>
                  <a:txBody>
                    <a:bodyPr/>
                    <a:lstStyle/>
                    <a:p>
                      <a:pPr algn="r" fontAlgn="b"/>
                      <a:r>
                        <a:rPr lang="fr-FR" sz="1100" i="0" u="none" strike="noStrike" dirty="0">
                          <a:effectLst/>
                        </a:rPr>
                        <a:t>     Savoir si d'autres protocoles étaient encore disponibles</a:t>
                      </a:r>
                      <a:endParaRPr lang="fr-FR" sz="1100" b="0"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2585060732"/>
                  </a:ext>
                </a:extLst>
              </a:tr>
              <a:tr h="189692">
                <a:tc>
                  <a:txBody>
                    <a:bodyPr/>
                    <a:lstStyle/>
                    <a:p>
                      <a:pPr algn="r" fontAlgn="b"/>
                      <a:r>
                        <a:rPr lang="fr-FR" sz="1100" i="0" u="none" strike="noStrike" dirty="0">
                          <a:effectLst/>
                        </a:rPr>
                        <a:t>     Quelques chiffres sur les résultats d'étude sur traitement récent</a:t>
                      </a:r>
                      <a:endParaRPr lang="fr-FR" sz="1100" b="0"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941218589"/>
                  </a:ext>
                </a:extLst>
              </a:tr>
              <a:tr h="189692">
                <a:tc>
                  <a:txBody>
                    <a:bodyPr/>
                    <a:lstStyle/>
                    <a:p>
                      <a:pPr algn="r" fontAlgn="b"/>
                      <a:r>
                        <a:rPr lang="fr-FR" sz="1100" i="0" u="none" strike="noStrike" dirty="0">
                          <a:effectLst/>
                        </a:rPr>
                        <a:t>     Une information sur les précautions alimentaires</a:t>
                      </a:r>
                      <a:endParaRPr lang="fr-FR" sz="1100" b="0"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2437194208"/>
                  </a:ext>
                </a:extLst>
              </a:tr>
              <a:tr h="189692">
                <a:tc>
                  <a:txBody>
                    <a:bodyPr/>
                    <a:lstStyle/>
                    <a:p>
                      <a:pPr algn="r" fontAlgn="b"/>
                      <a:r>
                        <a:rPr lang="fr-FR" sz="1100" i="0" u="none" strike="noStrike" dirty="0">
                          <a:effectLst/>
                        </a:rPr>
                        <a:t>Un site Internet clair et à jour avec les avantages et inconvénients des traitements</a:t>
                      </a:r>
                      <a:endParaRPr lang="fr-FR" sz="1100" b="0"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352151754"/>
                  </a:ext>
                </a:extLst>
              </a:tr>
              <a:tr h="189692">
                <a:tc>
                  <a:txBody>
                    <a:bodyPr/>
                    <a:lstStyle/>
                    <a:p>
                      <a:pPr algn="r" fontAlgn="b"/>
                      <a:r>
                        <a:rPr lang="fr-FR" sz="1100" i="0" u="none" strike="noStrike" dirty="0">
                          <a:effectLst/>
                        </a:rPr>
                        <a:t>     Savoir ce qui se passera après le traitement /prochain traitement</a:t>
                      </a:r>
                      <a:endParaRPr lang="fr-FR" sz="1100" b="0"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739023150"/>
                  </a:ext>
                </a:extLst>
              </a:tr>
              <a:tr h="189692">
                <a:tc>
                  <a:txBody>
                    <a:bodyPr/>
                    <a:lstStyle/>
                    <a:p>
                      <a:pPr algn="r" fontAlgn="b"/>
                      <a:r>
                        <a:rPr lang="fr-FR" sz="1100" b="1" i="0" u="none" strike="noStrike" dirty="0">
                          <a:effectLst/>
                        </a:rPr>
                        <a:t>Rencontrer des personnes dans le même cas </a:t>
                      </a:r>
                      <a:r>
                        <a:rPr lang="fr-FR" sz="1100" b="0" i="0" u="none" strike="noStrike" dirty="0">
                          <a:effectLst/>
                        </a:rPr>
                        <a:t>(asso)</a:t>
                      </a:r>
                      <a:endParaRPr lang="fr-FR" sz="1100" b="0"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584426303"/>
                  </a:ext>
                </a:extLst>
              </a:tr>
              <a:tr h="189692">
                <a:tc>
                  <a:txBody>
                    <a:bodyPr/>
                    <a:lstStyle/>
                    <a:p>
                      <a:pPr algn="r" fontAlgn="b"/>
                      <a:r>
                        <a:rPr lang="fr-FR" sz="1100" b="1" i="0" u="none" strike="noStrike" dirty="0">
                          <a:effectLst/>
                        </a:rPr>
                        <a:t>Soutien moral / psychologique</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1886514148"/>
                  </a:ext>
                </a:extLst>
              </a:tr>
              <a:tr h="189692">
                <a:tc>
                  <a:txBody>
                    <a:bodyPr/>
                    <a:lstStyle/>
                    <a:p>
                      <a:pPr algn="r" fontAlgn="b"/>
                      <a:r>
                        <a:rPr lang="fr-FR" sz="1100" b="1" i="0" u="none" strike="noStrike" dirty="0">
                          <a:effectLst/>
                        </a:rPr>
                        <a:t>ST Plus de communication sur l'avancée de la guérison</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010641222"/>
                  </a:ext>
                </a:extLst>
              </a:tr>
              <a:tr h="189692">
                <a:tc>
                  <a:txBody>
                    <a:bodyPr/>
                    <a:lstStyle/>
                    <a:p>
                      <a:pPr algn="r" fontAlgn="b"/>
                      <a:r>
                        <a:rPr lang="fr-FR" sz="1100" i="0" u="none" strike="noStrike" dirty="0">
                          <a:effectLst/>
                        </a:rPr>
                        <a:t>     Un suivi plus régulier</a:t>
                      </a:r>
                      <a:endParaRPr lang="fr-FR" sz="1100" b="0"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1250432922"/>
                  </a:ext>
                </a:extLst>
              </a:tr>
              <a:tr h="189692">
                <a:tc>
                  <a:txBody>
                    <a:bodyPr/>
                    <a:lstStyle/>
                    <a:p>
                      <a:pPr algn="r" fontAlgn="b"/>
                      <a:r>
                        <a:rPr lang="fr-FR" sz="1100" i="0" u="none" strike="noStrike" dirty="0">
                          <a:effectLst/>
                        </a:rPr>
                        <a:t>     Retour plus régulier sur les bilans sanguins</a:t>
                      </a:r>
                      <a:endParaRPr lang="fr-FR" sz="1100" b="0"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2206346468"/>
                  </a:ext>
                </a:extLst>
              </a:tr>
              <a:tr h="189692">
                <a:tc>
                  <a:txBody>
                    <a:bodyPr/>
                    <a:lstStyle/>
                    <a:p>
                      <a:pPr algn="r" fontAlgn="b"/>
                      <a:r>
                        <a:rPr lang="fr-FR" sz="1100" b="1" i="0" u="none" strike="noStrike" dirty="0">
                          <a:effectLst/>
                        </a:rPr>
                        <a:t>Propositions d'accompagnements complémentaires (activités adaptées)</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449417080"/>
                  </a:ext>
                </a:extLst>
              </a:tr>
              <a:tr h="189692">
                <a:tc>
                  <a:txBody>
                    <a:bodyPr/>
                    <a:lstStyle/>
                    <a:p>
                      <a:pPr algn="r" fontAlgn="b"/>
                      <a:r>
                        <a:rPr lang="fr-FR" sz="1100" b="1" i="0" u="none" strike="noStrike" dirty="0">
                          <a:effectLst/>
                        </a:rPr>
                        <a:t>De l'efficacité de la part des médecins</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29833838"/>
                  </a:ext>
                </a:extLst>
              </a:tr>
              <a:tr h="189692">
                <a:tc>
                  <a:txBody>
                    <a:bodyPr/>
                    <a:lstStyle/>
                    <a:p>
                      <a:pPr algn="r" fontAlgn="b"/>
                      <a:r>
                        <a:rPr lang="fr-FR" sz="1100" b="1" i="0" u="none" strike="noStrike">
                          <a:effectLst/>
                        </a:rPr>
                        <a:t>Un rapport plus humain des PDS (plus d'écoute, de dialogue, moins rapide)</a:t>
                      </a:r>
                      <a:endParaRPr lang="fr-FR" sz="1100" b="1" i="0" u="none" strike="noStrike">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693952710"/>
                  </a:ext>
                </a:extLst>
              </a:tr>
              <a:tr h="189692">
                <a:tc>
                  <a:txBody>
                    <a:bodyPr/>
                    <a:lstStyle/>
                    <a:p>
                      <a:pPr algn="r" fontAlgn="b"/>
                      <a:r>
                        <a:rPr lang="fr-FR" sz="1100" b="1" i="0" u="none" strike="noStrike" dirty="0">
                          <a:effectLst/>
                        </a:rPr>
                        <a:t>Des réponses très courtes</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1952605797"/>
                  </a:ext>
                </a:extLst>
              </a:tr>
              <a:tr h="189692">
                <a:tc>
                  <a:txBody>
                    <a:bodyPr/>
                    <a:lstStyle/>
                    <a:p>
                      <a:pPr algn="r" fontAlgn="b"/>
                      <a:r>
                        <a:rPr lang="fr-FR" sz="1100" b="1" i="0" u="none" strike="noStrike">
                          <a:effectLst/>
                        </a:rPr>
                        <a:t>Donner le choix du traitement avec des explications</a:t>
                      </a:r>
                      <a:endParaRPr lang="fr-FR" sz="1100" b="1" i="0" u="none" strike="noStrike">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009289499"/>
                  </a:ext>
                </a:extLst>
              </a:tr>
              <a:tr h="189692">
                <a:tc>
                  <a:txBody>
                    <a:bodyPr/>
                    <a:lstStyle/>
                    <a:p>
                      <a:pPr algn="r" fontAlgn="b"/>
                      <a:r>
                        <a:rPr lang="fr-FR" sz="1100" b="1" i="0" u="none" strike="noStrike" dirty="0">
                          <a:effectLst/>
                        </a:rPr>
                        <a:t>Une durée de traitement plus courte</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797979708"/>
                  </a:ext>
                </a:extLst>
              </a:tr>
              <a:tr h="189692">
                <a:tc>
                  <a:txBody>
                    <a:bodyPr/>
                    <a:lstStyle/>
                    <a:p>
                      <a:pPr algn="r" fontAlgn="b"/>
                      <a:r>
                        <a:rPr lang="fr-FR" sz="1100" b="1" i="0" u="none" strike="noStrike" dirty="0">
                          <a:effectLst/>
                        </a:rPr>
                        <a:t>Moins d'hospitalisation</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1926929475"/>
                  </a:ext>
                </a:extLst>
              </a:tr>
              <a:tr h="189692">
                <a:tc>
                  <a:txBody>
                    <a:bodyPr/>
                    <a:lstStyle/>
                    <a:p>
                      <a:pPr algn="r" fontAlgn="b"/>
                      <a:r>
                        <a:rPr lang="fr-FR" sz="1100" b="1" i="0" u="none" strike="noStrike" dirty="0">
                          <a:effectLst/>
                        </a:rPr>
                        <a:t>Disponibilité de mon hématologue / Médecin traitant</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2020140663"/>
                  </a:ext>
                </a:extLst>
              </a:tr>
              <a:tr h="189692">
                <a:tc>
                  <a:txBody>
                    <a:bodyPr/>
                    <a:lstStyle/>
                    <a:p>
                      <a:pPr algn="r" fontAlgn="b"/>
                      <a:r>
                        <a:rPr lang="fr-FR" sz="1100" b="1" i="0" u="none" strike="noStrike" dirty="0">
                          <a:effectLst/>
                        </a:rPr>
                        <a:t>Conserver un lien avec le monde du travail</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1350116346"/>
                  </a:ext>
                </a:extLst>
              </a:tr>
              <a:tr h="189692">
                <a:tc>
                  <a:txBody>
                    <a:bodyPr/>
                    <a:lstStyle/>
                    <a:p>
                      <a:pPr algn="r" fontAlgn="b"/>
                      <a:r>
                        <a:rPr lang="fr-FR" sz="1100" b="1" i="0" u="none" strike="noStrike" dirty="0">
                          <a:effectLst/>
                        </a:rPr>
                        <a:t>La tranquillité psychique, passer du temps à faire les choses qu'on aime </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682818511"/>
                  </a:ext>
                </a:extLst>
              </a:tr>
              <a:tr h="189692">
                <a:tc>
                  <a:txBody>
                    <a:bodyPr/>
                    <a:lstStyle/>
                    <a:p>
                      <a:pPr algn="r" fontAlgn="b"/>
                      <a:r>
                        <a:rPr lang="fr-FR" sz="1100" b="1" i="0" u="none" strike="noStrike" dirty="0">
                          <a:effectLst/>
                        </a:rPr>
                        <a:t>Rien / NSP</a:t>
                      </a:r>
                      <a:endParaRPr lang="fr-FR" sz="1100" b="1" i="0" u="none" strike="noStrike" dirty="0">
                        <a:solidFill>
                          <a:srgbClr val="000000"/>
                        </a:solidFill>
                        <a:effectLst/>
                        <a:latin typeface="Aptos Narrow" panose="020B0004020202020204" pitchFamily="34" charset="0"/>
                      </a:endParaRPr>
                    </a:p>
                  </a:txBody>
                  <a:tcPr marL="1248" marR="1248" marT="1248" marB="0" anchor="b">
                    <a:noFill/>
                  </a:tcPr>
                </a:tc>
                <a:extLst>
                  <a:ext uri="{0D108BD9-81ED-4DB2-BD59-A6C34878D82A}">
                    <a16:rowId xmlns:a16="http://schemas.microsoft.com/office/drawing/2014/main" val="3942809394"/>
                  </a:ext>
                </a:extLst>
              </a:tr>
            </a:tbl>
          </a:graphicData>
        </a:graphic>
      </p:graphicFrame>
      <p:grpSp>
        <p:nvGrpSpPr>
          <p:cNvPr id="6" name="Graphique 11">
            <a:extLst>
              <a:ext uri="{FF2B5EF4-FFF2-40B4-BE49-F238E27FC236}">
                <a16:creationId xmlns:a16="http://schemas.microsoft.com/office/drawing/2014/main" id="{75FB6162-3C9C-E6A1-4E10-862397472256}"/>
              </a:ext>
            </a:extLst>
          </p:cNvPr>
          <p:cNvGrpSpPr>
            <a:grpSpLocks noChangeAspect="1"/>
          </p:cNvGrpSpPr>
          <p:nvPr/>
        </p:nvGrpSpPr>
        <p:grpSpPr>
          <a:xfrm rot="20661202">
            <a:off x="402037" y="1204360"/>
            <a:ext cx="124294" cy="117124"/>
            <a:chOff x="5103495" y="2036445"/>
            <a:chExt cx="643889" cy="606742"/>
          </a:xfrm>
          <a:noFill/>
        </p:grpSpPr>
        <p:sp>
          <p:nvSpPr>
            <p:cNvPr id="7" name="Forme libre : forme 6">
              <a:extLst>
                <a:ext uri="{FF2B5EF4-FFF2-40B4-BE49-F238E27FC236}">
                  <a16:creationId xmlns:a16="http://schemas.microsoft.com/office/drawing/2014/main" id="{4292B0AE-63BD-8FF5-D12B-6FF3431B89B6}"/>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35F24159-A070-7261-F4BE-B9098002ADE3}"/>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68BC92C3-DCF5-FD68-BDC9-B4EE8BEB5606}"/>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sp>
        <p:nvSpPr>
          <p:cNvPr id="10" name="Graphique 27">
            <a:extLst>
              <a:ext uri="{FF2B5EF4-FFF2-40B4-BE49-F238E27FC236}">
                <a16:creationId xmlns:a16="http://schemas.microsoft.com/office/drawing/2014/main" id="{C5F50A2F-FF4E-E656-F35B-9E8ED0AB649A}"/>
              </a:ext>
            </a:extLst>
          </p:cNvPr>
          <p:cNvSpPr/>
          <p:nvPr/>
        </p:nvSpPr>
        <p:spPr>
          <a:xfrm>
            <a:off x="7229476" y="2046914"/>
            <a:ext cx="4927122" cy="4188218"/>
          </a:xfrm>
          <a:custGeom>
            <a:avLst/>
            <a:gdLst>
              <a:gd name="connsiteX0" fmla="*/ 246039 w 3615888"/>
              <a:gd name="connsiteY0" fmla="*/ 211592 h 1681852"/>
              <a:gd name="connsiteX1" fmla="*/ 2622318 w 3615888"/>
              <a:gd name="connsiteY1" fmla="*/ 103996 h 1681852"/>
              <a:gd name="connsiteX2" fmla="*/ 3417623 w 3615888"/>
              <a:gd name="connsiteY2" fmla="*/ 360571 h 1681852"/>
              <a:gd name="connsiteX3" fmla="*/ 3596251 w 3615888"/>
              <a:gd name="connsiteY3" fmla="*/ 1014422 h 1681852"/>
              <a:gd name="connsiteX4" fmla="*/ 2586740 w 3615888"/>
              <a:gd name="connsiteY4" fmla="*/ 1475153 h 1681852"/>
              <a:gd name="connsiteX5" fmla="*/ 85199 w 3615888"/>
              <a:gd name="connsiteY5" fmla="*/ 1389628 h 1681852"/>
              <a:gd name="connsiteX6" fmla="*/ 246039 w 3615888"/>
              <a:gd name="connsiteY6" fmla="*/ 211592 h 1681852"/>
              <a:gd name="connsiteX0" fmla="*/ 246039 w 3611593"/>
              <a:gd name="connsiteY0" fmla="*/ 216152 h 1686412"/>
              <a:gd name="connsiteX1" fmla="*/ 3130764 w 3611593"/>
              <a:gd name="connsiteY1" fmla="*/ 94889 h 1686412"/>
              <a:gd name="connsiteX2" fmla="*/ 3417623 w 3611593"/>
              <a:gd name="connsiteY2" fmla="*/ 365131 h 1686412"/>
              <a:gd name="connsiteX3" fmla="*/ 3596251 w 3611593"/>
              <a:gd name="connsiteY3" fmla="*/ 1018982 h 1686412"/>
              <a:gd name="connsiteX4" fmla="*/ 2586740 w 3611593"/>
              <a:gd name="connsiteY4" fmla="*/ 1479713 h 1686412"/>
              <a:gd name="connsiteX5" fmla="*/ 85199 w 3611593"/>
              <a:gd name="connsiteY5" fmla="*/ 1394188 h 1686412"/>
              <a:gd name="connsiteX6" fmla="*/ 246039 w 3611593"/>
              <a:gd name="connsiteY6" fmla="*/ 216152 h 1686412"/>
              <a:gd name="connsiteX0" fmla="*/ 246039 w 3608299"/>
              <a:gd name="connsiteY0" fmla="*/ 216152 h 1716374"/>
              <a:gd name="connsiteX1" fmla="*/ 3130764 w 3608299"/>
              <a:gd name="connsiteY1" fmla="*/ 94889 h 1716374"/>
              <a:gd name="connsiteX2" fmla="*/ 3417623 w 3608299"/>
              <a:gd name="connsiteY2" fmla="*/ 365131 h 1716374"/>
              <a:gd name="connsiteX3" fmla="*/ 3596251 w 3608299"/>
              <a:gd name="connsiteY3" fmla="*/ 1018982 h 1716374"/>
              <a:gd name="connsiteX4" fmla="*/ 3077241 w 3608299"/>
              <a:gd name="connsiteY4" fmla="*/ 1537797 h 1716374"/>
              <a:gd name="connsiteX5" fmla="*/ 85199 w 3608299"/>
              <a:gd name="connsiteY5" fmla="*/ 1394188 h 1716374"/>
              <a:gd name="connsiteX6" fmla="*/ 246039 w 3608299"/>
              <a:gd name="connsiteY6" fmla="*/ 216152 h 1716374"/>
              <a:gd name="connsiteX0" fmla="*/ 246039 w 3472002"/>
              <a:gd name="connsiteY0" fmla="*/ 216152 h 1716374"/>
              <a:gd name="connsiteX1" fmla="*/ 3130764 w 3472002"/>
              <a:gd name="connsiteY1" fmla="*/ 94889 h 1716374"/>
              <a:gd name="connsiteX2" fmla="*/ 3417623 w 3472002"/>
              <a:gd name="connsiteY2" fmla="*/ 365131 h 1716374"/>
              <a:gd name="connsiteX3" fmla="*/ 3440727 w 3472002"/>
              <a:gd name="connsiteY3" fmla="*/ 1029232 h 1716374"/>
              <a:gd name="connsiteX4" fmla="*/ 3077241 w 3472002"/>
              <a:gd name="connsiteY4" fmla="*/ 1537797 h 1716374"/>
              <a:gd name="connsiteX5" fmla="*/ 85199 w 3472002"/>
              <a:gd name="connsiteY5" fmla="*/ 1394188 h 1716374"/>
              <a:gd name="connsiteX6" fmla="*/ 246039 w 3472002"/>
              <a:gd name="connsiteY6" fmla="*/ 216152 h 1716374"/>
              <a:gd name="connsiteX0" fmla="*/ 246039 w 3463601"/>
              <a:gd name="connsiteY0" fmla="*/ 237901 h 1738123"/>
              <a:gd name="connsiteX1" fmla="*/ 3130764 w 3463601"/>
              <a:gd name="connsiteY1" fmla="*/ 116638 h 1738123"/>
              <a:gd name="connsiteX2" fmla="*/ 3393696 w 3463601"/>
              <a:gd name="connsiteY2" fmla="*/ 451797 h 1738123"/>
              <a:gd name="connsiteX3" fmla="*/ 3440727 w 3463601"/>
              <a:gd name="connsiteY3" fmla="*/ 1050981 h 1738123"/>
              <a:gd name="connsiteX4" fmla="*/ 3077241 w 3463601"/>
              <a:gd name="connsiteY4" fmla="*/ 1559546 h 1738123"/>
              <a:gd name="connsiteX5" fmla="*/ 85199 w 3463601"/>
              <a:gd name="connsiteY5" fmla="*/ 1415937 h 1738123"/>
              <a:gd name="connsiteX6" fmla="*/ 246039 w 3463601"/>
              <a:gd name="connsiteY6" fmla="*/ 237901 h 1738123"/>
              <a:gd name="connsiteX0" fmla="*/ 173735 w 3504950"/>
              <a:gd name="connsiteY0" fmla="*/ 259603 h 1701741"/>
              <a:gd name="connsiteX1" fmla="*/ 3172113 w 3504950"/>
              <a:gd name="connsiteY1" fmla="*/ 80256 h 1701741"/>
              <a:gd name="connsiteX2" fmla="*/ 3435045 w 3504950"/>
              <a:gd name="connsiteY2" fmla="*/ 415415 h 1701741"/>
              <a:gd name="connsiteX3" fmla="*/ 3482076 w 3504950"/>
              <a:gd name="connsiteY3" fmla="*/ 1014599 h 1701741"/>
              <a:gd name="connsiteX4" fmla="*/ 3118590 w 3504950"/>
              <a:gd name="connsiteY4" fmla="*/ 1523164 h 1701741"/>
              <a:gd name="connsiteX5" fmla="*/ 126548 w 3504950"/>
              <a:gd name="connsiteY5" fmla="*/ 1379555 h 1701741"/>
              <a:gd name="connsiteX6" fmla="*/ 173735 w 3504950"/>
              <a:gd name="connsiteY6" fmla="*/ 259603 h 1701741"/>
              <a:gd name="connsiteX0" fmla="*/ 173735 w 3504950"/>
              <a:gd name="connsiteY0" fmla="*/ 259603 h 1667513"/>
              <a:gd name="connsiteX1" fmla="*/ 3172113 w 3504950"/>
              <a:gd name="connsiteY1" fmla="*/ 80256 h 1667513"/>
              <a:gd name="connsiteX2" fmla="*/ 3435045 w 3504950"/>
              <a:gd name="connsiteY2" fmla="*/ 415415 h 1667513"/>
              <a:gd name="connsiteX3" fmla="*/ 3482076 w 3504950"/>
              <a:gd name="connsiteY3" fmla="*/ 1014599 h 1667513"/>
              <a:gd name="connsiteX4" fmla="*/ 3118590 w 3504950"/>
              <a:gd name="connsiteY4" fmla="*/ 1523164 h 1667513"/>
              <a:gd name="connsiteX5" fmla="*/ 1132951 w 3504950"/>
              <a:gd name="connsiteY5" fmla="*/ 1661529 h 1667513"/>
              <a:gd name="connsiteX6" fmla="*/ 126548 w 3504950"/>
              <a:gd name="connsiteY6" fmla="*/ 1379555 h 1667513"/>
              <a:gd name="connsiteX7" fmla="*/ 173735 w 3504950"/>
              <a:gd name="connsiteY7" fmla="*/ 259603 h 1667513"/>
              <a:gd name="connsiteX0" fmla="*/ 173735 w 3504950"/>
              <a:gd name="connsiteY0" fmla="*/ 219564 h 1627474"/>
              <a:gd name="connsiteX1" fmla="*/ 714230 w 3504950"/>
              <a:gd name="connsiteY1" fmla="*/ 25889 h 1627474"/>
              <a:gd name="connsiteX2" fmla="*/ 3172113 w 3504950"/>
              <a:gd name="connsiteY2" fmla="*/ 40217 h 1627474"/>
              <a:gd name="connsiteX3" fmla="*/ 3435045 w 3504950"/>
              <a:gd name="connsiteY3" fmla="*/ 375376 h 1627474"/>
              <a:gd name="connsiteX4" fmla="*/ 3482076 w 3504950"/>
              <a:gd name="connsiteY4" fmla="*/ 974560 h 1627474"/>
              <a:gd name="connsiteX5" fmla="*/ 3118590 w 3504950"/>
              <a:gd name="connsiteY5" fmla="*/ 1483125 h 1627474"/>
              <a:gd name="connsiteX6" fmla="*/ 1132951 w 3504950"/>
              <a:gd name="connsiteY6" fmla="*/ 1621490 h 1627474"/>
              <a:gd name="connsiteX7" fmla="*/ 126548 w 3504950"/>
              <a:gd name="connsiteY7" fmla="*/ 1339516 h 1627474"/>
              <a:gd name="connsiteX8" fmla="*/ 173735 w 3504950"/>
              <a:gd name="connsiteY8" fmla="*/ 219564 h 162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950" h="1627474">
                <a:moveTo>
                  <a:pt x="173735" y="219564"/>
                </a:moveTo>
                <a:cubicBezTo>
                  <a:pt x="238783" y="2904"/>
                  <a:pt x="214500" y="55780"/>
                  <a:pt x="714230" y="25889"/>
                </a:cubicBezTo>
                <a:cubicBezTo>
                  <a:pt x="1213960" y="-4002"/>
                  <a:pt x="2718644" y="-18031"/>
                  <a:pt x="3172113" y="40217"/>
                </a:cubicBezTo>
                <a:cubicBezTo>
                  <a:pt x="3625582" y="98465"/>
                  <a:pt x="3383385" y="219652"/>
                  <a:pt x="3435045" y="375376"/>
                </a:cubicBezTo>
                <a:cubicBezTo>
                  <a:pt x="3486705" y="531100"/>
                  <a:pt x="3534818" y="789935"/>
                  <a:pt x="3482076" y="974560"/>
                </a:cubicBezTo>
                <a:cubicBezTo>
                  <a:pt x="3429334" y="1159185"/>
                  <a:pt x="3511108" y="1369039"/>
                  <a:pt x="3118590" y="1483125"/>
                </a:cubicBezTo>
                <a:cubicBezTo>
                  <a:pt x="2726072" y="1597211"/>
                  <a:pt x="1631625" y="1645425"/>
                  <a:pt x="1132951" y="1621490"/>
                </a:cubicBezTo>
                <a:cubicBezTo>
                  <a:pt x="634277" y="1597555"/>
                  <a:pt x="285420" y="1579434"/>
                  <a:pt x="126548" y="1339516"/>
                </a:cubicBezTo>
                <a:cubicBezTo>
                  <a:pt x="-44669" y="1008452"/>
                  <a:pt x="-54554" y="523039"/>
                  <a:pt x="173735" y="219564"/>
                </a:cubicBezTo>
                <a:close/>
              </a:path>
            </a:pathLst>
          </a:custGeom>
          <a:solidFill>
            <a:srgbClr val="FFEFEF"/>
          </a:solidFill>
          <a:ln w="19050" cap="flat">
            <a:noFill/>
            <a:prstDash val="solid"/>
            <a:miter/>
          </a:ln>
        </p:spPr>
        <p:txBody>
          <a:bodyPr lIns="0" tIns="0" rIns="0" bIns="0" rtlCol="0" anchor="ctr"/>
          <a:lstStyle/>
          <a:p>
            <a:pPr algn="ctr"/>
            <a:r>
              <a:rPr lang="fr-FR" sz="1400" dirty="0">
                <a:solidFill>
                  <a:srgbClr val="B00000"/>
                </a:solidFill>
                <a:latin typeface="Dreaming Outloud Pro" panose="03050502040302030504" pitchFamily="66" charset="0"/>
                <a:cs typeface="Dreaming Outloud Pro" panose="03050502040302030504" pitchFamily="66" charset="0"/>
              </a:rPr>
              <a:t>Les besoins pour une meilleure observance </a:t>
            </a:r>
          </a:p>
          <a:p>
            <a:pPr algn="ctr"/>
            <a:r>
              <a:rPr lang="fr-FR" sz="1400" dirty="0">
                <a:solidFill>
                  <a:srgbClr val="B00000"/>
                </a:solidFill>
                <a:latin typeface="Dreaming Outloud Pro" panose="03050502040302030504" pitchFamily="66" charset="0"/>
                <a:cs typeface="Dreaming Outloud Pro" panose="03050502040302030504" pitchFamily="66" charset="0"/>
              </a:rPr>
              <a:t>en quelques mots par les patients : </a:t>
            </a:r>
          </a:p>
          <a:p>
            <a:pPr algn="ctr"/>
            <a:endParaRPr lang="fr-FR" sz="1400" dirty="0">
              <a:latin typeface="Dreaming Outloud Pro" panose="03050502040302030504" pitchFamily="66" charset="0"/>
              <a:cs typeface="Dreaming Outloud Pro" panose="03050502040302030504" pitchFamily="66" charset="0"/>
            </a:endParaRPr>
          </a:p>
          <a:p>
            <a:pPr algn="ctr"/>
            <a:r>
              <a:rPr lang="fr-FR" sz="1200" dirty="0">
                <a:latin typeface="Dreaming Outloud Pro" panose="03050502040302030504" pitchFamily="66" charset="0"/>
                <a:cs typeface="Dreaming Outloud Pro" panose="03050502040302030504" pitchFamily="66" charset="0"/>
              </a:rPr>
              <a:t>« </a:t>
            </a:r>
            <a:r>
              <a:rPr lang="fr-FR" sz="1200" b="1" dirty="0">
                <a:latin typeface="Dreaming Outloud Pro" panose="03050502040302030504" pitchFamily="66" charset="0"/>
                <a:cs typeface="Dreaming Outloud Pro" panose="03050502040302030504" pitchFamily="66" charset="0"/>
              </a:rPr>
              <a:t>Un retour régulier sur les bilans sanguins </a:t>
            </a:r>
            <a:r>
              <a:rPr lang="fr-FR" sz="1200" dirty="0">
                <a:latin typeface="Dreaming Outloud Pro" panose="03050502040302030504" pitchFamily="66" charset="0"/>
                <a:cs typeface="Dreaming Outloud Pro" panose="03050502040302030504" pitchFamily="66" charset="0"/>
              </a:rPr>
              <a:t>de la part de l infirmière du CHU.  </a:t>
            </a:r>
            <a:r>
              <a:rPr lang="fr-FR" sz="1200" b="1" dirty="0">
                <a:latin typeface="Dreaming Outloud Pro" panose="03050502040302030504" pitchFamily="66" charset="0"/>
                <a:cs typeface="Dreaming Outloud Pro" panose="03050502040302030504" pitchFamily="66" charset="0"/>
              </a:rPr>
              <a:t>On reste seul devant les résultats </a:t>
            </a:r>
            <a:r>
              <a:rPr lang="fr-FR" sz="1200" dirty="0">
                <a:latin typeface="Dreaming Outloud Pro" panose="03050502040302030504" pitchFamily="66" charset="0"/>
                <a:cs typeface="Dreaming Outloud Pro" panose="03050502040302030504" pitchFamily="66" charset="0"/>
              </a:rPr>
              <a:t>des bilans sanguins a chaque contrôle »</a:t>
            </a:r>
          </a:p>
          <a:p>
            <a:pPr algn="ctr"/>
            <a:endParaRPr lang="fr-FR" sz="1200" dirty="0">
              <a:latin typeface="Dreaming Outloud Pro" panose="03050502040302030504" pitchFamily="66" charset="0"/>
              <a:cs typeface="Dreaming Outloud Pro" panose="03050502040302030504" pitchFamily="66" charset="0"/>
            </a:endParaRPr>
          </a:p>
          <a:p>
            <a:pPr algn="ctr"/>
            <a:r>
              <a:rPr lang="fr-FR" sz="1200" dirty="0">
                <a:latin typeface="Dreaming Outloud Pro" panose="03050502040302030504" pitchFamily="66" charset="0"/>
                <a:cs typeface="Dreaming Outloud Pro" panose="03050502040302030504" pitchFamily="66" charset="0"/>
              </a:rPr>
              <a:t>« La seule chose qui me préoccupe est de </a:t>
            </a:r>
            <a:r>
              <a:rPr lang="fr-FR" sz="1200" b="1" dirty="0">
                <a:latin typeface="Dreaming Outloud Pro" panose="03050502040302030504" pitchFamily="66" charset="0"/>
                <a:cs typeface="Dreaming Outloud Pro" panose="03050502040302030504" pitchFamily="66" charset="0"/>
              </a:rPr>
              <a:t>savoir ce qui se passera après ce traitement</a:t>
            </a:r>
            <a:r>
              <a:rPr lang="fr-FR" sz="1200" dirty="0">
                <a:latin typeface="Dreaming Outloud Pro" panose="03050502040302030504" pitchFamily="66" charset="0"/>
                <a:cs typeface="Dreaming Outloud Pro" panose="03050502040302030504" pitchFamily="66" charset="0"/>
              </a:rPr>
              <a:t> et, si je change de traitement, quel sera le prochain niveau de traitement ? »</a:t>
            </a:r>
          </a:p>
          <a:p>
            <a:pPr algn="ctr"/>
            <a:endParaRPr lang="fr-FR" sz="1200" dirty="0">
              <a:latin typeface="Dreaming Outloud Pro" panose="03050502040302030504" pitchFamily="66" charset="0"/>
              <a:cs typeface="Dreaming Outloud Pro" panose="03050502040302030504" pitchFamily="66" charset="0"/>
            </a:endParaRPr>
          </a:p>
          <a:p>
            <a:pPr algn="ctr"/>
            <a:r>
              <a:rPr lang="fr-FR" sz="1200" dirty="0">
                <a:latin typeface="Dreaming Outloud Pro" panose="03050502040302030504" pitchFamily="66" charset="0"/>
                <a:cs typeface="Dreaming Outloud Pro" panose="03050502040302030504" pitchFamily="66" charset="0"/>
              </a:rPr>
              <a:t>« Être mieux informée des éventuels effets secondaires »</a:t>
            </a:r>
          </a:p>
          <a:p>
            <a:pPr algn="ctr"/>
            <a:endParaRPr lang="fr-FR" sz="1200" dirty="0">
              <a:latin typeface="Dreaming Outloud Pro" panose="03050502040302030504" pitchFamily="66" charset="0"/>
              <a:cs typeface="Dreaming Outloud Pro" panose="03050502040302030504" pitchFamily="66" charset="0"/>
            </a:endParaRPr>
          </a:p>
          <a:p>
            <a:pPr algn="ctr"/>
            <a:r>
              <a:rPr lang="fr-FR" sz="1200" dirty="0">
                <a:latin typeface="Dreaming Outloud Pro" panose="03050502040302030504" pitchFamily="66" charset="0"/>
                <a:cs typeface="Dreaming Outloud Pro" panose="03050502040302030504" pitchFamily="66" charset="0"/>
              </a:rPr>
              <a:t>« Un </a:t>
            </a:r>
            <a:r>
              <a:rPr lang="fr-FR" sz="1200" b="1" dirty="0">
                <a:latin typeface="Dreaming Outloud Pro" panose="03050502040302030504" pitchFamily="66" charset="0"/>
                <a:cs typeface="Dreaming Outloud Pro" panose="03050502040302030504" pitchFamily="66" charset="0"/>
              </a:rPr>
              <a:t>réel échange avec le praticien hospitalier </a:t>
            </a:r>
            <a:r>
              <a:rPr lang="fr-FR" sz="1200" dirty="0">
                <a:latin typeface="Dreaming Outloud Pro" panose="03050502040302030504" pitchFamily="66" charset="0"/>
                <a:cs typeface="Dreaming Outloud Pro" panose="03050502040302030504" pitchFamily="66" charset="0"/>
              </a:rPr>
              <a:t>qui a mis en route le nouveau protocole mais était </a:t>
            </a:r>
            <a:r>
              <a:rPr lang="fr-FR" sz="1200" b="1" dirty="0">
                <a:latin typeface="Dreaming Outloud Pro" panose="03050502040302030504" pitchFamily="66" charset="0"/>
                <a:cs typeface="Dreaming Outloud Pro" panose="03050502040302030504" pitchFamily="66" charset="0"/>
              </a:rPr>
              <a:t>trop débordé pour réellement m'informer </a:t>
            </a:r>
            <a:r>
              <a:rPr lang="fr-FR" sz="1200" dirty="0">
                <a:latin typeface="Dreaming Outloud Pro" panose="03050502040302030504" pitchFamily="66" charset="0"/>
                <a:cs typeface="Dreaming Outloud Pro" panose="03050502040302030504" pitchFamily="66" charset="0"/>
              </a:rPr>
              <a:t>, ainsi que mes proches, sur le timing lancement du traitement , sa toxicité </a:t>
            </a:r>
            <a:r>
              <a:rPr lang="fr-FR" sz="1200" dirty="0" err="1">
                <a:latin typeface="Dreaming Outloud Pro" panose="03050502040302030504" pitchFamily="66" charset="0"/>
                <a:cs typeface="Dreaming Outloud Pro" panose="03050502040302030504" pitchFamily="66" charset="0"/>
              </a:rPr>
              <a:t>etc</a:t>
            </a:r>
            <a:r>
              <a:rPr lang="fr-FR" sz="1200" dirty="0">
                <a:latin typeface="Dreaming Outloud Pro" panose="03050502040302030504" pitchFamily="66" charset="0"/>
                <a:cs typeface="Dreaming Outloud Pro" panose="03050502040302030504" pitchFamily="66" charset="0"/>
              </a:rPr>
              <a:t> »</a:t>
            </a:r>
          </a:p>
          <a:p>
            <a:pPr algn="ctr"/>
            <a:endParaRPr lang="fr-FR" sz="1200" dirty="0">
              <a:latin typeface="Dreaming Outloud Pro" panose="03050502040302030504" pitchFamily="66" charset="0"/>
              <a:cs typeface="Dreaming Outloud Pro" panose="03050502040302030504" pitchFamily="66" charset="0"/>
            </a:endParaRPr>
          </a:p>
          <a:p>
            <a:pPr algn="ctr"/>
            <a:r>
              <a:rPr lang="fr-FR" sz="1200" dirty="0">
                <a:latin typeface="Dreaming Outloud Pro" panose="03050502040302030504" pitchFamily="66" charset="0"/>
                <a:cs typeface="Dreaming Outloud Pro" panose="03050502040302030504" pitchFamily="66" charset="0"/>
              </a:rPr>
              <a:t>« J'aurai aimé </a:t>
            </a:r>
            <a:r>
              <a:rPr lang="fr-FR" sz="1200" b="1" dirty="0">
                <a:latin typeface="Dreaming Outloud Pro" panose="03050502040302030504" pitchFamily="66" charset="0"/>
                <a:cs typeface="Dreaming Outloud Pro" panose="03050502040302030504" pitchFamily="66" charset="0"/>
              </a:rPr>
              <a:t>rencontrer un psychologue </a:t>
            </a:r>
            <a:r>
              <a:rPr lang="fr-FR" sz="1200" dirty="0">
                <a:latin typeface="Dreaming Outloud Pro" panose="03050502040302030504" pitchFamily="66" charset="0"/>
                <a:cs typeface="Dreaming Outloud Pro" panose="03050502040302030504" pitchFamily="66" charset="0"/>
              </a:rPr>
              <a:t>pour avoir droit à un soutien. De plus un échange avec </a:t>
            </a:r>
            <a:r>
              <a:rPr lang="fr-FR" sz="1200" b="1" dirty="0">
                <a:latin typeface="Dreaming Outloud Pro" panose="03050502040302030504" pitchFamily="66" charset="0"/>
                <a:cs typeface="Dreaming Outloud Pro" panose="03050502040302030504" pitchFamily="66" charset="0"/>
              </a:rPr>
              <a:t>un groupe de soutien de l'association de patients</a:t>
            </a:r>
            <a:r>
              <a:rPr lang="fr-FR" sz="1200" dirty="0">
                <a:latin typeface="Dreaming Outloud Pro" panose="03050502040302030504" pitchFamily="66" charset="0"/>
                <a:cs typeface="Dreaming Outloud Pro" panose="03050502040302030504" pitchFamily="66" charset="0"/>
              </a:rPr>
              <a:t> m'aurait fait un grand bien. »</a:t>
            </a:r>
          </a:p>
          <a:p>
            <a:pPr algn="ctr"/>
            <a:endParaRPr lang="fr-FR" sz="1200" dirty="0">
              <a:latin typeface="Dreaming Outloud Pro" panose="03050502040302030504" pitchFamily="66" charset="0"/>
              <a:cs typeface="Dreaming Outloud Pro" panose="03050502040302030504" pitchFamily="66" charset="0"/>
            </a:endParaRPr>
          </a:p>
        </p:txBody>
      </p:sp>
    </p:spTree>
    <p:extLst>
      <p:ext uri="{BB962C8B-B14F-4D97-AF65-F5344CB8AC3E}">
        <p14:creationId xmlns:p14="http://schemas.microsoft.com/office/powerpoint/2010/main" val="20739064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71623C39-B31E-077C-1565-010F2BDC1C3B}"/>
              </a:ext>
            </a:extLst>
          </p:cNvPr>
          <p:cNvGraphicFramePr/>
          <p:nvPr>
            <p:extLst>
              <p:ext uri="{D42A27DB-BD31-4B8C-83A1-F6EECF244321}">
                <p14:modId xmlns:p14="http://schemas.microsoft.com/office/powerpoint/2010/main" val="730031230"/>
              </p:ext>
            </p:extLst>
          </p:nvPr>
        </p:nvGraphicFramePr>
        <p:xfrm>
          <a:off x="-1757711" y="1804957"/>
          <a:ext cx="11855612" cy="467123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2543255D-9F35-D2C7-D9A7-405FB65F733B}"/>
              </a:ext>
            </a:extLst>
          </p:cNvPr>
          <p:cNvSpPr>
            <a:spLocks noGrp="1"/>
          </p:cNvSpPr>
          <p:nvPr>
            <p:ph type="title"/>
          </p:nvPr>
        </p:nvSpPr>
        <p:spPr/>
        <p:txBody>
          <a:bodyPr/>
          <a:lstStyle/>
          <a:p>
            <a:r>
              <a:rPr lang="fr-FR" sz="1800" dirty="0"/>
              <a:t>Tout au long du parcours des patients qui auraient souhaité avoir davantage de documents, brochures mais également des possibilités de consulter un diététicien, d’avoir des conseils pour réaliser une activité physique adaptée ou encore échanger avec groupe de parole. </a:t>
            </a:r>
          </a:p>
        </p:txBody>
      </p:sp>
      <p:sp>
        <p:nvSpPr>
          <p:cNvPr id="3" name="Espace réservé du texte 2">
            <a:extLst>
              <a:ext uri="{FF2B5EF4-FFF2-40B4-BE49-F238E27FC236}">
                <a16:creationId xmlns:a16="http://schemas.microsoft.com/office/drawing/2014/main" id="{AAE16337-3449-D52A-FB63-69041C76F4E1}"/>
              </a:ext>
            </a:extLst>
          </p:cNvPr>
          <p:cNvSpPr>
            <a:spLocks noGrp="1"/>
          </p:cNvSpPr>
          <p:nvPr>
            <p:ph type="body" sz="quarter" idx="13"/>
          </p:nvPr>
        </p:nvSpPr>
        <p:spPr>
          <a:xfrm>
            <a:off x="0" y="1152000"/>
            <a:ext cx="12193200" cy="699404"/>
          </a:xfrm>
        </p:spPr>
        <p:txBody>
          <a:bodyPr/>
          <a:lstStyle/>
          <a:p>
            <a:r>
              <a:rPr lang="fr-FR" dirty="0"/>
              <a:t>Q20. </a:t>
            </a:r>
            <a:r>
              <a:rPr lang="fr-FR" b="1" dirty="0"/>
              <a:t>Lors de l’annonce de la rechute</a:t>
            </a:r>
            <a:r>
              <a:rPr lang="fr-FR" dirty="0"/>
              <a:t>, quels supports, soutiens ou orientations vous ont été proposés par votre médecin ou l’équipe hospitalière ?</a:t>
            </a:r>
            <a:r>
              <a:rPr lang="fr-FR" sz="1000" dirty="0"/>
              <a:t>Base : A tous (98) </a:t>
            </a:r>
          </a:p>
          <a:p>
            <a:r>
              <a:rPr lang="fr-FR" dirty="0"/>
              <a:t>Q40. Suite à l’annonce du </a:t>
            </a:r>
            <a:r>
              <a:rPr lang="fr-FR" b="1" dirty="0"/>
              <a:t>nouveau traitement ou après la mise en place du traitement </a:t>
            </a:r>
            <a:r>
              <a:rPr lang="fr-FR" dirty="0"/>
              <a:t>suite à l’annonce de la rechute de votre maladie, vous a-t-on proposé, orienté vers…</a:t>
            </a:r>
            <a:r>
              <a:rPr lang="fr-FR" sz="1000" dirty="0"/>
              <a:t>Base : A ceux qui connaissent ou ont déjà pris leur second traitement et plus (94)</a:t>
            </a:r>
          </a:p>
        </p:txBody>
      </p:sp>
      <p:sp>
        <p:nvSpPr>
          <p:cNvPr id="8" name="Ellipse 7">
            <a:extLst>
              <a:ext uri="{FF2B5EF4-FFF2-40B4-BE49-F238E27FC236}">
                <a16:creationId xmlns:a16="http://schemas.microsoft.com/office/drawing/2014/main" id="{FBE18851-E1B4-2812-8519-F2C33C0ED0A9}"/>
              </a:ext>
            </a:extLst>
          </p:cNvPr>
          <p:cNvSpPr/>
          <p:nvPr/>
        </p:nvSpPr>
        <p:spPr>
          <a:xfrm>
            <a:off x="3211448" y="2128253"/>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grpSp>
        <p:nvGrpSpPr>
          <p:cNvPr id="13" name="Graphique 11">
            <a:extLst>
              <a:ext uri="{FF2B5EF4-FFF2-40B4-BE49-F238E27FC236}">
                <a16:creationId xmlns:a16="http://schemas.microsoft.com/office/drawing/2014/main" id="{E1F9090E-578E-1506-460B-385A641D8832}"/>
              </a:ext>
            </a:extLst>
          </p:cNvPr>
          <p:cNvGrpSpPr>
            <a:grpSpLocks noChangeAspect="1"/>
          </p:cNvGrpSpPr>
          <p:nvPr/>
        </p:nvGrpSpPr>
        <p:grpSpPr>
          <a:xfrm rot="20661202">
            <a:off x="3102539" y="2074194"/>
            <a:ext cx="124294" cy="117124"/>
            <a:chOff x="5103495" y="2036445"/>
            <a:chExt cx="643889" cy="606742"/>
          </a:xfrm>
          <a:noFill/>
        </p:grpSpPr>
        <p:sp>
          <p:nvSpPr>
            <p:cNvPr id="19" name="Forme libre : forme 18">
              <a:extLst>
                <a:ext uri="{FF2B5EF4-FFF2-40B4-BE49-F238E27FC236}">
                  <a16:creationId xmlns:a16="http://schemas.microsoft.com/office/drawing/2014/main" id="{867A6B76-6C61-C026-DCB6-8B430D0CCC8C}"/>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15FDF1F1-5911-6EB5-5135-159B539F9E0B}"/>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8816695C-8EA0-47E4-9AFB-3740D2FA5B5F}"/>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graphicFrame>
        <p:nvGraphicFramePr>
          <p:cNvPr id="22" name="Tableau 21">
            <a:extLst>
              <a:ext uri="{FF2B5EF4-FFF2-40B4-BE49-F238E27FC236}">
                <a16:creationId xmlns:a16="http://schemas.microsoft.com/office/drawing/2014/main" id="{F19411E1-B312-A8FE-6AD8-3ACBA356C16F}"/>
              </a:ext>
            </a:extLst>
          </p:cNvPr>
          <p:cNvGraphicFramePr>
            <a:graphicFrameLocks noGrp="1"/>
          </p:cNvGraphicFramePr>
          <p:nvPr>
            <p:extLst>
              <p:ext uri="{D42A27DB-BD31-4B8C-83A1-F6EECF244321}">
                <p14:modId xmlns:p14="http://schemas.microsoft.com/office/powerpoint/2010/main" val="4263160678"/>
              </p:ext>
            </p:extLst>
          </p:nvPr>
        </p:nvGraphicFramePr>
        <p:xfrm>
          <a:off x="134670" y="2565559"/>
          <a:ext cx="3257072" cy="3780000"/>
        </p:xfrm>
        <a:graphic>
          <a:graphicData uri="http://schemas.openxmlformats.org/drawingml/2006/table">
            <a:tbl>
              <a:tblPr>
                <a:tableStyleId>{5C22544A-7EE6-4342-B048-85BDC9FD1C3A}</a:tableStyleId>
              </a:tblPr>
              <a:tblGrid>
                <a:gridCol w="3257072">
                  <a:extLst>
                    <a:ext uri="{9D8B030D-6E8A-4147-A177-3AD203B41FA5}">
                      <a16:colId xmlns:a16="http://schemas.microsoft.com/office/drawing/2014/main" val="1489652817"/>
                    </a:ext>
                  </a:extLst>
                </a:gridCol>
              </a:tblGrid>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Des documents, brochures d’informations sur la rechute et les options de traitement</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5348343"/>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Un diététicien/nutritionniste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230589"/>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Un groupe de parole (via internet ou en face à face)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601143"/>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Une activité physique adaptée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428673"/>
                  </a:ext>
                </a:extLst>
              </a:tr>
              <a:tr h="472500">
                <a:tc>
                  <a:txBody>
                    <a:bodyPr/>
                    <a:lstStyle/>
                    <a:p>
                      <a:pPr algn="r">
                        <a:lnSpc>
                          <a:spcPct val="107000"/>
                        </a:lnSpc>
                        <a:spcAft>
                          <a:spcPts val="800"/>
                        </a:spcAft>
                      </a:pPr>
                      <a:r>
                        <a:rPr lang="fr-FR" sz="1100" b="0" i="0" u="none" strike="noStrike" kern="1200">
                          <a:solidFill>
                            <a:schemeClr val="tx1"/>
                          </a:solidFill>
                          <a:effectLst/>
                          <a:latin typeface="+mj-lt"/>
                          <a:ea typeface="+mn-ea"/>
                          <a:cs typeface="+mn-cs"/>
                        </a:rPr>
                        <a:t>Un psychologue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8094703"/>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Un kinésithérapeute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4047184"/>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Les coordonnées d’une association de patients</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9144547"/>
                  </a:ext>
                </a:extLst>
              </a:tr>
              <a:tr h="472500">
                <a:tc>
                  <a:txBody>
                    <a:bodyPr/>
                    <a:lstStyle/>
                    <a:p>
                      <a:pPr algn="r">
                        <a:lnSpc>
                          <a:spcPct val="107000"/>
                        </a:lnSpc>
                        <a:spcAft>
                          <a:spcPts val="800"/>
                        </a:spcAft>
                      </a:pPr>
                      <a:r>
                        <a:rPr lang="fr-FR" sz="1100" b="0" i="0" u="none" strike="noStrike" kern="1200" dirty="0">
                          <a:solidFill>
                            <a:schemeClr val="tx1"/>
                          </a:solidFill>
                          <a:effectLst/>
                          <a:latin typeface="+mj-lt"/>
                          <a:ea typeface="+mn-ea"/>
                          <a:cs typeface="+mn-cs"/>
                        </a:rPr>
                        <a:t>Un infirmier pour avoir plus d’informations</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0777779"/>
                  </a:ext>
                </a:extLst>
              </a:tr>
            </a:tbl>
          </a:graphicData>
        </a:graphic>
      </p:graphicFrame>
      <p:graphicFrame>
        <p:nvGraphicFramePr>
          <p:cNvPr id="10" name="Graphique 9">
            <a:extLst>
              <a:ext uri="{FF2B5EF4-FFF2-40B4-BE49-F238E27FC236}">
                <a16:creationId xmlns:a16="http://schemas.microsoft.com/office/drawing/2014/main" id="{AB56C067-4300-8482-9089-14ABA4F15691}"/>
              </a:ext>
            </a:extLst>
          </p:cNvPr>
          <p:cNvGraphicFramePr/>
          <p:nvPr>
            <p:extLst>
              <p:ext uri="{D42A27DB-BD31-4B8C-83A1-F6EECF244321}">
                <p14:modId xmlns:p14="http://schemas.microsoft.com/office/powerpoint/2010/main" val="1127569195"/>
              </p:ext>
            </p:extLst>
          </p:nvPr>
        </p:nvGraphicFramePr>
        <p:xfrm>
          <a:off x="8582983" y="1997670"/>
          <a:ext cx="6857577" cy="4671230"/>
        </p:xfrm>
        <a:graphic>
          <a:graphicData uri="http://schemas.openxmlformats.org/drawingml/2006/chart">
            <c:chart xmlns:c="http://schemas.openxmlformats.org/drawingml/2006/chart" xmlns:r="http://schemas.openxmlformats.org/officeDocument/2006/relationships" r:id="rId3"/>
          </a:graphicData>
        </a:graphic>
      </p:graphicFrame>
      <p:sp>
        <p:nvSpPr>
          <p:cNvPr id="11" name="Ellipse 10">
            <a:extLst>
              <a:ext uri="{FF2B5EF4-FFF2-40B4-BE49-F238E27FC236}">
                <a16:creationId xmlns:a16="http://schemas.microsoft.com/office/drawing/2014/main" id="{F55554F3-101F-D729-7350-582176602AE8}"/>
              </a:ext>
            </a:extLst>
          </p:cNvPr>
          <p:cNvSpPr/>
          <p:nvPr/>
        </p:nvSpPr>
        <p:spPr>
          <a:xfrm>
            <a:off x="8796186" y="2175840"/>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grpSp>
        <p:nvGrpSpPr>
          <p:cNvPr id="12" name="Graphique 11">
            <a:extLst>
              <a:ext uri="{FF2B5EF4-FFF2-40B4-BE49-F238E27FC236}">
                <a16:creationId xmlns:a16="http://schemas.microsoft.com/office/drawing/2014/main" id="{6C098273-D0D0-7278-83CB-1682276538E3}"/>
              </a:ext>
            </a:extLst>
          </p:cNvPr>
          <p:cNvGrpSpPr>
            <a:grpSpLocks noChangeAspect="1"/>
          </p:cNvGrpSpPr>
          <p:nvPr/>
        </p:nvGrpSpPr>
        <p:grpSpPr>
          <a:xfrm rot="20661202">
            <a:off x="8699543" y="2111713"/>
            <a:ext cx="124294" cy="117124"/>
            <a:chOff x="5103495" y="2036445"/>
            <a:chExt cx="643889" cy="606742"/>
          </a:xfrm>
          <a:noFill/>
        </p:grpSpPr>
        <p:sp>
          <p:nvSpPr>
            <p:cNvPr id="14" name="Forme libre : forme 13">
              <a:extLst>
                <a:ext uri="{FF2B5EF4-FFF2-40B4-BE49-F238E27FC236}">
                  <a16:creationId xmlns:a16="http://schemas.microsoft.com/office/drawing/2014/main" id="{86330E3A-87AE-1754-EA0C-489426F59DCC}"/>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6CE23F0F-955F-29D1-5825-7D5BE1509C9B}"/>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BA0037DC-6C9A-A0D5-15B2-6C95277DDEAA}"/>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graphicFrame>
        <p:nvGraphicFramePr>
          <p:cNvPr id="17" name="Tableau 16">
            <a:extLst>
              <a:ext uri="{FF2B5EF4-FFF2-40B4-BE49-F238E27FC236}">
                <a16:creationId xmlns:a16="http://schemas.microsoft.com/office/drawing/2014/main" id="{FEE2C8F9-0243-7E34-AE1C-182D1E0C0DD0}"/>
              </a:ext>
            </a:extLst>
          </p:cNvPr>
          <p:cNvGraphicFramePr>
            <a:graphicFrameLocks noGrp="1"/>
          </p:cNvGraphicFramePr>
          <p:nvPr>
            <p:extLst>
              <p:ext uri="{D42A27DB-BD31-4B8C-83A1-F6EECF244321}">
                <p14:modId xmlns:p14="http://schemas.microsoft.com/office/powerpoint/2010/main" val="2786650953"/>
              </p:ext>
            </p:extLst>
          </p:nvPr>
        </p:nvGraphicFramePr>
        <p:xfrm>
          <a:off x="4768149" y="2527716"/>
          <a:ext cx="3908483" cy="4090302"/>
        </p:xfrm>
        <a:graphic>
          <a:graphicData uri="http://schemas.openxmlformats.org/drawingml/2006/table">
            <a:tbl>
              <a:tblPr>
                <a:tableStyleId>{5C22544A-7EE6-4342-B048-85BDC9FD1C3A}</a:tableStyleId>
              </a:tblPr>
              <a:tblGrid>
                <a:gridCol w="3908483">
                  <a:extLst>
                    <a:ext uri="{9D8B030D-6E8A-4147-A177-3AD203B41FA5}">
                      <a16:colId xmlns:a16="http://schemas.microsoft.com/office/drawing/2014/main" val="3798998853"/>
                    </a:ext>
                  </a:extLst>
                </a:gridCol>
              </a:tblGrid>
              <a:tr h="341592">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Des soins de supports non médicamenteux</a:t>
                      </a:r>
                    </a:p>
                    <a:p>
                      <a:pPr algn="r">
                        <a:lnSpc>
                          <a:spcPct val="100000"/>
                        </a:lnSpc>
                        <a:spcAft>
                          <a:spcPts val="0"/>
                        </a:spcAft>
                      </a:pPr>
                      <a:r>
                        <a:rPr lang="fr-FR" sz="1000" u="none" strike="noStrike" dirty="0">
                          <a:effectLst/>
                        </a:rPr>
                        <a:t>(sophrologie, acupuncture, hypnose)</a:t>
                      </a:r>
                      <a:endParaRPr lang="fr-FR" sz="1000" u="none" strike="noStrike" kern="1200" dirty="0">
                        <a:solidFill>
                          <a:schemeClr val="dk1"/>
                        </a:solidFill>
                        <a:effectLst/>
                        <a:latin typeface="+mn-lt"/>
                        <a:ea typeface="+mn-ea"/>
                        <a:cs typeface="+mn-cs"/>
                      </a:endParaRP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6559233"/>
                  </a:ext>
                </a:extLst>
              </a:tr>
              <a:tr h="341592">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Des supports pour le suivi de votre traitement </a:t>
                      </a:r>
                    </a:p>
                    <a:p>
                      <a:pPr algn="r">
                        <a:lnSpc>
                          <a:spcPct val="100000"/>
                        </a:lnSpc>
                        <a:spcAft>
                          <a:spcPts val="0"/>
                        </a:spcAft>
                      </a:pPr>
                      <a:r>
                        <a:rPr lang="fr-FR" sz="1000" u="none" strike="noStrike" kern="1200" dirty="0">
                          <a:solidFill>
                            <a:schemeClr val="dk1"/>
                          </a:solidFill>
                          <a:effectLst/>
                          <a:latin typeface="+mn-lt"/>
                          <a:ea typeface="+mn-ea"/>
                          <a:cs typeface="+mn-cs"/>
                        </a:rPr>
                        <a:t>(brochure/remis patient)</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5881720"/>
                  </a:ext>
                </a:extLst>
              </a:tr>
              <a:tr h="340614">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Un suivi via une plateforme digitale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5917527"/>
                  </a:ext>
                </a:extLst>
              </a:tr>
              <a:tr h="340614">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Une activité physique adaptée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8693421"/>
                  </a:ext>
                </a:extLst>
              </a:tr>
              <a:tr h="340614">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Un diététicien/nutritionniste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6786440"/>
                  </a:ext>
                </a:extLst>
              </a:tr>
              <a:tr h="340614">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Un groupe de parole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1735681"/>
                  </a:ext>
                </a:extLst>
              </a:tr>
              <a:tr h="340614">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Une association de patients</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1208357"/>
                  </a:ext>
                </a:extLst>
              </a:tr>
              <a:tr h="340614">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Un kinésithérapeute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4994642"/>
                  </a:ext>
                </a:extLst>
              </a:tr>
              <a:tr h="340614">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Un psychologue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8830942"/>
                  </a:ext>
                </a:extLst>
              </a:tr>
              <a:tr h="340614">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Un soutien psychologique</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0934045"/>
                  </a:ext>
                </a:extLst>
              </a:tr>
              <a:tr h="341592">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Un support administratif </a:t>
                      </a:r>
                    </a:p>
                    <a:p>
                      <a:pPr algn="r">
                        <a:lnSpc>
                          <a:spcPct val="100000"/>
                        </a:lnSpc>
                        <a:spcAft>
                          <a:spcPts val="0"/>
                        </a:spcAft>
                      </a:pPr>
                      <a:r>
                        <a:rPr lang="fr-FR" sz="1000" u="none" strike="noStrike" kern="1200" dirty="0">
                          <a:solidFill>
                            <a:schemeClr val="dk1"/>
                          </a:solidFill>
                          <a:effectLst/>
                          <a:latin typeface="+mn-lt"/>
                          <a:ea typeface="+mn-ea"/>
                          <a:cs typeface="+mn-cs"/>
                        </a:rPr>
                        <a:t>(assistante sociale, juridique, …)</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6767068"/>
                  </a:ext>
                </a:extLst>
              </a:tr>
              <a:tr h="340614">
                <a:tc>
                  <a:txBody>
                    <a:bodyPr/>
                    <a:lstStyle/>
                    <a:p>
                      <a:pPr algn="r">
                        <a:lnSpc>
                          <a:spcPct val="100000"/>
                        </a:lnSpc>
                        <a:spcAft>
                          <a:spcPts val="0"/>
                        </a:spcAft>
                      </a:pPr>
                      <a:r>
                        <a:rPr lang="fr-FR" sz="1100" u="none" strike="noStrike" kern="1200" dirty="0">
                          <a:solidFill>
                            <a:schemeClr val="dk1"/>
                          </a:solidFill>
                          <a:effectLst/>
                          <a:latin typeface="+mn-lt"/>
                          <a:ea typeface="+mn-ea"/>
                          <a:cs typeface="+mn-cs"/>
                        </a:rPr>
                        <a:t>Un infirmier</a:t>
                      </a:r>
                    </a:p>
                  </a:txBody>
                  <a:tcPr marL="19050" marR="190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9372731"/>
                  </a:ext>
                </a:extLst>
              </a:tr>
            </a:tbl>
          </a:graphicData>
        </a:graphic>
      </p:graphicFrame>
    </p:spTree>
    <p:extLst>
      <p:ext uri="{BB962C8B-B14F-4D97-AF65-F5344CB8AC3E}">
        <p14:creationId xmlns:p14="http://schemas.microsoft.com/office/powerpoint/2010/main" val="1120789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38A07-E46D-EC2C-1009-4421BC9CD92A}"/>
              </a:ext>
            </a:extLst>
          </p:cNvPr>
          <p:cNvSpPr>
            <a:spLocks noGrp="1"/>
          </p:cNvSpPr>
          <p:nvPr>
            <p:ph type="title"/>
          </p:nvPr>
        </p:nvSpPr>
        <p:spPr/>
        <p:txBody>
          <a:bodyPr/>
          <a:lstStyle/>
          <a:p>
            <a:r>
              <a:rPr lang="fr-FR" dirty="0"/>
              <a:t>L’hématologue, un interlocuteur privilégié par les patients dans la communication d’informations sur la rechute de leur maladie</a:t>
            </a:r>
          </a:p>
        </p:txBody>
      </p:sp>
      <p:sp>
        <p:nvSpPr>
          <p:cNvPr id="3" name="Espace réservé du texte 2">
            <a:extLst>
              <a:ext uri="{FF2B5EF4-FFF2-40B4-BE49-F238E27FC236}">
                <a16:creationId xmlns:a16="http://schemas.microsoft.com/office/drawing/2014/main" id="{CBA2EBE5-1AF2-FCD6-7391-1645787961F4}"/>
              </a:ext>
            </a:extLst>
          </p:cNvPr>
          <p:cNvSpPr>
            <a:spLocks noGrp="1"/>
          </p:cNvSpPr>
          <p:nvPr>
            <p:ph type="body" sz="quarter" idx="13"/>
          </p:nvPr>
        </p:nvSpPr>
        <p:spPr>
          <a:xfrm>
            <a:off x="0" y="1152000"/>
            <a:ext cx="12193200" cy="483960"/>
          </a:xfrm>
        </p:spPr>
        <p:txBody>
          <a:bodyPr/>
          <a:lstStyle/>
          <a:p>
            <a:r>
              <a:rPr lang="fr-FR" dirty="0"/>
              <a:t>Q45. Par quelles sources ou moyens souhaiteriez-vous recevoir des informations sur la rechute de la LLC ?
</a:t>
            </a:r>
            <a:r>
              <a:rPr lang="fr-FR" sz="1000" dirty="0"/>
              <a:t>Base : A tous (94) | Total supérieur à 100% car plusieurs réponses possibles</a:t>
            </a:r>
          </a:p>
        </p:txBody>
      </p:sp>
      <p:graphicFrame>
        <p:nvGraphicFramePr>
          <p:cNvPr id="4" name="Graphique 3">
            <a:extLst>
              <a:ext uri="{FF2B5EF4-FFF2-40B4-BE49-F238E27FC236}">
                <a16:creationId xmlns:a16="http://schemas.microsoft.com/office/drawing/2014/main" id="{9C550B63-D50F-5C70-EDCF-C69547E14E38}"/>
              </a:ext>
            </a:extLst>
          </p:cNvPr>
          <p:cNvGraphicFramePr/>
          <p:nvPr>
            <p:extLst>
              <p:ext uri="{D42A27DB-BD31-4B8C-83A1-F6EECF244321}">
                <p14:modId xmlns:p14="http://schemas.microsoft.com/office/powerpoint/2010/main" val="797553500"/>
              </p:ext>
            </p:extLst>
          </p:nvPr>
        </p:nvGraphicFramePr>
        <p:xfrm>
          <a:off x="4081754" y="1920738"/>
          <a:ext cx="4028492" cy="442926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aphique 11">
            <a:extLst>
              <a:ext uri="{FF2B5EF4-FFF2-40B4-BE49-F238E27FC236}">
                <a16:creationId xmlns:a16="http://schemas.microsoft.com/office/drawing/2014/main" id="{B724D4DE-100B-9539-886E-916757C804E9}"/>
              </a:ext>
            </a:extLst>
          </p:cNvPr>
          <p:cNvGrpSpPr>
            <a:grpSpLocks noChangeAspect="1"/>
          </p:cNvGrpSpPr>
          <p:nvPr/>
        </p:nvGrpSpPr>
        <p:grpSpPr>
          <a:xfrm rot="20661202">
            <a:off x="402037" y="1204360"/>
            <a:ext cx="124294" cy="117124"/>
            <a:chOff x="5103495" y="2036445"/>
            <a:chExt cx="643889" cy="606742"/>
          </a:xfrm>
          <a:noFill/>
        </p:grpSpPr>
        <p:sp>
          <p:nvSpPr>
            <p:cNvPr id="6" name="Forme libre : forme 5">
              <a:extLst>
                <a:ext uri="{FF2B5EF4-FFF2-40B4-BE49-F238E27FC236}">
                  <a16:creationId xmlns:a16="http://schemas.microsoft.com/office/drawing/2014/main" id="{E4B56B51-0DE0-DCF2-B675-7478DDF4BCA8}"/>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7" name="Forme libre : forme 6">
              <a:extLst>
                <a:ext uri="{FF2B5EF4-FFF2-40B4-BE49-F238E27FC236}">
                  <a16:creationId xmlns:a16="http://schemas.microsoft.com/office/drawing/2014/main" id="{8FA57716-9195-2F6E-12A7-0BF001339F98}"/>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BD53E1ED-453B-05A8-AF7E-66AAC5DFE90F}"/>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graphicFrame>
        <p:nvGraphicFramePr>
          <p:cNvPr id="9" name="Tableau 8">
            <a:extLst>
              <a:ext uri="{FF2B5EF4-FFF2-40B4-BE49-F238E27FC236}">
                <a16:creationId xmlns:a16="http://schemas.microsoft.com/office/drawing/2014/main" id="{1C7EF31C-9FAE-CEF2-807D-E375EEAE2AC5}"/>
              </a:ext>
            </a:extLst>
          </p:cNvPr>
          <p:cNvGraphicFramePr>
            <a:graphicFrameLocks noGrp="1"/>
          </p:cNvGraphicFramePr>
          <p:nvPr>
            <p:extLst>
              <p:ext uri="{D42A27DB-BD31-4B8C-83A1-F6EECF244321}">
                <p14:modId xmlns:p14="http://schemas.microsoft.com/office/powerpoint/2010/main" val="332062946"/>
              </p:ext>
            </p:extLst>
          </p:nvPr>
        </p:nvGraphicFramePr>
        <p:xfrm>
          <a:off x="288924" y="2032635"/>
          <a:ext cx="3869029" cy="4176004"/>
        </p:xfrm>
        <a:graphic>
          <a:graphicData uri="http://schemas.openxmlformats.org/drawingml/2006/table">
            <a:tbl>
              <a:tblPr>
                <a:tableStyleId>{5C22544A-7EE6-4342-B048-85BDC9FD1C3A}</a:tableStyleId>
              </a:tblPr>
              <a:tblGrid>
                <a:gridCol w="3869029">
                  <a:extLst>
                    <a:ext uri="{9D8B030D-6E8A-4147-A177-3AD203B41FA5}">
                      <a16:colId xmlns:a16="http://schemas.microsoft.com/office/drawing/2014/main" val="4122598353"/>
                    </a:ext>
                  </a:extLst>
                </a:gridCol>
              </a:tblGrid>
              <a:tr h="298286">
                <a:tc>
                  <a:txBody>
                    <a:bodyPr/>
                    <a:lstStyle/>
                    <a:p>
                      <a:pPr algn="r" fontAlgn="b"/>
                      <a:r>
                        <a:rPr lang="fr-FR" sz="1200" u="none" strike="noStrike">
                          <a:effectLst/>
                        </a:rPr>
                        <a:t>Par votre hématologue*</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3769964"/>
                  </a:ext>
                </a:extLst>
              </a:tr>
              <a:tr h="298286">
                <a:tc>
                  <a:txBody>
                    <a:bodyPr/>
                    <a:lstStyle/>
                    <a:p>
                      <a:pPr algn="r" fontAlgn="b"/>
                      <a:r>
                        <a:rPr lang="fr-FR" sz="1200" u="none" strike="noStrike">
                          <a:effectLst/>
                        </a:rPr>
                        <a:t>Par une association de patients*</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158182"/>
                  </a:ext>
                </a:extLst>
              </a:tr>
              <a:tr h="298286">
                <a:tc>
                  <a:txBody>
                    <a:bodyPr/>
                    <a:lstStyle/>
                    <a:p>
                      <a:pPr algn="r" fontAlgn="b"/>
                      <a:r>
                        <a:rPr lang="fr-FR" sz="1200" u="none" strike="noStrike">
                          <a:effectLst/>
                        </a:rPr>
                        <a:t>Via email*</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010077"/>
                  </a:ext>
                </a:extLst>
              </a:tr>
              <a:tr h="298286">
                <a:tc>
                  <a:txBody>
                    <a:bodyPr/>
                    <a:lstStyle/>
                    <a:p>
                      <a:pPr algn="r" fontAlgn="b"/>
                      <a:r>
                        <a:rPr lang="fr-FR" sz="1200" u="none" strike="noStrike">
                          <a:effectLst/>
                        </a:rPr>
                        <a:t>Sous format papier, livret*</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933111"/>
                  </a:ext>
                </a:extLst>
              </a:tr>
              <a:tr h="298286">
                <a:tc>
                  <a:txBody>
                    <a:bodyPr/>
                    <a:lstStyle/>
                    <a:p>
                      <a:pPr algn="r" fontAlgn="b"/>
                      <a:r>
                        <a:rPr lang="fr-FR" sz="1200" u="none" strike="noStrike">
                          <a:effectLst/>
                        </a:rPr>
                        <a:t>Via une application numérique*</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3298907"/>
                  </a:ext>
                </a:extLst>
              </a:tr>
              <a:tr h="298286">
                <a:tc>
                  <a:txBody>
                    <a:bodyPr/>
                    <a:lstStyle/>
                    <a:p>
                      <a:pPr algn="r" fontAlgn="b"/>
                      <a:r>
                        <a:rPr lang="fr-FR" sz="1200" u="none" strike="noStrike">
                          <a:effectLst/>
                        </a:rPr>
                        <a:t>Via des réunions à distance (via ordinateur)*</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845796"/>
                  </a:ext>
                </a:extLst>
              </a:tr>
              <a:tr h="298286">
                <a:tc>
                  <a:txBody>
                    <a:bodyPr/>
                    <a:lstStyle/>
                    <a:p>
                      <a:pPr algn="r" fontAlgn="b"/>
                      <a:r>
                        <a:rPr lang="fr-FR" sz="1200" u="none" strike="noStrike">
                          <a:effectLst/>
                        </a:rPr>
                        <a:t>Par votre médecin de ville*</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799254"/>
                  </a:ext>
                </a:extLst>
              </a:tr>
              <a:tr h="298286">
                <a:tc>
                  <a:txBody>
                    <a:bodyPr/>
                    <a:lstStyle/>
                    <a:p>
                      <a:pPr algn="r" fontAlgn="b"/>
                      <a:r>
                        <a:rPr lang="fr-FR" sz="1200" u="none" strike="noStrike">
                          <a:effectLst/>
                        </a:rPr>
                        <a:t>Via des réunions en présentiel*</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477102"/>
                  </a:ext>
                </a:extLst>
              </a:tr>
              <a:tr h="298286">
                <a:tc>
                  <a:txBody>
                    <a:bodyPr/>
                    <a:lstStyle/>
                    <a:p>
                      <a:pPr algn="r" fontAlgn="b"/>
                      <a:r>
                        <a:rPr lang="fr-FR" sz="1200" u="none" strike="noStrike">
                          <a:effectLst/>
                        </a:rPr>
                        <a:t>Sous format vidéo*</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984059"/>
                  </a:ext>
                </a:extLst>
              </a:tr>
              <a:tr h="298286">
                <a:tc>
                  <a:txBody>
                    <a:bodyPr/>
                    <a:lstStyle/>
                    <a:p>
                      <a:pPr algn="r" fontAlgn="b"/>
                      <a:r>
                        <a:rPr lang="fr-FR" sz="1200" u="none" strike="noStrike">
                          <a:effectLst/>
                        </a:rPr>
                        <a:t>Sous format podcast*</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3146188"/>
                  </a:ext>
                </a:extLst>
              </a:tr>
              <a:tr h="298286">
                <a:tc>
                  <a:txBody>
                    <a:bodyPr/>
                    <a:lstStyle/>
                    <a:p>
                      <a:pPr algn="r" fontAlgn="b"/>
                      <a:r>
                        <a:rPr lang="fr-FR" sz="1200" u="none" strike="noStrike">
                          <a:effectLst/>
                        </a:rPr>
                        <a:t>Par un infirmier*</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3934927"/>
                  </a:ext>
                </a:extLst>
              </a:tr>
              <a:tr h="298286">
                <a:tc>
                  <a:txBody>
                    <a:bodyPr/>
                    <a:lstStyle/>
                    <a:p>
                      <a:pPr algn="r" fontAlgn="b"/>
                      <a:r>
                        <a:rPr lang="fr-FR" sz="1200" u="none" strike="noStrike">
                          <a:effectLst/>
                        </a:rPr>
                        <a:t>Par votre pharmacien de ville*</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031000"/>
                  </a:ext>
                </a:extLst>
              </a:tr>
              <a:tr h="298286">
                <a:tc>
                  <a:txBody>
                    <a:bodyPr/>
                    <a:lstStyle/>
                    <a:p>
                      <a:pPr algn="r" fontAlgn="b"/>
                      <a:r>
                        <a:rPr lang="fr-FR" sz="1200" u="none" strike="noStrike">
                          <a:effectLst/>
                        </a:rPr>
                        <a:t>Internet</a:t>
                      </a:r>
                      <a:endParaRPr lang="fr-FR" sz="12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5601785"/>
                  </a:ext>
                </a:extLst>
              </a:tr>
              <a:tr h="298286">
                <a:tc>
                  <a:txBody>
                    <a:bodyPr/>
                    <a:lstStyle/>
                    <a:p>
                      <a:pPr algn="r" fontAlgn="b"/>
                      <a:r>
                        <a:rPr lang="fr-FR" sz="1200" u="none" strike="noStrike" dirty="0">
                          <a:effectLst/>
                        </a:rPr>
                        <a:t>Pas besoin</a:t>
                      </a:r>
                      <a:endParaRPr lang="fr-FR" sz="12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9503839"/>
                  </a:ext>
                </a:extLst>
              </a:tr>
            </a:tbl>
          </a:graphicData>
        </a:graphic>
      </p:graphicFrame>
      <p:sp>
        <p:nvSpPr>
          <p:cNvPr id="10" name="Rectangle : coins arrondis 9">
            <a:extLst>
              <a:ext uri="{FF2B5EF4-FFF2-40B4-BE49-F238E27FC236}">
                <a16:creationId xmlns:a16="http://schemas.microsoft.com/office/drawing/2014/main" id="{ADF359DD-B85F-FE0B-7D56-2FD007CE9C09}"/>
              </a:ext>
            </a:extLst>
          </p:cNvPr>
          <p:cNvSpPr/>
          <p:nvPr/>
        </p:nvSpPr>
        <p:spPr>
          <a:xfrm>
            <a:off x="0" y="6313538"/>
            <a:ext cx="3714750" cy="289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100" i="1" dirty="0">
                <a:solidFill>
                  <a:schemeClr val="tx1"/>
                </a:solidFill>
              </a:rPr>
              <a:t>* Items présentés dans le questionnaire</a:t>
            </a:r>
          </a:p>
        </p:txBody>
      </p:sp>
    </p:spTree>
    <p:extLst>
      <p:ext uri="{BB962C8B-B14F-4D97-AF65-F5344CB8AC3E}">
        <p14:creationId xmlns:p14="http://schemas.microsoft.com/office/powerpoint/2010/main" val="28524290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D48EB1-FDE9-35D3-C555-10F97F1065E6}"/>
              </a:ext>
            </a:extLst>
          </p:cNvPr>
          <p:cNvSpPr>
            <a:spLocks noGrp="1"/>
          </p:cNvSpPr>
          <p:nvPr>
            <p:ph type="title"/>
          </p:nvPr>
        </p:nvSpPr>
        <p:spPr/>
        <p:txBody>
          <a:bodyPr/>
          <a:lstStyle/>
          <a:p>
            <a:r>
              <a:rPr lang="fr-FR" dirty="0"/>
              <a:t>Des brochures d’informations sur les traitements et la prise en charge de la maladie suscitant un grand intérêt auprès des patients. Dans une moindre mesure, des patients également demandeurs de séances pour améliorer leur santé physique ou de forum de discussion avec des PDS</a:t>
            </a:r>
          </a:p>
        </p:txBody>
      </p:sp>
      <p:sp>
        <p:nvSpPr>
          <p:cNvPr id="3" name="Espace réservé du texte 2">
            <a:extLst>
              <a:ext uri="{FF2B5EF4-FFF2-40B4-BE49-F238E27FC236}">
                <a16:creationId xmlns:a16="http://schemas.microsoft.com/office/drawing/2014/main" id="{A17A8CF2-C8AF-3E68-A109-DC2FD4B8E3B1}"/>
              </a:ext>
            </a:extLst>
          </p:cNvPr>
          <p:cNvSpPr>
            <a:spLocks noGrp="1"/>
          </p:cNvSpPr>
          <p:nvPr>
            <p:ph type="body" sz="quarter" idx="13"/>
          </p:nvPr>
        </p:nvSpPr>
        <p:spPr>
          <a:xfrm>
            <a:off x="0" y="1152000"/>
            <a:ext cx="12193200" cy="483960"/>
          </a:xfrm>
        </p:spPr>
        <p:txBody>
          <a:bodyPr/>
          <a:lstStyle/>
          <a:p>
            <a:r>
              <a:rPr lang="fr-FR" dirty="0"/>
              <a:t>Q46. Plus particulièrement, dans quelle mesure, seriez-vous intéressé par les services suivants lors de votre rechute ?
</a:t>
            </a:r>
            <a:r>
              <a:rPr lang="fr-FR" sz="1000" dirty="0"/>
              <a:t>Base : A tous (94)</a:t>
            </a:r>
          </a:p>
        </p:txBody>
      </p:sp>
      <p:graphicFrame>
        <p:nvGraphicFramePr>
          <p:cNvPr id="4" name="Graphique 3">
            <a:extLst>
              <a:ext uri="{FF2B5EF4-FFF2-40B4-BE49-F238E27FC236}">
                <a16:creationId xmlns:a16="http://schemas.microsoft.com/office/drawing/2014/main" id="{7E2A5501-264B-7D84-669C-78DD0BE076D5}"/>
              </a:ext>
            </a:extLst>
          </p:cNvPr>
          <p:cNvGraphicFramePr/>
          <p:nvPr>
            <p:extLst>
              <p:ext uri="{D42A27DB-BD31-4B8C-83A1-F6EECF244321}">
                <p14:modId xmlns:p14="http://schemas.microsoft.com/office/powerpoint/2010/main" val="852925564"/>
              </p:ext>
            </p:extLst>
          </p:nvPr>
        </p:nvGraphicFramePr>
        <p:xfrm>
          <a:off x="149859" y="1920738"/>
          <a:ext cx="11319615" cy="442926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aphique 11">
            <a:extLst>
              <a:ext uri="{FF2B5EF4-FFF2-40B4-BE49-F238E27FC236}">
                <a16:creationId xmlns:a16="http://schemas.microsoft.com/office/drawing/2014/main" id="{C09E6E13-0FB0-5F27-FED4-2E33AC9C1CE2}"/>
              </a:ext>
            </a:extLst>
          </p:cNvPr>
          <p:cNvGrpSpPr>
            <a:grpSpLocks noChangeAspect="1"/>
          </p:cNvGrpSpPr>
          <p:nvPr/>
        </p:nvGrpSpPr>
        <p:grpSpPr>
          <a:xfrm rot="20661202">
            <a:off x="402037" y="1204360"/>
            <a:ext cx="124294" cy="117124"/>
            <a:chOff x="5103495" y="2036445"/>
            <a:chExt cx="643889" cy="606742"/>
          </a:xfrm>
          <a:noFill/>
        </p:grpSpPr>
        <p:sp>
          <p:nvSpPr>
            <p:cNvPr id="6" name="Forme libre : forme 5">
              <a:extLst>
                <a:ext uri="{FF2B5EF4-FFF2-40B4-BE49-F238E27FC236}">
                  <a16:creationId xmlns:a16="http://schemas.microsoft.com/office/drawing/2014/main" id="{49B840A5-E1CA-60AB-8AFD-43529BCBC7C5}"/>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7" name="Forme libre : forme 6">
              <a:extLst>
                <a:ext uri="{FF2B5EF4-FFF2-40B4-BE49-F238E27FC236}">
                  <a16:creationId xmlns:a16="http://schemas.microsoft.com/office/drawing/2014/main" id="{3B3F32D7-DD45-2463-9D05-FB50EC6287CC}"/>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42895B30-F6F3-FF63-21F6-E0102DA759C0}"/>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graphicFrame>
        <p:nvGraphicFramePr>
          <p:cNvPr id="14" name="Tableau 13">
            <a:extLst>
              <a:ext uri="{FF2B5EF4-FFF2-40B4-BE49-F238E27FC236}">
                <a16:creationId xmlns:a16="http://schemas.microsoft.com/office/drawing/2014/main" id="{408100E7-4F04-0163-BA80-9E01CAB6475D}"/>
              </a:ext>
            </a:extLst>
          </p:cNvPr>
          <p:cNvGraphicFramePr>
            <a:graphicFrameLocks noGrp="1"/>
          </p:cNvGraphicFramePr>
          <p:nvPr>
            <p:extLst>
              <p:ext uri="{D42A27DB-BD31-4B8C-83A1-F6EECF244321}">
                <p14:modId xmlns:p14="http://schemas.microsoft.com/office/powerpoint/2010/main" val="3435535900"/>
              </p:ext>
            </p:extLst>
          </p:nvPr>
        </p:nvGraphicFramePr>
        <p:xfrm>
          <a:off x="857250" y="2446264"/>
          <a:ext cx="3855397" cy="3780000"/>
        </p:xfrm>
        <a:graphic>
          <a:graphicData uri="http://schemas.openxmlformats.org/drawingml/2006/table">
            <a:tbl>
              <a:tblPr>
                <a:tableStyleId>{5C22544A-7EE6-4342-B048-85BDC9FD1C3A}</a:tableStyleId>
              </a:tblPr>
              <a:tblGrid>
                <a:gridCol w="3855397">
                  <a:extLst>
                    <a:ext uri="{9D8B030D-6E8A-4147-A177-3AD203B41FA5}">
                      <a16:colId xmlns:a16="http://schemas.microsoft.com/office/drawing/2014/main" val="2168298009"/>
                    </a:ext>
                  </a:extLst>
                </a:gridCol>
              </a:tblGrid>
              <a:tr h="472500">
                <a:tc>
                  <a:txBody>
                    <a:bodyPr/>
                    <a:lstStyle/>
                    <a:p>
                      <a:pPr algn="r" fontAlgn="b"/>
                      <a:r>
                        <a:rPr lang="fr-FR" sz="1200" u="none" strike="noStrike" dirty="0">
                          <a:effectLst/>
                        </a:rPr>
                        <a:t>Des brochures sur la prise en charge de votre rechute et sur les traitements</a:t>
                      </a:r>
                      <a:endParaRPr lang="fr-FR" sz="1200" b="0" i="0" u="none" strike="noStrike" dirty="0">
                        <a:solidFill>
                          <a:srgbClr val="000000"/>
                        </a:solidFill>
                        <a:effectLst/>
                        <a:latin typeface="Calibri" panose="020F0502020204030204" pitchFamily="34" charset="0"/>
                      </a:endParaRPr>
                    </a:p>
                  </a:txBody>
                  <a:tcPr marL="2827" marR="2827" marT="28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7066435"/>
                  </a:ext>
                </a:extLst>
              </a:tr>
              <a:tr h="472500">
                <a:tc>
                  <a:txBody>
                    <a:bodyPr/>
                    <a:lstStyle/>
                    <a:p>
                      <a:pPr algn="r" fontAlgn="b"/>
                      <a:r>
                        <a:rPr lang="fr-FR" sz="1200" u="none" strike="noStrike" dirty="0">
                          <a:effectLst/>
                        </a:rPr>
                        <a:t>L’intégration dans le parcours de soin de séances avec un diététicien/nutritionniste ou coach sportif</a:t>
                      </a:r>
                      <a:endParaRPr lang="fr-FR" sz="1200" b="0" i="0" u="none" strike="noStrike" dirty="0">
                        <a:solidFill>
                          <a:srgbClr val="000000"/>
                        </a:solidFill>
                        <a:effectLst/>
                        <a:latin typeface="Calibri" panose="020F0502020204030204" pitchFamily="34" charset="0"/>
                      </a:endParaRPr>
                    </a:p>
                  </a:txBody>
                  <a:tcPr marL="2827" marR="2827" marT="28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0479234"/>
                  </a:ext>
                </a:extLst>
              </a:tr>
              <a:tr h="472500">
                <a:tc>
                  <a:txBody>
                    <a:bodyPr/>
                    <a:lstStyle/>
                    <a:p>
                      <a:pPr algn="r" fontAlgn="b"/>
                      <a:r>
                        <a:rPr lang="fr-FR" sz="1200" u="none" strike="noStrike">
                          <a:effectLst/>
                        </a:rPr>
                        <a:t>Un forum de discussion permettant d’échanger sur sa maladie avec des patients ou des médecins</a:t>
                      </a:r>
                      <a:endParaRPr lang="fr-FR" sz="1200" b="0" i="0" u="none" strike="noStrike">
                        <a:solidFill>
                          <a:srgbClr val="000000"/>
                        </a:solidFill>
                        <a:effectLst/>
                        <a:latin typeface="Calibri" panose="020F0502020204030204" pitchFamily="34" charset="0"/>
                      </a:endParaRPr>
                    </a:p>
                  </a:txBody>
                  <a:tcPr marL="2827" marR="2827" marT="28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3865376"/>
                  </a:ext>
                </a:extLst>
              </a:tr>
              <a:tr h="472500">
                <a:tc>
                  <a:txBody>
                    <a:bodyPr/>
                    <a:lstStyle/>
                    <a:p>
                      <a:pPr algn="r" fontAlgn="b"/>
                      <a:r>
                        <a:rPr lang="fr-FR" sz="1200" u="none" strike="noStrike">
                          <a:effectLst/>
                        </a:rPr>
                        <a:t>Des objets connectés pour suivre vos données de santé</a:t>
                      </a:r>
                      <a:endParaRPr lang="fr-FR" sz="1200" b="0" i="0" u="none" strike="noStrike">
                        <a:solidFill>
                          <a:srgbClr val="000000"/>
                        </a:solidFill>
                        <a:effectLst/>
                        <a:latin typeface="Calibri" panose="020F0502020204030204" pitchFamily="34" charset="0"/>
                      </a:endParaRPr>
                    </a:p>
                  </a:txBody>
                  <a:tcPr marL="2827" marR="2827" marT="28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471553"/>
                  </a:ext>
                </a:extLst>
              </a:tr>
              <a:tr h="472500">
                <a:tc>
                  <a:txBody>
                    <a:bodyPr/>
                    <a:lstStyle/>
                    <a:p>
                      <a:pPr algn="r" fontAlgn="b"/>
                      <a:r>
                        <a:rPr lang="fr-FR" sz="1200" u="none" strike="noStrike" dirty="0">
                          <a:effectLst/>
                        </a:rPr>
                        <a:t>Un programme d’éducation thérapeutique</a:t>
                      </a:r>
                      <a:endParaRPr lang="fr-FR" sz="1200" b="0" i="0" u="none" strike="noStrike" dirty="0">
                        <a:solidFill>
                          <a:srgbClr val="000000"/>
                        </a:solidFill>
                        <a:effectLst/>
                        <a:latin typeface="Calibri" panose="020F0502020204030204" pitchFamily="34" charset="0"/>
                      </a:endParaRPr>
                    </a:p>
                  </a:txBody>
                  <a:tcPr marL="2827" marR="2827" marT="28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8204642"/>
                  </a:ext>
                </a:extLst>
              </a:tr>
              <a:tr h="472500">
                <a:tc>
                  <a:txBody>
                    <a:bodyPr/>
                    <a:lstStyle/>
                    <a:p>
                      <a:pPr algn="r" fontAlgn="b"/>
                      <a:r>
                        <a:rPr lang="fr-FR" sz="1200" u="none" strike="noStrike">
                          <a:effectLst/>
                        </a:rPr>
                        <a:t>L’intégration dans le parcours de soin de séances de psychologue</a:t>
                      </a:r>
                      <a:endParaRPr lang="fr-FR" sz="1200" b="0" i="0" u="none" strike="noStrike">
                        <a:solidFill>
                          <a:srgbClr val="000000"/>
                        </a:solidFill>
                        <a:effectLst/>
                        <a:latin typeface="Calibri" panose="020F0502020204030204" pitchFamily="34" charset="0"/>
                      </a:endParaRPr>
                    </a:p>
                  </a:txBody>
                  <a:tcPr marL="2827" marR="2827" marT="28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5001612"/>
                  </a:ext>
                </a:extLst>
              </a:tr>
              <a:tr h="472500">
                <a:tc>
                  <a:txBody>
                    <a:bodyPr/>
                    <a:lstStyle/>
                    <a:p>
                      <a:pPr algn="r" fontAlgn="b"/>
                      <a:r>
                        <a:rPr lang="fr-FR" sz="1200" u="none" strike="noStrike">
                          <a:effectLst/>
                        </a:rPr>
                        <a:t>Des groupes de discussion de patients</a:t>
                      </a:r>
                      <a:endParaRPr lang="fr-FR" sz="1200" b="0" i="0" u="none" strike="noStrike">
                        <a:solidFill>
                          <a:srgbClr val="000000"/>
                        </a:solidFill>
                        <a:effectLst/>
                        <a:latin typeface="Calibri" panose="020F0502020204030204" pitchFamily="34" charset="0"/>
                      </a:endParaRPr>
                    </a:p>
                  </a:txBody>
                  <a:tcPr marL="2827" marR="2827" marT="28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2302864"/>
                  </a:ext>
                </a:extLst>
              </a:tr>
              <a:tr h="472500">
                <a:tc>
                  <a:txBody>
                    <a:bodyPr/>
                    <a:lstStyle/>
                    <a:p>
                      <a:pPr algn="r" fontAlgn="b"/>
                      <a:r>
                        <a:rPr lang="fr-FR" sz="1200" u="none" strike="noStrike" dirty="0">
                          <a:effectLst/>
                        </a:rPr>
                        <a:t>Un outil d’aide à l’observance des traitements (ne pas oublier de prendre ses médicaments au bon moment) </a:t>
                      </a:r>
                      <a:endParaRPr lang="fr-FR" sz="1200" b="0" i="0" u="none" strike="noStrike" dirty="0">
                        <a:solidFill>
                          <a:srgbClr val="000000"/>
                        </a:solidFill>
                        <a:effectLst/>
                        <a:latin typeface="Calibri" panose="020F0502020204030204" pitchFamily="34" charset="0"/>
                      </a:endParaRPr>
                    </a:p>
                  </a:txBody>
                  <a:tcPr marL="2827" marR="2827" marT="28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2092872"/>
                  </a:ext>
                </a:extLst>
              </a:tr>
            </a:tbl>
          </a:graphicData>
        </a:graphic>
      </p:graphicFrame>
      <p:sp>
        <p:nvSpPr>
          <p:cNvPr id="15" name="Ellipse 14">
            <a:extLst>
              <a:ext uri="{FF2B5EF4-FFF2-40B4-BE49-F238E27FC236}">
                <a16:creationId xmlns:a16="http://schemas.microsoft.com/office/drawing/2014/main" id="{D7A7CB98-186B-CBAC-92AE-6A90AF6BE820}"/>
              </a:ext>
            </a:extLst>
          </p:cNvPr>
          <p:cNvSpPr/>
          <p:nvPr/>
        </p:nvSpPr>
        <p:spPr>
          <a:xfrm>
            <a:off x="9145084" y="2273689"/>
            <a:ext cx="144000" cy="144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6" name="Ellipse 15">
            <a:extLst>
              <a:ext uri="{FF2B5EF4-FFF2-40B4-BE49-F238E27FC236}">
                <a16:creationId xmlns:a16="http://schemas.microsoft.com/office/drawing/2014/main" id="{E4ECC105-A477-42CE-82E6-7E7CD2440F38}"/>
              </a:ext>
            </a:extLst>
          </p:cNvPr>
          <p:cNvSpPr/>
          <p:nvPr/>
        </p:nvSpPr>
        <p:spPr>
          <a:xfrm>
            <a:off x="7848717" y="2273689"/>
            <a:ext cx="144000" cy="144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7" name="Ellipse 16">
            <a:extLst>
              <a:ext uri="{FF2B5EF4-FFF2-40B4-BE49-F238E27FC236}">
                <a16:creationId xmlns:a16="http://schemas.microsoft.com/office/drawing/2014/main" id="{F0360A75-9BFF-F6AF-ABF0-527966DE1C98}"/>
              </a:ext>
            </a:extLst>
          </p:cNvPr>
          <p:cNvSpPr/>
          <p:nvPr/>
        </p:nvSpPr>
        <p:spPr>
          <a:xfrm>
            <a:off x="6311218" y="2273689"/>
            <a:ext cx="144000" cy="144000"/>
          </a:xfrm>
          <a:prstGeom prst="ellipse">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8" name="Ellipse 17">
            <a:extLst>
              <a:ext uri="{FF2B5EF4-FFF2-40B4-BE49-F238E27FC236}">
                <a16:creationId xmlns:a16="http://schemas.microsoft.com/office/drawing/2014/main" id="{C464CB6B-DE5B-B9E8-CCEC-C6873378A616}"/>
              </a:ext>
            </a:extLst>
          </p:cNvPr>
          <p:cNvSpPr/>
          <p:nvPr/>
        </p:nvSpPr>
        <p:spPr>
          <a:xfrm>
            <a:off x="4683139" y="2273689"/>
            <a:ext cx="144000" cy="144000"/>
          </a:xfrm>
          <a:prstGeom prst="ellipse">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Tree>
    <p:extLst>
      <p:ext uri="{BB962C8B-B14F-4D97-AF65-F5344CB8AC3E}">
        <p14:creationId xmlns:p14="http://schemas.microsoft.com/office/powerpoint/2010/main" val="2535998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8B348-AAFB-060D-CD8A-2D9C7A1AECD9}"/>
              </a:ext>
            </a:extLst>
          </p:cNvPr>
          <p:cNvSpPr>
            <a:spLocks noGrp="1"/>
          </p:cNvSpPr>
          <p:nvPr>
            <p:ph type="title"/>
          </p:nvPr>
        </p:nvSpPr>
        <p:spPr/>
        <p:txBody>
          <a:bodyPr/>
          <a:lstStyle/>
          <a:p>
            <a:r>
              <a:rPr lang="fr-FR" dirty="0"/>
              <a:t>Des patients soulignant l’intérêt de proposer des brochures d’informations pour les aidants et plus secondairement différentes formats permettant un meilleur soutien</a:t>
            </a:r>
          </a:p>
        </p:txBody>
      </p:sp>
      <p:sp>
        <p:nvSpPr>
          <p:cNvPr id="3" name="Espace réservé du texte 2">
            <a:extLst>
              <a:ext uri="{FF2B5EF4-FFF2-40B4-BE49-F238E27FC236}">
                <a16:creationId xmlns:a16="http://schemas.microsoft.com/office/drawing/2014/main" id="{9B8C288D-516E-1DD0-98FF-9ED874B91122}"/>
              </a:ext>
            </a:extLst>
          </p:cNvPr>
          <p:cNvSpPr>
            <a:spLocks noGrp="1"/>
          </p:cNvSpPr>
          <p:nvPr>
            <p:ph type="body" sz="quarter" idx="13"/>
          </p:nvPr>
        </p:nvSpPr>
        <p:spPr>
          <a:xfrm>
            <a:off x="0" y="1152000"/>
            <a:ext cx="12193200" cy="483960"/>
          </a:xfrm>
        </p:spPr>
        <p:txBody>
          <a:bodyPr/>
          <a:lstStyle/>
          <a:p>
            <a:r>
              <a:rPr lang="fr-FR" dirty="0"/>
              <a:t>Q47. Selon vous, faudrait-il proposer aux proches, aidants des personnes dont la LLC a rechuté des …
</a:t>
            </a:r>
            <a:r>
              <a:rPr lang="fr-FR" sz="1000" dirty="0"/>
              <a:t>Base : A tous (94) | Total supérieur à 100% car plusieurs réponses possibles</a:t>
            </a:r>
          </a:p>
        </p:txBody>
      </p:sp>
      <p:graphicFrame>
        <p:nvGraphicFramePr>
          <p:cNvPr id="4" name="Graphique 3">
            <a:extLst>
              <a:ext uri="{FF2B5EF4-FFF2-40B4-BE49-F238E27FC236}">
                <a16:creationId xmlns:a16="http://schemas.microsoft.com/office/drawing/2014/main" id="{673F7AA6-43BF-D21D-C03B-EECF50D3EACD}"/>
              </a:ext>
            </a:extLst>
          </p:cNvPr>
          <p:cNvGraphicFramePr/>
          <p:nvPr>
            <p:extLst>
              <p:ext uri="{D42A27DB-BD31-4B8C-83A1-F6EECF244321}">
                <p14:modId xmlns:p14="http://schemas.microsoft.com/office/powerpoint/2010/main" val="3337941851"/>
              </p:ext>
            </p:extLst>
          </p:nvPr>
        </p:nvGraphicFramePr>
        <p:xfrm>
          <a:off x="4286250" y="1901688"/>
          <a:ext cx="3619500" cy="442926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aphique 11">
            <a:extLst>
              <a:ext uri="{FF2B5EF4-FFF2-40B4-BE49-F238E27FC236}">
                <a16:creationId xmlns:a16="http://schemas.microsoft.com/office/drawing/2014/main" id="{7AAFBF1C-A4BA-EA55-5795-43B4B7D4726D}"/>
              </a:ext>
            </a:extLst>
          </p:cNvPr>
          <p:cNvGrpSpPr>
            <a:grpSpLocks noChangeAspect="1"/>
          </p:cNvGrpSpPr>
          <p:nvPr/>
        </p:nvGrpSpPr>
        <p:grpSpPr>
          <a:xfrm rot="20661202">
            <a:off x="402037" y="1204360"/>
            <a:ext cx="124294" cy="117124"/>
            <a:chOff x="5103495" y="2036445"/>
            <a:chExt cx="643889" cy="606742"/>
          </a:xfrm>
          <a:noFill/>
        </p:grpSpPr>
        <p:sp>
          <p:nvSpPr>
            <p:cNvPr id="6" name="Forme libre : forme 5">
              <a:extLst>
                <a:ext uri="{FF2B5EF4-FFF2-40B4-BE49-F238E27FC236}">
                  <a16:creationId xmlns:a16="http://schemas.microsoft.com/office/drawing/2014/main" id="{C52B4BAD-A047-D334-F15B-58BA171334BF}"/>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7" name="Forme libre : forme 6">
              <a:extLst>
                <a:ext uri="{FF2B5EF4-FFF2-40B4-BE49-F238E27FC236}">
                  <a16:creationId xmlns:a16="http://schemas.microsoft.com/office/drawing/2014/main" id="{9A1D1C37-B33E-3E5A-9077-FBDC874E50C1}"/>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062181E7-44EC-3223-2241-1B455C06A0BC}"/>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graphicFrame>
        <p:nvGraphicFramePr>
          <p:cNvPr id="9" name="Tableau 8">
            <a:extLst>
              <a:ext uri="{FF2B5EF4-FFF2-40B4-BE49-F238E27FC236}">
                <a16:creationId xmlns:a16="http://schemas.microsoft.com/office/drawing/2014/main" id="{BACF2991-0258-57BE-0DB1-17D312DE31DF}"/>
              </a:ext>
            </a:extLst>
          </p:cNvPr>
          <p:cNvGraphicFramePr>
            <a:graphicFrameLocks noGrp="1"/>
          </p:cNvGraphicFramePr>
          <p:nvPr>
            <p:extLst>
              <p:ext uri="{D42A27DB-BD31-4B8C-83A1-F6EECF244321}">
                <p14:modId xmlns:p14="http://schemas.microsoft.com/office/powerpoint/2010/main" val="1391957221"/>
              </p:ext>
            </p:extLst>
          </p:nvPr>
        </p:nvGraphicFramePr>
        <p:xfrm>
          <a:off x="752475" y="2050664"/>
          <a:ext cx="3619500" cy="4140000"/>
        </p:xfrm>
        <a:graphic>
          <a:graphicData uri="http://schemas.openxmlformats.org/drawingml/2006/table">
            <a:tbl>
              <a:tblPr>
                <a:tableStyleId>{5C22544A-7EE6-4342-B048-85BDC9FD1C3A}</a:tableStyleId>
              </a:tblPr>
              <a:tblGrid>
                <a:gridCol w="3619500">
                  <a:extLst>
                    <a:ext uri="{9D8B030D-6E8A-4147-A177-3AD203B41FA5}">
                      <a16:colId xmlns:a16="http://schemas.microsoft.com/office/drawing/2014/main" val="3647575055"/>
                    </a:ext>
                  </a:extLst>
                </a:gridCol>
              </a:tblGrid>
              <a:tr h="414000">
                <a:tc>
                  <a:txBody>
                    <a:bodyPr/>
                    <a:lstStyle/>
                    <a:p>
                      <a:pPr algn="r" fontAlgn="b"/>
                      <a:r>
                        <a:rPr lang="fr-FR" sz="1200" u="none" strike="noStrike" dirty="0">
                          <a:effectLst/>
                        </a:rPr>
                        <a:t>Brochures, informations spécifiques pour les aidants*</a:t>
                      </a:r>
                      <a:endParaRPr lang="fr-FR" sz="1200" b="0" i="0" u="none" strike="noStrike" dirty="0">
                        <a:solidFill>
                          <a:srgbClr val="000000"/>
                        </a:solidFill>
                        <a:effectLst/>
                        <a:latin typeface="Aptos Narrow" panose="020B00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7554514"/>
                  </a:ext>
                </a:extLst>
              </a:tr>
              <a:tr h="414000">
                <a:tc>
                  <a:txBody>
                    <a:bodyPr/>
                    <a:lstStyle/>
                    <a:p>
                      <a:pPr algn="r" fontAlgn="b"/>
                      <a:r>
                        <a:rPr lang="fr-FR" sz="1200" u="none" strike="noStrike">
                          <a:effectLst/>
                        </a:rPr>
                        <a:t>Soutien psychologique*</a:t>
                      </a:r>
                      <a:endParaRPr lang="fr-FR" sz="1200" b="0" i="0" u="none" strike="noStrike">
                        <a:solidFill>
                          <a:srgbClr val="000000"/>
                        </a:solidFill>
                        <a:effectLst/>
                        <a:latin typeface="Aptos Narrow" panose="020B00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310164"/>
                  </a:ext>
                </a:extLst>
              </a:tr>
              <a:tr h="414000">
                <a:tc>
                  <a:txBody>
                    <a:bodyPr/>
                    <a:lstStyle/>
                    <a:p>
                      <a:pPr algn="r" fontAlgn="b"/>
                      <a:r>
                        <a:rPr lang="fr-FR" sz="1200" u="none" strike="noStrike">
                          <a:effectLst/>
                        </a:rPr>
                        <a:t>Groupes de soutien*</a:t>
                      </a:r>
                      <a:endParaRPr lang="fr-FR" sz="1200" b="0" i="0" u="none" strike="noStrike">
                        <a:solidFill>
                          <a:srgbClr val="000000"/>
                        </a:solidFill>
                        <a:effectLst/>
                        <a:latin typeface="Aptos Narrow" panose="020B00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3731601"/>
                  </a:ext>
                </a:extLst>
              </a:tr>
              <a:tr h="414000">
                <a:tc>
                  <a:txBody>
                    <a:bodyPr/>
                    <a:lstStyle/>
                    <a:p>
                      <a:pPr algn="r" fontAlgn="b"/>
                      <a:r>
                        <a:rPr lang="fr-FR" sz="1200" u="none" strike="noStrike">
                          <a:effectLst/>
                        </a:rPr>
                        <a:t>Des webinaires par thème</a:t>
                      </a:r>
                      <a:endParaRPr lang="fr-FR" sz="1200" b="0" i="0" u="none" strike="noStrike">
                        <a:solidFill>
                          <a:srgbClr val="000000"/>
                        </a:solidFill>
                        <a:effectLst/>
                        <a:latin typeface="Aptos Narrow" panose="020B00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7140647"/>
                  </a:ext>
                </a:extLst>
              </a:tr>
              <a:tr h="414000">
                <a:tc>
                  <a:txBody>
                    <a:bodyPr/>
                    <a:lstStyle/>
                    <a:p>
                      <a:pPr algn="r" fontAlgn="b"/>
                      <a:r>
                        <a:rPr lang="fr-FR" sz="1200" u="none" strike="noStrike">
                          <a:effectLst/>
                        </a:rPr>
                        <a:t>La possibilité de contact plus facile avec un praticien informé</a:t>
                      </a:r>
                      <a:endParaRPr lang="fr-FR" sz="1200" b="0" i="0" u="none" strike="noStrike">
                        <a:solidFill>
                          <a:srgbClr val="000000"/>
                        </a:solidFill>
                        <a:effectLst/>
                        <a:latin typeface="Aptos Narrow" panose="020B00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5425134"/>
                  </a:ext>
                </a:extLst>
              </a:tr>
              <a:tr h="414000">
                <a:tc>
                  <a:txBody>
                    <a:bodyPr/>
                    <a:lstStyle/>
                    <a:p>
                      <a:pPr algn="r" fontAlgn="b"/>
                      <a:r>
                        <a:rPr lang="fr-FR" sz="1200" u="none" strike="noStrike" dirty="0">
                          <a:effectLst/>
                        </a:rPr>
                        <a:t>Rencontres entre aidants</a:t>
                      </a:r>
                      <a:endParaRPr lang="fr-FR" sz="1200" b="0" i="0" u="none" strike="noStrike" dirty="0">
                        <a:solidFill>
                          <a:srgbClr val="000000"/>
                        </a:solidFill>
                        <a:effectLst/>
                        <a:latin typeface="Aptos Narrow" panose="020B00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9838990"/>
                  </a:ext>
                </a:extLst>
              </a:tr>
              <a:tr h="414000">
                <a:tc>
                  <a:txBody>
                    <a:bodyPr/>
                    <a:lstStyle/>
                    <a:p>
                      <a:pPr algn="r" fontAlgn="b"/>
                      <a:r>
                        <a:rPr lang="fr-FR" sz="1200" u="none" strike="noStrike">
                          <a:effectLst/>
                        </a:rPr>
                        <a:t>Réunions d'écoute, d'échanges</a:t>
                      </a:r>
                      <a:endParaRPr lang="fr-FR" sz="1200" b="0" i="0" u="none" strike="noStrike">
                        <a:solidFill>
                          <a:srgbClr val="000000"/>
                        </a:solidFill>
                        <a:effectLst/>
                        <a:latin typeface="Aptos Narrow" panose="020B00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3931684"/>
                  </a:ext>
                </a:extLst>
              </a:tr>
              <a:tr h="414000">
                <a:tc>
                  <a:txBody>
                    <a:bodyPr/>
                    <a:lstStyle/>
                    <a:p>
                      <a:pPr algn="r" fontAlgn="b"/>
                      <a:r>
                        <a:rPr lang="fr-FR" sz="1200" u="none" strike="noStrike">
                          <a:effectLst/>
                        </a:rPr>
                        <a:t>Aide à domicile</a:t>
                      </a:r>
                      <a:endParaRPr lang="fr-FR" sz="1200" b="0" i="0" u="none" strike="noStrike">
                        <a:solidFill>
                          <a:srgbClr val="000000"/>
                        </a:solidFill>
                        <a:effectLst/>
                        <a:latin typeface="Aptos Narrow" panose="020B00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178579"/>
                  </a:ext>
                </a:extLst>
              </a:tr>
              <a:tr h="414000">
                <a:tc>
                  <a:txBody>
                    <a:bodyPr/>
                    <a:lstStyle/>
                    <a:p>
                      <a:pPr algn="r" fontAlgn="b"/>
                      <a:r>
                        <a:rPr lang="fr-FR" sz="1200" u="none" strike="noStrike" dirty="0">
                          <a:effectLst/>
                        </a:rPr>
                        <a:t>NSP</a:t>
                      </a:r>
                      <a:endParaRPr lang="fr-FR" sz="1200" b="0" i="0" u="none" strike="noStrike" dirty="0">
                        <a:solidFill>
                          <a:srgbClr val="000000"/>
                        </a:solidFill>
                        <a:effectLst/>
                        <a:latin typeface="Aptos Narrow" panose="020B00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5653607"/>
                  </a:ext>
                </a:extLst>
              </a:tr>
              <a:tr h="414000">
                <a:tc>
                  <a:txBody>
                    <a:bodyPr/>
                    <a:lstStyle/>
                    <a:p>
                      <a:pPr algn="r" fontAlgn="b"/>
                      <a:r>
                        <a:rPr lang="fr-FR" sz="1200" u="none" strike="noStrike" dirty="0">
                          <a:effectLst/>
                        </a:rPr>
                        <a:t>Non à tout</a:t>
                      </a:r>
                      <a:endParaRPr lang="fr-FR" sz="1200" b="0" i="0" u="none" strike="noStrike" dirty="0">
                        <a:solidFill>
                          <a:srgbClr val="000000"/>
                        </a:solidFill>
                        <a:effectLst/>
                        <a:latin typeface="Aptos Narrow" panose="020B00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9003545"/>
                  </a:ext>
                </a:extLst>
              </a:tr>
            </a:tbl>
          </a:graphicData>
        </a:graphic>
      </p:graphicFrame>
      <p:sp>
        <p:nvSpPr>
          <p:cNvPr id="10" name="Rectangle : coins arrondis 9">
            <a:extLst>
              <a:ext uri="{FF2B5EF4-FFF2-40B4-BE49-F238E27FC236}">
                <a16:creationId xmlns:a16="http://schemas.microsoft.com/office/drawing/2014/main" id="{488E737F-4E0B-DEFB-4C61-BCF64591CE3C}"/>
              </a:ext>
            </a:extLst>
          </p:cNvPr>
          <p:cNvSpPr/>
          <p:nvPr/>
        </p:nvSpPr>
        <p:spPr>
          <a:xfrm>
            <a:off x="0" y="6313538"/>
            <a:ext cx="3714750" cy="2894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100" i="1" dirty="0">
                <a:solidFill>
                  <a:schemeClr val="tx1"/>
                </a:solidFill>
              </a:rPr>
              <a:t>* Items présentés dans le questionnaire</a:t>
            </a:r>
          </a:p>
        </p:txBody>
      </p:sp>
    </p:spTree>
    <p:extLst>
      <p:ext uri="{BB962C8B-B14F-4D97-AF65-F5344CB8AC3E}">
        <p14:creationId xmlns:p14="http://schemas.microsoft.com/office/powerpoint/2010/main" val="3521436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D60C1-D7F0-E107-EABB-F858B4D82AC1}"/>
              </a:ext>
            </a:extLst>
          </p:cNvPr>
          <p:cNvSpPr>
            <a:spLocks noGrp="1"/>
          </p:cNvSpPr>
          <p:nvPr>
            <p:ph type="title"/>
          </p:nvPr>
        </p:nvSpPr>
        <p:spPr/>
        <p:txBody>
          <a:bodyPr/>
          <a:lstStyle/>
          <a:p>
            <a:r>
              <a:rPr lang="fr-FR" dirty="0"/>
              <a:t>Sans surprise, les patients indiquent avoir besoin de plus d’informations sur les traitements et leur maladie mais également des soins de supports et de soutien psychologique</a:t>
            </a:r>
          </a:p>
        </p:txBody>
      </p:sp>
      <p:sp>
        <p:nvSpPr>
          <p:cNvPr id="3" name="Espace réservé du texte 2">
            <a:extLst>
              <a:ext uri="{FF2B5EF4-FFF2-40B4-BE49-F238E27FC236}">
                <a16:creationId xmlns:a16="http://schemas.microsoft.com/office/drawing/2014/main" id="{4C7420D2-0625-3BE4-E1AF-FA01C98D96F6}"/>
              </a:ext>
            </a:extLst>
          </p:cNvPr>
          <p:cNvSpPr>
            <a:spLocks noGrp="1"/>
          </p:cNvSpPr>
          <p:nvPr>
            <p:ph type="body" sz="quarter" idx="13"/>
          </p:nvPr>
        </p:nvSpPr>
        <p:spPr>
          <a:xfrm>
            <a:off x="0" y="1152000"/>
            <a:ext cx="12193200" cy="483960"/>
          </a:xfrm>
        </p:spPr>
        <p:txBody>
          <a:bodyPr/>
          <a:lstStyle/>
          <a:p>
            <a:r>
              <a:rPr lang="fr-FR" dirty="0"/>
              <a:t>Q48. Pour terminer, qu’est ce qui aurait pu vous aider à mieux vivre cette rechute dans son ensemble ?
</a:t>
            </a:r>
            <a:r>
              <a:rPr lang="fr-FR" sz="1000" dirty="0"/>
              <a:t>Base : A ceux qui ont répondu à la question (58) | Réponses spontanées | Total supérieur à 100% car plusieurs réponses possibles</a:t>
            </a:r>
          </a:p>
        </p:txBody>
      </p:sp>
      <p:graphicFrame>
        <p:nvGraphicFramePr>
          <p:cNvPr id="4" name="Graphique 3">
            <a:extLst>
              <a:ext uri="{FF2B5EF4-FFF2-40B4-BE49-F238E27FC236}">
                <a16:creationId xmlns:a16="http://schemas.microsoft.com/office/drawing/2014/main" id="{1520AEA8-4334-C93B-174D-E43DDD73DF0E}"/>
              </a:ext>
            </a:extLst>
          </p:cNvPr>
          <p:cNvGraphicFramePr/>
          <p:nvPr>
            <p:extLst>
              <p:ext uri="{D42A27DB-BD31-4B8C-83A1-F6EECF244321}">
                <p14:modId xmlns:p14="http://schemas.microsoft.com/office/powerpoint/2010/main" val="4164814780"/>
              </p:ext>
            </p:extLst>
          </p:nvPr>
        </p:nvGraphicFramePr>
        <p:xfrm>
          <a:off x="5150484" y="1657213"/>
          <a:ext cx="5659808" cy="500216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aphique 11">
            <a:extLst>
              <a:ext uri="{FF2B5EF4-FFF2-40B4-BE49-F238E27FC236}">
                <a16:creationId xmlns:a16="http://schemas.microsoft.com/office/drawing/2014/main" id="{F64B2EF0-4F77-ECC2-1D34-49556667AF4E}"/>
              </a:ext>
            </a:extLst>
          </p:cNvPr>
          <p:cNvGrpSpPr>
            <a:grpSpLocks noChangeAspect="1"/>
          </p:cNvGrpSpPr>
          <p:nvPr/>
        </p:nvGrpSpPr>
        <p:grpSpPr>
          <a:xfrm rot="20661202">
            <a:off x="402037" y="1204360"/>
            <a:ext cx="124294" cy="117124"/>
            <a:chOff x="5103495" y="2036445"/>
            <a:chExt cx="643889" cy="606742"/>
          </a:xfrm>
          <a:noFill/>
        </p:grpSpPr>
        <p:sp>
          <p:nvSpPr>
            <p:cNvPr id="6" name="Forme libre : forme 5">
              <a:extLst>
                <a:ext uri="{FF2B5EF4-FFF2-40B4-BE49-F238E27FC236}">
                  <a16:creationId xmlns:a16="http://schemas.microsoft.com/office/drawing/2014/main" id="{548B1BCB-BFBD-2694-0141-1385762CD1B1}"/>
                </a:ext>
              </a:extLst>
            </p:cNvPr>
            <p:cNvSpPr/>
            <p:nvPr/>
          </p:nvSpPr>
          <p:spPr>
            <a:xfrm>
              <a:off x="5273040" y="2149792"/>
              <a:ext cx="237172" cy="278130"/>
            </a:xfrm>
            <a:custGeom>
              <a:avLst/>
              <a:gdLst>
                <a:gd name="connsiteX0" fmla="*/ 237173 w 237172"/>
                <a:gd name="connsiteY0" fmla="*/ 278130 h 278130"/>
                <a:gd name="connsiteX1" fmla="*/ 0 w 237172"/>
                <a:gd name="connsiteY1" fmla="*/ 0 h 278130"/>
              </a:gdLst>
              <a:ahLst/>
              <a:cxnLst>
                <a:cxn ang="0">
                  <a:pos x="connsiteX0" y="connsiteY0"/>
                </a:cxn>
                <a:cxn ang="0">
                  <a:pos x="connsiteX1" y="connsiteY1"/>
                </a:cxn>
              </a:cxnLst>
              <a:rect l="l" t="t" r="r" b="b"/>
              <a:pathLst>
                <a:path w="237172" h="278130">
                  <a:moveTo>
                    <a:pt x="237173" y="278130"/>
                  </a:moveTo>
                  <a:lnTo>
                    <a:pt x="0" y="0"/>
                  </a:lnTo>
                </a:path>
              </a:pathLst>
            </a:custGeom>
            <a:ln w="12700" cap="flat">
              <a:solidFill>
                <a:srgbClr val="010444"/>
              </a:solidFill>
              <a:prstDash val="solid"/>
              <a:miter/>
            </a:ln>
          </p:spPr>
          <p:txBody>
            <a:bodyPr rtlCol="0" anchor="ctr"/>
            <a:lstStyle/>
            <a:p>
              <a:endParaRPr lang="fr-FR"/>
            </a:p>
          </p:txBody>
        </p:sp>
        <p:sp>
          <p:nvSpPr>
            <p:cNvPr id="7" name="Forme libre : forme 6">
              <a:extLst>
                <a:ext uri="{FF2B5EF4-FFF2-40B4-BE49-F238E27FC236}">
                  <a16:creationId xmlns:a16="http://schemas.microsoft.com/office/drawing/2014/main" id="{00066F8D-150C-6FB1-FD64-83BA130096E0}"/>
                </a:ext>
              </a:extLst>
            </p:cNvPr>
            <p:cNvSpPr/>
            <p:nvPr/>
          </p:nvSpPr>
          <p:spPr>
            <a:xfrm>
              <a:off x="5715952" y="2036445"/>
              <a:ext cx="31432" cy="288607"/>
            </a:xfrm>
            <a:custGeom>
              <a:avLst/>
              <a:gdLst>
                <a:gd name="connsiteX0" fmla="*/ 31433 w 31432"/>
                <a:gd name="connsiteY0" fmla="*/ 288608 h 288607"/>
                <a:gd name="connsiteX1" fmla="*/ 0 w 31432"/>
                <a:gd name="connsiteY1" fmla="*/ 0 h 288607"/>
              </a:gdLst>
              <a:ahLst/>
              <a:cxnLst>
                <a:cxn ang="0">
                  <a:pos x="connsiteX0" y="connsiteY0"/>
                </a:cxn>
                <a:cxn ang="0">
                  <a:pos x="connsiteX1" y="connsiteY1"/>
                </a:cxn>
              </a:cxnLst>
              <a:rect l="l" t="t" r="r" b="b"/>
              <a:pathLst>
                <a:path w="31432" h="288607">
                  <a:moveTo>
                    <a:pt x="31433" y="288608"/>
                  </a:moveTo>
                  <a:lnTo>
                    <a:pt x="0" y="0"/>
                  </a:lnTo>
                </a:path>
              </a:pathLst>
            </a:custGeom>
            <a:ln w="12700" cap="flat">
              <a:solidFill>
                <a:srgbClr val="010444"/>
              </a:solid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0F74DAB5-4F4B-56E9-8C30-FD36B0772186}"/>
                </a:ext>
              </a:extLst>
            </p:cNvPr>
            <p:cNvSpPr/>
            <p:nvPr/>
          </p:nvSpPr>
          <p:spPr>
            <a:xfrm>
              <a:off x="5103495" y="2604135"/>
              <a:ext cx="287655" cy="39052"/>
            </a:xfrm>
            <a:custGeom>
              <a:avLst/>
              <a:gdLst>
                <a:gd name="connsiteX0" fmla="*/ 287655 w 287655"/>
                <a:gd name="connsiteY0" fmla="*/ 39053 h 39052"/>
                <a:gd name="connsiteX1" fmla="*/ 0 w 287655"/>
                <a:gd name="connsiteY1" fmla="*/ 0 h 39052"/>
              </a:gdLst>
              <a:ahLst/>
              <a:cxnLst>
                <a:cxn ang="0">
                  <a:pos x="connsiteX0" y="connsiteY0"/>
                </a:cxn>
                <a:cxn ang="0">
                  <a:pos x="connsiteX1" y="connsiteY1"/>
                </a:cxn>
              </a:cxnLst>
              <a:rect l="l" t="t" r="r" b="b"/>
              <a:pathLst>
                <a:path w="287655" h="39052">
                  <a:moveTo>
                    <a:pt x="287655" y="39053"/>
                  </a:moveTo>
                  <a:lnTo>
                    <a:pt x="0" y="0"/>
                  </a:lnTo>
                </a:path>
              </a:pathLst>
            </a:custGeom>
            <a:ln w="12700" cap="flat">
              <a:solidFill>
                <a:srgbClr val="010444"/>
              </a:solidFill>
              <a:prstDash val="solid"/>
              <a:miter/>
            </a:ln>
          </p:spPr>
          <p:txBody>
            <a:bodyPr rtlCol="0" anchor="ctr"/>
            <a:lstStyle/>
            <a:p>
              <a:endParaRPr lang="fr-FR"/>
            </a:p>
          </p:txBody>
        </p:sp>
      </p:grpSp>
      <p:graphicFrame>
        <p:nvGraphicFramePr>
          <p:cNvPr id="9" name="Tableau 8">
            <a:extLst>
              <a:ext uri="{FF2B5EF4-FFF2-40B4-BE49-F238E27FC236}">
                <a16:creationId xmlns:a16="http://schemas.microsoft.com/office/drawing/2014/main" id="{5906405C-3AA8-C76C-1C77-E85F6644E626}"/>
              </a:ext>
            </a:extLst>
          </p:cNvPr>
          <p:cNvGraphicFramePr>
            <a:graphicFrameLocks noGrp="1"/>
          </p:cNvGraphicFramePr>
          <p:nvPr>
            <p:extLst>
              <p:ext uri="{D42A27DB-BD31-4B8C-83A1-F6EECF244321}">
                <p14:modId xmlns:p14="http://schemas.microsoft.com/office/powerpoint/2010/main" val="912964509"/>
              </p:ext>
            </p:extLst>
          </p:nvPr>
        </p:nvGraphicFramePr>
        <p:xfrm>
          <a:off x="314326" y="1808094"/>
          <a:ext cx="4927600" cy="4697490"/>
        </p:xfrm>
        <a:graphic>
          <a:graphicData uri="http://schemas.openxmlformats.org/drawingml/2006/table">
            <a:tbl>
              <a:tblPr>
                <a:tableStyleId>{5C22544A-7EE6-4342-B048-85BDC9FD1C3A}</a:tableStyleId>
              </a:tblPr>
              <a:tblGrid>
                <a:gridCol w="4927600">
                  <a:extLst>
                    <a:ext uri="{9D8B030D-6E8A-4147-A177-3AD203B41FA5}">
                      <a16:colId xmlns:a16="http://schemas.microsoft.com/office/drawing/2014/main" val="3962891591"/>
                    </a:ext>
                  </a:extLst>
                </a:gridCol>
              </a:tblGrid>
              <a:tr h="223690">
                <a:tc>
                  <a:txBody>
                    <a:bodyPr/>
                    <a:lstStyle/>
                    <a:p>
                      <a:pPr algn="r" fontAlgn="b"/>
                      <a:r>
                        <a:rPr lang="fr-FR" sz="1100" b="1" u="none" strike="noStrike" dirty="0">
                          <a:effectLst/>
                        </a:rPr>
                        <a:t>ST Plus d'informations</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2392438"/>
                  </a:ext>
                </a:extLst>
              </a:tr>
              <a:tr h="223690">
                <a:tc>
                  <a:txBody>
                    <a:bodyPr/>
                    <a:lstStyle/>
                    <a:p>
                      <a:pPr algn="r" fontAlgn="b"/>
                      <a:r>
                        <a:rPr lang="fr-FR" sz="1100" i="0" u="none" strike="noStrike" dirty="0">
                          <a:effectLst/>
                        </a:rPr>
                        <a:t>     Plus d'info sur la durée du traitement et guérison /taux de survie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7946506"/>
                  </a:ext>
                </a:extLst>
              </a:tr>
              <a:tr h="223690">
                <a:tc>
                  <a:txBody>
                    <a:bodyPr/>
                    <a:lstStyle/>
                    <a:p>
                      <a:pPr algn="r" fontAlgn="b"/>
                      <a:r>
                        <a:rPr lang="fr-FR" sz="1100" i="0" u="none" strike="noStrike" dirty="0">
                          <a:effectLst/>
                        </a:rPr>
                        <a:t>     Plus d'informations sur la rechute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0341731"/>
                  </a:ext>
                </a:extLst>
              </a:tr>
              <a:tr h="223690">
                <a:tc>
                  <a:txBody>
                    <a:bodyPr/>
                    <a:lstStyle/>
                    <a:p>
                      <a:pPr algn="r" fontAlgn="b"/>
                      <a:r>
                        <a:rPr lang="fr-FR" sz="1100" i="0" u="none" strike="noStrike" dirty="0">
                          <a:effectLst/>
                        </a:rPr>
                        <a:t>     Informations claires de la part de l'hématologue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9810869"/>
                  </a:ext>
                </a:extLst>
              </a:tr>
              <a:tr h="223690">
                <a:tc>
                  <a:txBody>
                    <a:bodyPr/>
                    <a:lstStyle/>
                    <a:p>
                      <a:pPr algn="r" fontAlgn="b"/>
                      <a:r>
                        <a:rPr lang="fr-FR" sz="1100" i="0" u="none" strike="noStrike" dirty="0">
                          <a:effectLst/>
                        </a:rPr>
                        <a:t>     Plus d’infos pour vivre mieux sa maladie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1627947"/>
                  </a:ext>
                </a:extLst>
              </a:tr>
              <a:tr h="223690">
                <a:tc>
                  <a:txBody>
                    <a:bodyPr/>
                    <a:lstStyle/>
                    <a:p>
                      <a:pPr algn="r" fontAlgn="b"/>
                      <a:r>
                        <a:rPr lang="fr-FR" sz="1100" i="0" u="none" strike="noStrike" dirty="0">
                          <a:effectLst/>
                        </a:rPr>
                        <a:t>     Des informations précises sur les symptômes et la conduite à tenir</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8777249"/>
                  </a:ext>
                </a:extLst>
              </a:tr>
              <a:tr h="223690">
                <a:tc>
                  <a:txBody>
                    <a:bodyPr/>
                    <a:lstStyle/>
                    <a:p>
                      <a:pPr algn="r" fontAlgn="b"/>
                      <a:r>
                        <a:rPr lang="fr-FR" sz="1100" i="0" u="none" strike="noStrike" dirty="0">
                          <a:effectLst/>
                        </a:rPr>
                        <a:t>     Plus d'échanges sur le produit que je prends</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4106194"/>
                  </a:ext>
                </a:extLst>
              </a:tr>
              <a:tr h="223690">
                <a:tc>
                  <a:txBody>
                    <a:bodyPr/>
                    <a:lstStyle/>
                    <a:p>
                      <a:pPr algn="r" fontAlgn="b"/>
                      <a:r>
                        <a:rPr lang="fr-FR" sz="1100" b="1" u="none" strike="noStrike" dirty="0">
                          <a:effectLst/>
                        </a:rPr>
                        <a:t>Meilleur soutien para médical: psychologue, soins de support, asso de patients</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5959165"/>
                  </a:ext>
                </a:extLst>
              </a:tr>
              <a:tr h="223690">
                <a:tc>
                  <a:txBody>
                    <a:bodyPr/>
                    <a:lstStyle/>
                    <a:p>
                      <a:pPr algn="r" fontAlgn="b"/>
                      <a:r>
                        <a:rPr lang="fr-FR" sz="1100" b="1" u="none" strike="noStrike" dirty="0">
                          <a:effectLst/>
                        </a:rPr>
                        <a:t>Que les effets secondaires soient mieux pris en compte</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8185900"/>
                  </a:ext>
                </a:extLst>
              </a:tr>
              <a:tr h="223690">
                <a:tc>
                  <a:txBody>
                    <a:bodyPr/>
                    <a:lstStyle/>
                    <a:p>
                      <a:pPr algn="r" fontAlgn="b"/>
                      <a:r>
                        <a:rPr lang="fr-FR" sz="1100" b="1" u="none" strike="noStrike" dirty="0">
                          <a:effectLst/>
                        </a:rPr>
                        <a:t>Raccourcir les délais de mise en place d’un nouveau traitement</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4491897"/>
                  </a:ext>
                </a:extLst>
              </a:tr>
              <a:tr h="223690">
                <a:tc>
                  <a:txBody>
                    <a:bodyPr/>
                    <a:lstStyle/>
                    <a:p>
                      <a:pPr algn="r" fontAlgn="b"/>
                      <a:r>
                        <a:rPr lang="fr-FR" sz="1100" b="1" u="none" strike="noStrike" dirty="0">
                          <a:effectLst/>
                        </a:rPr>
                        <a:t>D'être entourée / soutenu / rassuré</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7252009"/>
                  </a:ext>
                </a:extLst>
              </a:tr>
              <a:tr h="223690">
                <a:tc>
                  <a:txBody>
                    <a:bodyPr/>
                    <a:lstStyle/>
                    <a:p>
                      <a:pPr algn="r" fontAlgn="b"/>
                      <a:r>
                        <a:rPr lang="fr-FR" sz="1100" b="1" u="none" strike="noStrike">
                          <a:effectLst/>
                        </a:rPr>
                        <a:t>Que le traitement dure moins longtemps</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0618742"/>
                  </a:ext>
                </a:extLst>
              </a:tr>
              <a:tr h="223690">
                <a:tc>
                  <a:txBody>
                    <a:bodyPr/>
                    <a:lstStyle/>
                    <a:p>
                      <a:pPr algn="r" fontAlgn="b"/>
                      <a:r>
                        <a:rPr lang="fr-FR" sz="1100" b="1" u="none" strike="noStrike" dirty="0">
                          <a:effectLst/>
                        </a:rPr>
                        <a:t>Avancées médicales</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2893418"/>
                  </a:ext>
                </a:extLst>
              </a:tr>
              <a:tr h="223690">
                <a:tc>
                  <a:txBody>
                    <a:bodyPr/>
                    <a:lstStyle/>
                    <a:p>
                      <a:pPr algn="r" fontAlgn="b"/>
                      <a:r>
                        <a:rPr lang="fr-FR" sz="1100" b="1" u="none" strike="noStrike" dirty="0">
                          <a:effectLst/>
                        </a:rPr>
                        <a:t>Un suivi un plus régulier</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7379245"/>
                  </a:ext>
                </a:extLst>
              </a:tr>
              <a:tr h="223690">
                <a:tc>
                  <a:txBody>
                    <a:bodyPr/>
                    <a:lstStyle/>
                    <a:p>
                      <a:pPr algn="r" fontAlgn="b"/>
                      <a:r>
                        <a:rPr lang="fr-FR" sz="1100" b="1" u="none" strike="noStrike">
                          <a:effectLst/>
                        </a:rPr>
                        <a:t>Un rapport humain avec le monde hospitalier</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3676843"/>
                  </a:ext>
                </a:extLst>
              </a:tr>
              <a:tr h="223690">
                <a:tc>
                  <a:txBody>
                    <a:bodyPr/>
                    <a:lstStyle/>
                    <a:p>
                      <a:pPr algn="r" fontAlgn="b"/>
                      <a:r>
                        <a:rPr lang="fr-FR" sz="1100" b="1" u="none" strike="noStrike" dirty="0">
                          <a:effectLst/>
                        </a:rPr>
                        <a:t>Comprendre que les rechutes étaient sérieuses mais pas mortelles</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2861097"/>
                  </a:ext>
                </a:extLst>
              </a:tr>
              <a:tr h="223690">
                <a:tc>
                  <a:txBody>
                    <a:bodyPr/>
                    <a:lstStyle/>
                    <a:p>
                      <a:pPr algn="r" fontAlgn="b"/>
                      <a:r>
                        <a:rPr lang="fr-FR" sz="1100" b="1" u="none" strike="noStrike" dirty="0">
                          <a:effectLst/>
                        </a:rPr>
                        <a:t>Allégement dans mon travail et dans les tâches du quotidien</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5509943"/>
                  </a:ext>
                </a:extLst>
              </a:tr>
              <a:tr h="223690">
                <a:tc>
                  <a:txBody>
                    <a:bodyPr/>
                    <a:lstStyle/>
                    <a:p>
                      <a:pPr algn="r" fontAlgn="b"/>
                      <a:r>
                        <a:rPr lang="fr-FR" sz="1100" b="1" u="none" strike="noStrike" dirty="0">
                          <a:effectLst/>
                        </a:rPr>
                        <a:t>Que mon traitement ait été mieux toléré</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8915200"/>
                  </a:ext>
                </a:extLst>
              </a:tr>
              <a:tr h="223690">
                <a:tc>
                  <a:txBody>
                    <a:bodyPr/>
                    <a:lstStyle/>
                    <a:p>
                      <a:pPr algn="r" fontAlgn="b"/>
                      <a:r>
                        <a:rPr lang="fr-FR" sz="1100" b="1" u="none" strike="noStrike" dirty="0">
                          <a:effectLst/>
                        </a:rPr>
                        <a:t>L'après traitement</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5659580"/>
                  </a:ext>
                </a:extLst>
              </a:tr>
              <a:tr h="223690">
                <a:tc>
                  <a:txBody>
                    <a:bodyPr/>
                    <a:lstStyle/>
                    <a:p>
                      <a:pPr algn="r" fontAlgn="b"/>
                      <a:r>
                        <a:rPr lang="fr-FR" sz="1100" b="1" u="none" strike="noStrike" dirty="0">
                          <a:effectLst/>
                        </a:rPr>
                        <a:t>NSP</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2392518"/>
                  </a:ext>
                </a:extLst>
              </a:tr>
              <a:tr h="223690">
                <a:tc>
                  <a:txBody>
                    <a:bodyPr/>
                    <a:lstStyle/>
                    <a:p>
                      <a:pPr algn="r" fontAlgn="b"/>
                      <a:r>
                        <a:rPr lang="fr-FR" sz="1100" b="1" u="none" strike="noStrike" dirty="0">
                          <a:effectLst/>
                        </a:rPr>
                        <a:t>Rien / RAS</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5318618"/>
                  </a:ext>
                </a:extLst>
              </a:tr>
            </a:tbl>
          </a:graphicData>
        </a:graphic>
      </p:graphicFrame>
    </p:spTree>
    <p:extLst>
      <p:ext uri="{BB962C8B-B14F-4D97-AF65-F5344CB8AC3E}">
        <p14:creationId xmlns:p14="http://schemas.microsoft.com/office/powerpoint/2010/main" val="1231409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3560806-ABDC-21B2-54AF-1E3BCDD6D9EE}"/>
              </a:ext>
            </a:extLst>
          </p:cNvPr>
          <p:cNvSpPr>
            <a:spLocks noGrp="1"/>
          </p:cNvSpPr>
          <p:nvPr>
            <p:ph type="title"/>
          </p:nvPr>
        </p:nvSpPr>
        <p:spPr>
          <a:xfrm>
            <a:off x="5503636" y="3252594"/>
            <a:ext cx="5070634" cy="584775"/>
          </a:xfrm>
        </p:spPr>
        <p:txBody>
          <a:bodyPr/>
          <a:lstStyle/>
          <a:p>
            <a:pPr>
              <a:lnSpc>
                <a:spcPct val="100000"/>
              </a:lnSpc>
            </a:pPr>
            <a:r>
              <a:rPr lang="fr-FR" sz="3200" dirty="0"/>
              <a:t>Conclusions</a:t>
            </a:r>
          </a:p>
        </p:txBody>
      </p:sp>
      <p:sp>
        <p:nvSpPr>
          <p:cNvPr id="9" name="Espace réservé du texte 8">
            <a:extLst>
              <a:ext uri="{FF2B5EF4-FFF2-40B4-BE49-F238E27FC236}">
                <a16:creationId xmlns:a16="http://schemas.microsoft.com/office/drawing/2014/main" id="{11722902-4EAD-4152-7D34-B974756D12FF}"/>
              </a:ext>
            </a:extLst>
          </p:cNvPr>
          <p:cNvSpPr>
            <a:spLocks noGrp="1"/>
          </p:cNvSpPr>
          <p:nvPr>
            <p:ph type="body" sz="quarter" idx="13"/>
          </p:nvPr>
        </p:nvSpPr>
        <p:spPr>
          <a:xfrm>
            <a:off x="5768675" y="2421883"/>
            <a:ext cx="533802" cy="547842"/>
          </a:xfrm>
        </p:spPr>
        <p:txBody>
          <a:bodyPr/>
          <a:lstStyle/>
          <a:p>
            <a:r>
              <a:rPr lang="fr-FR" sz="3200" b="1" dirty="0"/>
              <a:t>8</a:t>
            </a:r>
          </a:p>
        </p:txBody>
      </p:sp>
      <p:pic>
        <p:nvPicPr>
          <p:cNvPr id="5" name="Espace réservé pour une image  4">
            <a:extLst>
              <a:ext uri="{FF2B5EF4-FFF2-40B4-BE49-F238E27FC236}">
                <a16:creationId xmlns:a16="http://schemas.microsoft.com/office/drawing/2014/main" id="{FC99EDA5-0490-2669-1D12-7741B5C3D0CB}"/>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606425"/>
            <a:ext cx="4602163" cy="6251575"/>
          </a:xfrm>
        </p:spPr>
      </p:pic>
    </p:spTree>
    <p:extLst>
      <p:ext uri="{BB962C8B-B14F-4D97-AF65-F5344CB8AC3E}">
        <p14:creationId xmlns:p14="http://schemas.microsoft.com/office/powerpoint/2010/main" val="1168563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raphique 10">
            <a:extLst>
              <a:ext uri="{FF2B5EF4-FFF2-40B4-BE49-F238E27FC236}">
                <a16:creationId xmlns:a16="http://schemas.microsoft.com/office/drawing/2014/main" id="{A1C123FD-D1D7-866E-F6E7-979DFA37A69D}"/>
              </a:ext>
            </a:extLst>
          </p:cNvPr>
          <p:cNvSpPr/>
          <p:nvPr/>
        </p:nvSpPr>
        <p:spPr>
          <a:xfrm>
            <a:off x="7214493" y="242797"/>
            <a:ext cx="3030638" cy="480941"/>
          </a:xfrm>
          <a:custGeom>
            <a:avLst/>
            <a:gdLst>
              <a:gd name="connsiteX0" fmla="*/ 5661238 w 5785568"/>
              <a:gd name="connsiteY0" fmla="*/ 22097 h 614413"/>
              <a:gd name="connsiteX1" fmla="*/ 5661238 w 5785568"/>
              <a:gd name="connsiteY1" fmla="*/ 22097 h 614413"/>
              <a:gd name="connsiteX2" fmla="*/ 5758814 w 5785568"/>
              <a:gd name="connsiteY2" fmla="*/ 39242 h 614413"/>
              <a:gd name="connsiteX3" fmla="*/ 5785568 w 5785568"/>
              <a:gd name="connsiteY3" fmla="*/ 96392 h 614413"/>
              <a:gd name="connsiteX4" fmla="*/ 5785568 w 5785568"/>
              <a:gd name="connsiteY4" fmla="*/ 492632 h 614413"/>
              <a:gd name="connsiteX5" fmla="*/ 5758814 w 5785568"/>
              <a:gd name="connsiteY5" fmla="*/ 561212 h 614413"/>
              <a:gd name="connsiteX6" fmla="*/ 5610876 w 5785568"/>
              <a:gd name="connsiteY6" fmla="*/ 587882 h 614413"/>
              <a:gd name="connsiteX7" fmla="*/ 146640 w 5785568"/>
              <a:gd name="connsiteY7" fmla="*/ 550735 h 614413"/>
              <a:gd name="connsiteX8" fmla="*/ 274118 w 5785568"/>
              <a:gd name="connsiteY8" fmla="*/ 22097 h 614413"/>
              <a:gd name="connsiteX9" fmla="*/ 2568719 w 5785568"/>
              <a:gd name="connsiteY9" fmla="*/ 8762 h 614413"/>
              <a:gd name="connsiteX10" fmla="*/ 5661238 w 5785568"/>
              <a:gd name="connsiteY10" fmla="*/ 22097 h 6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5568" h="614413">
                <a:moveTo>
                  <a:pt x="5661238" y="22097"/>
                </a:moveTo>
                <a:lnTo>
                  <a:pt x="5661238" y="22097"/>
                </a:lnTo>
                <a:cubicBezTo>
                  <a:pt x="5695862" y="23049"/>
                  <a:pt x="5735207" y="24954"/>
                  <a:pt x="5758814" y="39242"/>
                </a:cubicBezTo>
                <a:cubicBezTo>
                  <a:pt x="5783995" y="53529"/>
                  <a:pt x="5785568" y="76389"/>
                  <a:pt x="5785568" y="96392"/>
                </a:cubicBezTo>
                <a:cubicBezTo>
                  <a:pt x="5785568" y="228789"/>
                  <a:pt x="5785568" y="360234"/>
                  <a:pt x="5785568" y="492632"/>
                </a:cubicBezTo>
                <a:cubicBezTo>
                  <a:pt x="5785568" y="516444"/>
                  <a:pt x="5783995" y="542162"/>
                  <a:pt x="5758814" y="561212"/>
                </a:cubicBezTo>
                <a:cubicBezTo>
                  <a:pt x="5725764" y="585025"/>
                  <a:pt x="5664386" y="587882"/>
                  <a:pt x="5610876" y="587882"/>
                </a:cubicBezTo>
                <a:cubicBezTo>
                  <a:pt x="3791563" y="605027"/>
                  <a:pt x="1956511" y="653604"/>
                  <a:pt x="146640" y="550735"/>
                </a:cubicBezTo>
                <a:cubicBezTo>
                  <a:pt x="14441" y="543114"/>
                  <a:pt x="-153956" y="54482"/>
                  <a:pt x="274118" y="22097"/>
                </a:cubicBezTo>
                <a:cubicBezTo>
                  <a:pt x="902064" y="-23623"/>
                  <a:pt x="1860509" y="19239"/>
                  <a:pt x="2568719" y="8762"/>
                </a:cubicBezTo>
                <a:cubicBezTo>
                  <a:pt x="3599559" y="-6478"/>
                  <a:pt x="4631972" y="-1716"/>
                  <a:pt x="5661238" y="22097"/>
                </a:cubicBezTo>
                <a:close/>
              </a:path>
            </a:pathLst>
          </a:custGeom>
          <a:solidFill>
            <a:schemeClr val="accent4">
              <a:lumMod val="20000"/>
              <a:lumOff val="80000"/>
            </a:schemeClr>
          </a:solidFill>
          <a:ln w="188804" cap="flat">
            <a:noFill/>
            <a:prstDash val="solid"/>
            <a:round/>
          </a:ln>
        </p:spPr>
        <p:txBody>
          <a:bodyPr rtlCol="0" anchor="ctr"/>
          <a:lstStyle/>
          <a:p>
            <a:r>
              <a:rPr lang="fr-FR" sz="2400" b="1" dirty="0"/>
              <a:t>	</a:t>
            </a:r>
            <a:endParaRPr lang="fr-FR" dirty="0"/>
          </a:p>
        </p:txBody>
      </p:sp>
      <p:graphicFrame>
        <p:nvGraphicFramePr>
          <p:cNvPr id="9" name="Graphique 8">
            <a:extLst>
              <a:ext uri="{FF2B5EF4-FFF2-40B4-BE49-F238E27FC236}">
                <a16:creationId xmlns:a16="http://schemas.microsoft.com/office/drawing/2014/main" id="{D8D8B265-8DAC-3F7C-4FA0-912A5D9D5316}"/>
              </a:ext>
            </a:extLst>
          </p:cNvPr>
          <p:cNvGraphicFramePr/>
          <p:nvPr/>
        </p:nvGraphicFramePr>
        <p:xfrm>
          <a:off x="-136278" y="2513689"/>
          <a:ext cx="1819355" cy="1631309"/>
        </p:xfrm>
        <a:graphic>
          <a:graphicData uri="http://schemas.openxmlformats.org/drawingml/2006/chart">
            <c:chart xmlns:c="http://schemas.openxmlformats.org/drawingml/2006/chart" xmlns:r="http://schemas.openxmlformats.org/officeDocument/2006/relationships" r:id="rId2"/>
          </a:graphicData>
        </a:graphic>
      </p:graphicFrame>
      <p:sp>
        <p:nvSpPr>
          <p:cNvPr id="48" name="Graphique 10">
            <a:extLst>
              <a:ext uri="{FF2B5EF4-FFF2-40B4-BE49-F238E27FC236}">
                <a16:creationId xmlns:a16="http://schemas.microsoft.com/office/drawing/2014/main" id="{49DE740A-3932-C344-3949-A5579ED62348}"/>
              </a:ext>
            </a:extLst>
          </p:cNvPr>
          <p:cNvSpPr/>
          <p:nvPr/>
        </p:nvSpPr>
        <p:spPr>
          <a:xfrm flipH="1">
            <a:off x="36276" y="903733"/>
            <a:ext cx="4783001" cy="406085"/>
          </a:xfrm>
          <a:custGeom>
            <a:avLst/>
            <a:gdLst>
              <a:gd name="connsiteX0" fmla="*/ 5661238 w 5785568"/>
              <a:gd name="connsiteY0" fmla="*/ 22097 h 614413"/>
              <a:gd name="connsiteX1" fmla="*/ 5661238 w 5785568"/>
              <a:gd name="connsiteY1" fmla="*/ 22097 h 614413"/>
              <a:gd name="connsiteX2" fmla="*/ 5758814 w 5785568"/>
              <a:gd name="connsiteY2" fmla="*/ 39242 h 614413"/>
              <a:gd name="connsiteX3" fmla="*/ 5785568 w 5785568"/>
              <a:gd name="connsiteY3" fmla="*/ 96392 h 614413"/>
              <a:gd name="connsiteX4" fmla="*/ 5785568 w 5785568"/>
              <a:gd name="connsiteY4" fmla="*/ 492632 h 614413"/>
              <a:gd name="connsiteX5" fmla="*/ 5758814 w 5785568"/>
              <a:gd name="connsiteY5" fmla="*/ 561212 h 614413"/>
              <a:gd name="connsiteX6" fmla="*/ 5610876 w 5785568"/>
              <a:gd name="connsiteY6" fmla="*/ 587882 h 614413"/>
              <a:gd name="connsiteX7" fmla="*/ 146640 w 5785568"/>
              <a:gd name="connsiteY7" fmla="*/ 550735 h 614413"/>
              <a:gd name="connsiteX8" fmla="*/ 274118 w 5785568"/>
              <a:gd name="connsiteY8" fmla="*/ 22097 h 614413"/>
              <a:gd name="connsiteX9" fmla="*/ 2568719 w 5785568"/>
              <a:gd name="connsiteY9" fmla="*/ 8762 h 614413"/>
              <a:gd name="connsiteX10" fmla="*/ 5661238 w 5785568"/>
              <a:gd name="connsiteY10" fmla="*/ 22097 h 6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5568" h="614413">
                <a:moveTo>
                  <a:pt x="5661238" y="22097"/>
                </a:moveTo>
                <a:lnTo>
                  <a:pt x="5661238" y="22097"/>
                </a:lnTo>
                <a:cubicBezTo>
                  <a:pt x="5695862" y="23049"/>
                  <a:pt x="5735207" y="24954"/>
                  <a:pt x="5758814" y="39242"/>
                </a:cubicBezTo>
                <a:cubicBezTo>
                  <a:pt x="5783995" y="53529"/>
                  <a:pt x="5785568" y="76389"/>
                  <a:pt x="5785568" y="96392"/>
                </a:cubicBezTo>
                <a:cubicBezTo>
                  <a:pt x="5785568" y="228789"/>
                  <a:pt x="5785568" y="360234"/>
                  <a:pt x="5785568" y="492632"/>
                </a:cubicBezTo>
                <a:cubicBezTo>
                  <a:pt x="5785568" y="516444"/>
                  <a:pt x="5783995" y="542162"/>
                  <a:pt x="5758814" y="561212"/>
                </a:cubicBezTo>
                <a:cubicBezTo>
                  <a:pt x="5725764" y="585025"/>
                  <a:pt x="5664386" y="587882"/>
                  <a:pt x="5610876" y="587882"/>
                </a:cubicBezTo>
                <a:cubicBezTo>
                  <a:pt x="3791563" y="605027"/>
                  <a:pt x="1956511" y="653604"/>
                  <a:pt x="146640" y="550735"/>
                </a:cubicBezTo>
                <a:cubicBezTo>
                  <a:pt x="14441" y="543114"/>
                  <a:pt x="-153956" y="54482"/>
                  <a:pt x="274118" y="22097"/>
                </a:cubicBezTo>
                <a:cubicBezTo>
                  <a:pt x="902064" y="-23623"/>
                  <a:pt x="1860509" y="19239"/>
                  <a:pt x="2568719" y="8762"/>
                </a:cubicBezTo>
                <a:cubicBezTo>
                  <a:pt x="3599559" y="-6478"/>
                  <a:pt x="4631972" y="-1716"/>
                  <a:pt x="5661238" y="22097"/>
                </a:cubicBezTo>
                <a:close/>
              </a:path>
            </a:pathLst>
          </a:custGeom>
          <a:solidFill>
            <a:srgbClr val="F4F4F4"/>
          </a:solidFill>
          <a:ln w="188804" cap="flat">
            <a:noFill/>
            <a:prstDash val="solid"/>
            <a:round/>
          </a:ln>
        </p:spPr>
        <p:txBody>
          <a:bodyPr rtlCol="0" anchor="ctr"/>
          <a:lstStyle/>
          <a:p>
            <a:r>
              <a:rPr lang="fr-FR" sz="2400" b="1" dirty="0"/>
              <a:t>	</a:t>
            </a:r>
            <a:endParaRPr lang="fr-FR" dirty="0"/>
          </a:p>
        </p:txBody>
      </p:sp>
      <p:sp>
        <p:nvSpPr>
          <p:cNvPr id="47" name="Graphique 10">
            <a:extLst>
              <a:ext uri="{FF2B5EF4-FFF2-40B4-BE49-F238E27FC236}">
                <a16:creationId xmlns:a16="http://schemas.microsoft.com/office/drawing/2014/main" id="{144B4DC6-A8E6-2654-49C6-057FBE6B24C2}"/>
              </a:ext>
            </a:extLst>
          </p:cNvPr>
          <p:cNvSpPr/>
          <p:nvPr/>
        </p:nvSpPr>
        <p:spPr>
          <a:xfrm>
            <a:off x="5502188" y="844352"/>
            <a:ext cx="3030638" cy="480941"/>
          </a:xfrm>
          <a:custGeom>
            <a:avLst/>
            <a:gdLst>
              <a:gd name="connsiteX0" fmla="*/ 5661238 w 5785568"/>
              <a:gd name="connsiteY0" fmla="*/ 22097 h 614413"/>
              <a:gd name="connsiteX1" fmla="*/ 5661238 w 5785568"/>
              <a:gd name="connsiteY1" fmla="*/ 22097 h 614413"/>
              <a:gd name="connsiteX2" fmla="*/ 5758814 w 5785568"/>
              <a:gd name="connsiteY2" fmla="*/ 39242 h 614413"/>
              <a:gd name="connsiteX3" fmla="*/ 5785568 w 5785568"/>
              <a:gd name="connsiteY3" fmla="*/ 96392 h 614413"/>
              <a:gd name="connsiteX4" fmla="*/ 5785568 w 5785568"/>
              <a:gd name="connsiteY4" fmla="*/ 492632 h 614413"/>
              <a:gd name="connsiteX5" fmla="*/ 5758814 w 5785568"/>
              <a:gd name="connsiteY5" fmla="*/ 561212 h 614413"/>
              <a:gd name="connsiteX6" fmla="*/ 5610876 w 5785568"/>
              <a:gd name="connsiteY6" fmla="*/ 587882 h 614413"/>
              <a:gd name="connsiteX7" fmla="*/ 146640 w 5785568"/>
              <a:gd name="connsiteY7" fmla="*/ 550735 h 614413"/>
              <a:gd name="connsiteX8" fmla="*/ 274118 w 5785568"/>
              <a:gd name="connsiteY8" fmla="*/ 22097 h 614413"/>
              <a:gd name="connsiteX9" fmla="*/ 2568719 w 5785568"/>
              <a:gd name="connsiteY9" fmla="*/ 8762 h 614413"/>
              <a:gd name="connsiteX10" fmla="*/ 5661238 w 5785568"/>
              <a:gd name="connsiteY10" fmla="*/ 22097 h 6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5568" h="614413">
                <a:moveTo>
                  <a:pt x="5661238" y="22097"/>
                </a:moveTo>
                <a:lnTo>
                  <a:pt x="5661238" y="22097"/>
                </a:lnTo>
                <a:cubicBezTo>
                  <a:pt x="5695862" y="23049"/>
                  <a:pt x="5735207" y="24954"/>
                  <a:pt x="5758814" y="39242"/>
                </a:cubicBezTo>
                <a:cubicBezTo>
                  <a:pt x="5783995" y="53529"/>
                  <a:pt x="5785568" y="76389"/>
                  <a:pt x="5785568" y="96392"/>
                </a:cubicBezTo>
                <a:cubicBezTo>
                  <a:pt x="5785568" y="228789"/>
                  <a:pt x="5785568" y="360234"/>
                  <a:pt x="5785568" y="492632"/>
                </a:cubicBezTo>
                <a:cubicBezTo>
                  <a:pt x="5785568" y="516444"/>
                  <a:pt x="5783995" y="542162"/>
                  <a:pt x="5758814" y="561212"/>
                </a:cubicBezTo>
                <a:cubicBezTo>
                  <a:pt x="5725764" y="585025"/>
                  <a:pt x="5664386" y="587882"/>
                  <a:pt x="5610876" y="587882"/>
                </a:cubicBezTo>
                <a:cubicBezTo>
                  <a:pt x="3791563" y="605027"/>
                  <a:pt x="1956511" y="653604"/>
                  <a:pt x="146640" y="550735"/>
                </a:cubicBezTo>
                <a:cubicBezTo>
                  <a:pt x="14441" y="543114"/>
                  <a:pt x="-153956" y="54482"/>
                  <a:pt x="274118" y="22097"/>
                </a:cubicBezTo>
                <a:cubicBezTo>
                  <a:pt x="902064" y="-23623"/>
                  <a:pt x="1860509" y="19239"/>
                  <a:pt x="2568719" y="8762"/>
                </a:cubicBezTo>
                <a:cubicBezTo>
                  <a:pt x="3599559" y="-6478"/>
                  <a:pt x="4631972" y="-1716"/>
                  <a:pt x="5661238" y="22097"/>
                </a:cubicBezTo>
                <a:close/>
              </a:path>
            </a:pathLst>
          </a:custGeom>
          <a:solidFill>
            <a:srgbClr val="F4F4F4"/>
          </a:solidFill>
          <a:ln w="188804" cap="flat">
            <a:noFill/>
            <a:prstDash val="solid"/>
            <a:round/>
          </a:ln>
        </p:spPr>
        <p:txBody>
          <a:bodyPr rtlCol="0" anchor="ctr"/>
          <a:lstStyle/>
          <a:p>
            <a:r>
              <a:rPr lang="fr-FR" sz="2400" b="1" dirty="0"/>
              <a:t>	</a:t>
            </a:r>
            <a:endParaRPr lang="fr-FR" dirty="0"/>
          </a:p>
        </p:txBody>
      </p:sp>
      <p:sp>
        <p:nvSpPr>
          <p:cNvPr id="2" name="Titre 1">
            <a:extLst>
              <a:ext uri="{FF2B5EF4-FFF2-40B4-BE49-F238E27FC236}">
                <a16:creationId xmlns:a16="http://schemas.microsoft.com/office/drawing/2014/main" id="{B2BB4D0D-0843-D8BB-214C-6B8F755E506D}"/>
              </a:ext>
            </a:extLst>
          </p:cNvPr>
          <p:cNvSpPr>
            <a:spLocks noGrp="1"/>
          </p:cNvSpPr>
          <p:nvPr>
            <p:ph type="title"/>
          </p:nvPr>
        </p:nvSpPr>
        <p:spPr>
          <a:xfrm>
            <a:off x="302759" y="98228"/>
            <a:ext cx="4080215" cy="671807"/>
          </a:xfrm>
        </p:spPr>
        <p:txBody>
          <a:bodyPr>
            <a:normAutofit fontScale="90000"/>
          </a:bodyPr>
          <a:lstStyle/>
          <a:p>
            <a:r>
              <a:rPr lang="fr-FR" b="1" dirty="0">
                <a:solidFill>
                  <a:srgbClr val="FF0000"/>
                </a:solidFill>
                <a:latin typeface="Dreaming Outloud Pro" panose="03050502040302030504" pitchFamily="66" charset="0"/>
                <a:cs typeface="Dreaming Outloud Pro" panose="03050502040302030504" pitchFamily="66" charset="0"/>
              </a:rPr>
              <a:t>Le vécu du patient atteint de LLC dont la maladie a rechuté</a:t>
            </a:r>
          </a:p>
        </p:txBody>
      </p:sp>
      <p:sp>
        <p:nvSpPr>
          <p:cNvPr id="8" name="ZoneTexte 1">
            <a:extLst>
              <a:ext uri="{FF2B5EF4-FFF2-40B4-BE49-F238E27FC236}">
                <a16:creationId xmlns:a16="http://schemas.microsoft.com/office/drawing/2014/main" id="{C8E6D786-FAF7-8B5B-5EF9-4AB2AAD1193A}"/>
              </a:ext>
            </a:extLst>
          </p:cNvPr>
          <p:cNvSpPr txBox="1"/>
          <p:nvPr/>
        </p:nvSpPr>
        <p:spPr>
          <a:xfrm>
            <a:off x="164796" y="1325293"/>
            <a:ext cx="2742479"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2800" b="1" dirty="0">
                <a:solidFill>
                  <a:srgbClr val="84A120"/>
                </a:solidFill>
                <a:cs typeface="Verdana"/>
              </a:rPr>
              <a:t>97%</a:t>
            </a:r>
            <a:endParaRPr lang="fr-FR" sz="1400" b="1" dirty="0">
              <a:solidFill>
                <a:schemeClr val="accent6">
                  <a:lumMod val="75000"/>
                </a:schemeClr>
              </a:solidFill>
              <a:cs typeface="Verdana"/>
            </a:endParaRPr>
          </a:p>
          <a:p>
            <a:pPr algn="ctr"/>
            <a:r>
              <a:rPr lang="fr-FR" sz="1600" dirty="0">
                <a:cs typeface="Verdana"/>
              </a:rPr>
              <a:t>Savent que leur maladie est chronique dès le diagnostic</a:t>
            </a:r>
          </a:p>
        </p:txBody>
      </p:sp>
      <p:sp>
        <p:nvSpPr>
          <p:cNvPr id="16" name="ZoneTexte 15">
            <a:extLst>
              <a:ext uri="{FF2B5EF4-FFF2-40B4-BE49-F238E27FC236}">
                <a16:creationId xmlns:a16="http://schemas.microsoft.com/office/drawing/2014/main" id="{FEF0B2EB-D388-A557-B640-5AFC63877253}"/>
              </a:ext>
            </a:extLst>
          </p:cNvPr>
          <p:cNvSpPr txBox="1"/>
          <p:nvPr/>
        </p:nvSpPr>
        <p:spPr>
          <a:xfrm>
            <a:off x="302760" y="950838"/>
            <a:ext cx="4577686" cy="327782"/>
          </a:xfrm>
          <a:prstGeom prst="rect">
            <a:avLst/>
          </a:prstGeom>
          <a:noFill/>
        </p:spPr>
        <p:txBody>
          <a:bodyPr wrap="square">
            <a:spAutoFit/>
          </a:bodyPr>
          <a:lstStyle/>
          <a:p>
            <a:pPr>
              <a:lnSpc>
                <a:spcPct val="80000"/>
              </a:lnSpc>
            </a:pPr>
            <a:r>
              <a:rPr lang="fr-FR" dirty="0">
                <a:latin typeface="Dreaming Outloud Pro" panose="03050502040302030504" pitchFamily="66" charset="0"/>
                <a:cs typeface="Dreaming Outloud Pro" panose="03050502040302030504" pitchFamily="66" charset="0"/>
              </a:rPr>
              <a:t>Des patients conscients du risque de rechute </a:t>
            </a:r>
          </a:p>
        </p:txBody>
      </p:sp>
      <p:sp>
        <p:nvSpPr>
          <p:cNvPr id="27" name="ZoneTexte 26">
            <a:extLst>
              <a:ext uri="{FF2B5EF4-FFF2-40B4-BE49-F238E27FC236}">
                <a16:creationId xmlns:a16="http://schemas.microsoft.com/office/drawing/2014/main" id="{D98EB568-4ED6-5A01-A853-E01E464F207D}"/>
              </a:ext>
            </a:extLst>
          </p:cNvPr>
          <p:cNvSpPr txBox="1"/>
          <p:nvPr/>
        </p:nvSpPr>
        <p:spPr>
          <a:xfrm>
            <a:off x="6039312" y="932292"/>
            <a:ext cx="2177192" cy="327782"/>
          </a:xfrm>
          <a:prstGeom prst="rect">
            <a:avLst/>
          </a:prstGeom>
          <a:noFill/>
        </p:spPr>
        <p:txBody>
          <a:bodyPr wrap="square">
            <a:spAutoFit/>
          </a:bodyPr>
          <a:lstStyle/>
          <a:p>
            <a:pPr>
              <a:lnSpc>
                <a:spcPct val="80000"/>
              </a:lnSpc>
            </a:pPr>
            <a:r>
              <a:rPr lang="fr-FR" dirty="0">
                <a:latin typeface="Dreaming Outloud Pro" panose="03050502040302030504" pitchFamily="66" charset="0"/>
                <a:cs typeface="Dreaming Outloud Pro" panose="03050502040302030504" pitchFamily="66" charset="0"/>
              </a:rPr>
              <a:t>..de leur traitement</a:t>
            </a:r>
          </a:p>
        </p:txBody>
      </p:sp>
      <p:sp>
        <p:nvSpPr>
          <p:cNvPr id="57" name="Graphique 25">
            <a:extLst>
              <a:ext uri="{FF2B5EF4-FFF2-40B4-BE49-F238E27FC236}">
                <a16:creationId xmlns:a16="http://schemas.microsoft.com/office/drawing/2014/main" id="{66945E3E-A270-80C8-0459-ED6D97330B74}"/>
              </a:ext>
            </a:extLst>
          </p:cNvPr>
          <p:cNvSpPr/>
          <p:nvPr/>
        </p:nvSpPr>
        <p:spPr>
          <a:xfrm>
            <a:off x="5612532" y="3463553"/>
            <a:ext cx="6454045" cy="3099215"/>
          </a:xfrm>
          <a:custGeom>
            <a:avLst/>
            <a:gdLst>
              <a:gd name="connsiteX0" fmla="*/ 23206 w 1437638"/>
              <a:gd name="connsiteY0" fmla="*/ 36744 h 839741"/>
              <a:gd name="connsiteX1" fmla="*/ 1383376 w 1437638"/>
              <a:gd name="connsiteY1" fmla="*/ 36744 h 839741"/>
              <a:gd name="connsiteX2" fmla="*/ 1383376 w 1437638"/>
              <a:gd name="connsiteY2" fmla="*/ 804287 h 839741"/>
              <a:gd name="connsiteX3" fmla="*/ 1289391 w 1437638"/>
              <a:gd name="connsiteY3" fmla="*/ 835616 h 839741"/>
              <a:gd name="connsiteX4" fmla="*/ 23206 w 1437638"/>
              <a:gd name="connsiteY4" fmla="*/ 804287 h 839741"/>
              <a:gd name="connsiteX5" fmla="*/ 23206 w 1437638"/>
              <a:gd name="connsiteY5" fmla="*/ 36744 h 83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7638" h="839741">
                <a:moveTo>
                  <a:pt x="23206" y="36744"/>
                </a:moveTo>
                <a:cubicBezTo>
                  <a:pt x="88473" y="195"/>
                  <a:pt x="1336383" y="-23302"/>
                  <a:pt x="1383376" y="36744"/>
                </a:cubicBezTo>
                <a:cubicBezTo>
                  <a:pt x="1430368" y="96790"/>
                  <a:pt x="1477361" y="772959"/>
                  <a:pt x="1383376" y="804287"/>
                </a:cubicBezTo>
                <a:cubicBezTo>
                  <a:pt x="1289391" y="835616"/>
                  <a:pt x="1383376" y="835616"/>
                  <a:pt x="1289391" y="835616"/>
                </a:cubicBezTo>
                <a:cubicBezTo>
                  <a:pt x="1195406" y="835616"/>
                  <a:pt x="75420" y="856501"/>
                  <a:pt x="23206" y="804287"/>
                </a:cubicBezTo>
                <a:cubicBezTo>
                  <a:pt x="-29008" y="752073"/>
                  <a:pt x="23206" y="36744"/>
                  <a:pt x="23206" y="36744"/>
                </a:cubicBezTo>
                <a:close/>
              </a:path>
            </a:pathLst>
          </a:custGeom>
          <a:solidFill>
            <a:srgbClr val="FFEFEF"/>
          </a:solidFill>
          <a:ln w="31154" cap="flat">
            <a:noFill/>
            <a:prstDash val="solid"/>
            <a:round/>
          </a:ln>
        </p:spPr>
        <p:txBody>
          <a:bodyPr lIns="252000" rIns="252000" rtlCol="0" anchor="ctr"/>
          <a:lstStyle/>
          <a:p>
            <a:endParaRPr lang="fr-FR" sz="1600" b="1" dirty="0">
              <a:latin typeface="+mj-lt"/>
              <a:cs typeface="Dreaming Outloud Pro" panose="03050502040302030504" pitchFamily="66" charset="0"/>
            </a:endParaRPr>
          </a:p>
          <a:p>
            <a:r>
              <a:rPr lang="fr-FR" sz="1600" b="1" dirty="0">
                <a:latin typeface="+mj-lt"/>
                <a:cs typeface="Dreaming Outloud Pro" panose="03050502040302030504" pitchFamily="66" charset="0"/>
              </a:rPr>
              <a:t>Bien que les patients soient satisfaits des informations données et du soutien apporté, le vécu de la rechute de la maladie aurait pu être amélioré avec l’apport de :</a:t>
            </a:r>
            <a:endParaRPr lang="fr-FR" sz="1600" dirty="0">
              <a:latin typeface="+mj-lt"/>
              <a:cs typeface="Dreaming Outloud Pro" panose="03050502040302030504" pitchFamily="66" charset="0"/>
            </a:endParaRPr>
          </a:p>
          <a:p>
            <a:pPr marL="285750" indent="-285750">
              <a:buClr>
                <a:srgbClr val="FF0000"/>
              </a:buClr>
              <a:buFont typeface="Arial" panose="020B0604020202020204" pitchFamily="34" charset="0"/>
              <a:buChar char="•"/>
            </a:pPr>
            <a:r>
              <a:rPr lang="fr-FR" sz="1600" dirty="0">
                <a:latin typeface="+mj-lt"/>
                <a:cs typeface="Dreaming Outloud Pro" panose="03050502040302030504" pitchFamily="66" charset="0"/>
              </a:rPr>
              <a:t>documents, brochures d’informations sur la rechute et les options de traitement mais aussi sur le suivi du traitement</a:t>
            </a:r>
          </a:p>
          <a:p>
            <a:pPr marL="285750" indent="-285750">
              <a:buClr>
                <a:srgbClr val="FF0000"/>
              </a:buClr>
              <a:buFont typeface="Arial" panose="020B0604020202020204" pitchFamily="34" charset="0"/>
              <a:buChar char="•"/>
            </a:pPr>
            <a:r>
              <a:rPr lang="fr-FR" sz="1600" u="none" strike="noStrike" dirty="0">
                <a:effectLst/>
              </a:rPr>
              <a:t>séances avec un diététicien/nutritionniste </a:t>
            </a:r>
          </a:p>
          <a:p>
            <a:pPr marL="285750" indent="-285750">
              <a:buClr>
                <a:srgbClr val="FF0000"/>
              </a:buClr>
              <a:buFont typeface="Arial" panose="020B0604020202020204" pitchFamily="34" charset="0"/>
              <a:buChar char="•"/>
            </a:pPr>
            <a:r>
              <a:rPr lang="fr-FR" sz="1600" dirty="0"/>
              <a:t>séances avec </a:t>
            </a:r>
            <a:r>
              <a:rPr lang="fr-FR" sz="1600" u="none" strike="noStrike" dirty="0">
                <a:effectLst/>
              </a:rPr>
              <a:t>coach sportif pour réaliser une activité physique adaptée</a:t>
            </a:r>
          </a:p>
          <a:p>
            <a:pPr marL="285750" indent="-285750">
              <a:buClr>
                <a:srgbClr val="FF0000"/>
              </a:buClr>
              <a:buFont typeface="Arial" panose="020B0604020202020204" pitchFamily="34" charset="0"/>
              <a:buChar char="•"/>
            </a:pPr>
            <a:r>
              <a:rPr lang="fr-FR" sz="1600" dirty="0"/>
              <a:t>séances avec un psychologue</a:t>
            </a:r>
          </a:p>
          <a:p>
            <a:pPr marL="285750" indent="-285750">
              <a:buClr>
                <a:srgbClr val="FF0000"/>
              </a:buClr>
              <a:buFont typeface="Arial" panose="020B0604020202020204" pitchFamily="34" charset="0"/>
              <a:buChar char="•"/>
            </a:pPr>
            <a:r>
              <a:rPr lang="fr-FR" sz="1600" dirty="0"/>
              <a:t>groupe de parole</a:t>
            </a:r>
          </a:p>
          <a:p>
            <a:pPr marL="285750" indent="-285750">
              <a:buClr>
                <a:srgbClr val="FF0000"/>
              </a:buClr>
              <a:buFont typeface="Arial" panose="020B0604020202020204" pitchFamily="34" charset="0"/>
              <a:buChar char="•"/>
            </a:pPr>
            <a:r>
              <a:rPr lang="fr-FR" sz="1600" u="none" strike="noStrike" dirty="0">
                <a:effectLst/>
              </a:rPr>
              <a:t>programme d’éducation thérapeutique</a:t>
            </a:r>
            <a:endParaRPr lang="fr-FR" sz="1600" dirty="0"/>
          </a:p>
        </p:txBody>
      </p:sp>
      <p:sp>
        <p:nvSpPr>
          <p:cNvPr id="12" name="Graphique 10">
            <a:extLst>
              <a:ext uri="{FF2B5EF4-FFF2-40B4-BE49-F238E27FC236}">
                <a16:creationId xmlns:a16="http://schemas.microsoft.com/office/drawing/2014/main" id="{06520899-771F-035C-59D0-5849553B163D}"/>
              </a:ext>
            </a:extLst>
          </p:cNvPr>
          <p:cNvSpPr/>
          <p:nvPr/>
        </p:nvSpPr>
        <p:spPr>
          <a:xfrm flipH="1">
            <a:off x="106077" y="3862692"/>
            <a:ext cx="4783001" cy="362771"/>
          </a:xfrm>
          <a:custGeom>
            <a:avLst/>
            <a:gdLst>
              <a:gd name="connsiteX0" fmla="*/ 5661238 w 5785568"/>
              <a:gd name="connsiteY0" fmla="*/ 22097 h 614413"/>
              <a:gd name="connsiteX1" fmla="*/ 5661238 w 5785568"/>
              <a:gd name="connsiteY1" fmla="*/ 22097 h 614413"/>
              <a:gd name="connsiteX2" fmla="*/ 5758814 w 5785568"/>
              <a:gd name="connsiteY2" fmla="*/ 39242 h 614413"/>
              <a:gd name="connsiteX3" fmla="*/ 5785568 w 5785568"/>
              <a:gd name="connsiteY3" fmla="*/ 96392 h 614413"/>
              <a:gd name="connsiteX4" fmla="*/ 5785568 w 5785568"/>
              <a:gd name="connsiteY4" fmla="*/ 492632 h 614413"/>
              <a:gd name="connsiteX5" fmla="*/ 5758814 w 5785568"/>
              <a:gd name="connsiteY5" fmla="*/ 561212 h 614413"/>
              <a:gd name="connsiteX6" fmla="*/ 5610876 w 5785568"/>
              <a:gd name="connsiteY6" fmla="*/ 587882 h 614413"/>
              <a:gd name="connsiteX7" fmla="*/ 146640 w 5785568"/>
              <a:gd name="connsiteY7" fmla="*/ 550735 h 614413"/>
              <a:gd name="connsiteX8" fmla="*/ 274118 w 5785568"/>
              <a:gd name="connsiteY8" fmla="*/ 22097 h 614413"/>
              <a:gd name="connsiteX9" fmla="*/ 2568719 w 5785568"/>
              <a:gd name="connsiteY9" fmla="*/ 8762 h 614413"/>
              <a:gd name="connsiteX10" fmla="*/ 5661238 w 5785568"/>
              <a:gd name="connsiteY10" fmla="*/ 22097 h 6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5568" h="614413">
                <a:moveTo>
                  <a:pt x="5661238" y="22097"/>
                </a:moveTo>
                <a:lnTo>
                  <a:pt x="5661238" y="22097"/>
                </a:lnTo>
                <a:cubicBezTo>
                  <a:pt x="5695862" y="23049"/>
                  <a:pt x="5735207" y="24954"/>
                  <a:pt x="5758814" y="39242"/>
                </a:cubicBezTo>
                <a:cubicBezTo>
                  <a:pt x="5783995" y="53529"/>
                  <a:pt x="5785568" y="76389"/>
                  <a:pt x="5785568" y="96392"/>
                </a:cubicBezTo>
                <a:cubicBezTo>
                  <a:pt x="5785568" y="228789"/>
                  <a:pt x="5785568" y="360234"/>
                  <a:pt x="5785568" y="492632"/>
                </a:cubicBezTo>
                <a:cubicBezTo>
                  <a:pt x="5785568" y="516444"/>
                  <a:pt x="5783995" y="542162"/>
                  <a:pt x="5758814" y="561212"/>
                </a:cubicBezTo>
                <a:cubicBezTo>
                  <a:pt x="5725764" y="585025"/>
                  <a:pt x="5664386" y="587882"/>
                  <a:pt x="5610876" y="587882"/>
                </a:cubicBezTo>
                <a:cubicBezTo>
                  <a:pt x="3791563" y="605027"/>
                  <a:pt x="1956511" y="653604"/>
                  <a:pt x="146640" y="550735"/>
                </a:cubicBezTo>
                <a:cubicBezTo>
                  <a:pt x="14441" y="543114"/>
                  <a:pt x="-153956" y="54482"/>
                  <a:pt x="274118" y="22097"/>
                </a:cubicBezTo>
                <a:cubicBezTo>
                  <a:pt x="902064" y="-23623"/>
                  <a:pt x="1860509" y="19239"/>
                  <a:pt x="2568719" y="8762"/>
                </a:cubicBezTo>
                <a:cubicBezTo>
                  <a:pt x="3599559" y="-6478"/>
                  <a:pt x="4631972" y="-1716"/>
                  <a:pt x="5661238" y="22097"/>
                </a:cubicBezTo>
                <a:close/>
              </a:path>
            </a:pathLst>
          </a:custGeom>
          <a:solidFill>
            <a:srgbClr val="F4F4F4"/>
          </a:solidFill>
          <a:ln w="188804" cap="flat">
            <a:noFill/>
            <a:prstDash val="solid"/>
            <a:round/>
          </a:ln>
        </p:spPr>
        <p:txBody>
          <a:bodyPr rtlCol="0" anchor="ctr"/>
          <a:lstStyle/>
          <a:p>
            <a:r>
              <a:rPr lang="fr-FR" sz="2400" b="1" dirty="0"/>
              <a:t>	</a:t>
            </a:r>
            <a:endParaRPr lang="fr-FR" dirty="0"/>
          </a:p>
        </p:txBody>
      </p:sp>
      <p:sp>
        <p:nvSpPr>
          <p:cNvPr id="13" name="ZoneTexte 12">
            <a:extLst>
              <a:ext uri="{FF2B5EF4-FFF2-40B4-BE49-F238E27FC236}">
                <a16:creationId xmlns:a16="http://schemas.microsoft.com/office/drawing/2014/main" id="{BAFC2D45-32B5-121C-4A27-3D26A727711A}"/>
              </a:ext>
            </a:extLst>
          </p:cNvPr>
          <p:cNvSpPr txBox="1"/>
          <p:nvPr/>
        </p:nvSpPr>
        <p:spPr>
          <a:xfrm>
            <a:off x="302759" y="3903468"/>
            <a:ext cx="4399273" cy="327782"/>
          </a:xfrm>
          <a:prstGeom prst="rect">
            <a:avLst/>
          </a:prstGeom>
          <a:noFill/>
        </p:spPr>
        <p:txBody>
          <a:bodyPr wrap="square" anchor="ctr">
            <a:spAutoFit/>
          </a:bodyPr>
          <a:lstStyle/>
          <a:p>
            <a:pPr>
              <a:lnSpc>
                <a:spcPct val="80000"/>
              </a:lnSpc>
            </a:pPr>
            <a:r>
              <a:rPr lang="fr-FR" dirty="0">
                <a:latin typeface="Dreaming Outloud Pro" panose="03050502040302030504" pitchFamily="66" charset="0"/>
                <a:cs typeface="Dreaming Outloud Pro" panose="03050502040302030504" pitchFamily="66" charset="0"/>
              </a:rPr>
              <a:t>… mais un impact de la rechute important </a:t>
            </a:r>
          </a:p>
        </p:txBody>
      </p:sp>
      <p:sp>
        <p:nvSpPr>
          <p:cNvPr id="4" name="ZoneTexte 1">
            <a:extLst>
              <a:ext uri="{FF2B5EF4-FFF2-40B4-BE49-F238E27FC236}">
                <a16:creationId xmlns:a16="http://schemas.microsoft.com/office/drawing/2014/main" id="{B812D067-A32F-C06A-1359-87B44580CF65}"/>
              </a:ext>
            </a:extLst>
          </p:cNvPr>
          <p:cNvSpPr txBox="1"/>
          <p:nvPr/>
        </p:nvSpPr>
        <p:spPr>
          <a:xfrm>
            <a:off x="2958408" y="1325293"/>
            <a:ext cx="2247463"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2800" b="1" dirty="0">
                <a:solidFill>
                  <a:srgbClr val="84A120"/>
                </a:solidFill>
                <a:cs typeface="Verdana"/>
              </a:rPr>
              <a:t>89%</a:t>
            </a:r>
            <a:endParaRPr lang="fr-FR" sz="1400" b="1" dirty="0">
              <a:solidFill>
                <a:schemeClr val="accent6">
                  <a:lumMod val="75000"/>
                </a:schemeClr>
              </a:solidFill>
              <a:cs typeface="Verdana"/>
            </a:endParaRPr>
          </a:p>
          <a:p>
            <a:pPr algn="ctr"/>
            <a:r>
              <a:rPr lang="fr-FR" sz="1600" dirty="0">
                <a:cs typeface="Verdana"/>
              </a:rPr>
              <a:t>Ont été informé du risque de rechute</a:t>
            </a:r>
          </a:p>
        </p:txBody>
      </p:sp>
      <p:sp>
        <p:nvSpPr>
          <p:cNvPr id="11" name="ZoneTexte 1">
            <a:extLst>
              <a:ext uri="{FF2B5EF4-FFF2-40B4-BE49-F238E27FC236}">
                <a16:creationId xmlns:a16="http://schemas.microsoft.com/office/drawing/2014/main" id="{71D5E8BD-C396-7292-6B58-F82CE14F1A8F}"/>
              </a:ext>
            </a:extLst>
          </p:cNvPr>
          <p:cNvSpPr txBox="1"/>
          <p:nvPr/>
        </p:nvSpPr>
        <p:spPr>
          <a:xfrm>
            <a:off x="769598" y="2969850"/>
            <a:ext cx="3826555" cy="76944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2800" b="1" dirty="0">
                <a:solidFill>
                  <a:srgbClr val="84A120"/>
                </a:solidFill>
                <a:cs typeface="Verdana"/>
              </a:rPr>
              <a:t>83% </a:t>
            </a:r>
            <a:r>
              <a:rPr lang="fr-FR" sz="1600" dirty="0">
                <a:cs typeface="Verdana"/>
              </a:rPr>
              <a:t>Se déclarent peu ou pas préoccupé par ce risque</a:t>
            </a:r>
          </a:p>
        </p:txBody>
      </p:sp>
      <p:graphicFrame>
        <p:nvGraphicFramePr>
          <p:cNvPr id="20" name="Graphique 19">
            <a:extLst>
              <a:ext uri="{FF2B5EF4-FFF2-40B4-BE49-F238E27FC236}">
                <a16:creationId xmlns:a16="http://schemas.microsoft.com/office/drawing/2014/main" id="{60DBCFC1-DBE7-25E1-E8A4-E1A67149EFAA}"/>
              </a:ext>
            </a:extLst>
          </p:cNvPr>
          <p:cNvGraphicFramePr/>
          <p:nvPr/>
        </p:nvGraphicFramePr>
        <p:xfrm>
          <a:off x="2789166" y="4305570"/>
          <a:ext cx="2428875" cy="2257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au 20">
            <a:extLst>
              <a:ext uri="{FF2B5EF4-FFF2-40B4-BE49-F238E27FC236}">
                <a16:creationId xmlns:a16="http://schemas.microsoft.com/office/drawing/2014/main" id="{700F89C6-8516-D14B-E009-5B3D95F7CA3D}"/>
              </a:ext>
            </a:extLst>
          </p:cNvPr>
          <p:cNvGraphicFramePr>
            <a:graphicFrameLocks noGrp="1"/>
          </p:cNvGraphicFramePr>
          <p:nvPr/>
        </p:nvGraphicFramePr>
        <p:xfrm>
          <a:off x="106077" y="4394177"/>
          <a:ext cx="2683089" cy="1969961"/>
        </p:xfrm>
        <a:graphic>
          <a:graphicData uri="http://schemas.openxmlformats.org/drawingml/2006/table">
            <a:tbl>
              <a:tblPr>
                <a:tableStyleId>{5C22544A-7EE6-4342-B048-85BDC9FD1C3A}</a:tableStyleId>
              </a:tblPr>
              <a:tblGrid>
                <a:gridCol w="2683089">
                  <a:extLst>
                    <a:ext uri="{9D8B030D-6E8A-4147-A177-3AD203B41FA5}">
                      <a16:colId xmlns:a16="http://schemas.microsoft.com/office/drawing/2014/main" val="485977526"/>
                    </a:ext>
                  </a:extLst>
                </a:gridCol>
              </a:tblGrid>
              <a:tr h="281423">
                <a:tc>
                  <a:txBody>
                    <a:bodyPr/>
                    <a:lstStyle/>
                    <a:p>
                      <a:pPr algn="r" fontAlgn="b"/>
                      <a:r>
                        <a:rPr lang="fr-FR" sz="1100" u="none" strike="noStrike" dirty="0">
                          <a:effectLst/>
                        </a:rPr>
                        <a:t>Votre état psychologique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1686372"/>
                  </a:ext>
                </a:extLst>
              </a:tr>
              <a:tr h="281423">
                <a:tc>
                  <a:txBody>
                    <a:bodyPr/>
                    <a:lstStyle/>
                    <a:p>
                      <a:pPr algn="r" fontAlgn="b"/>
                      <a:r>
                        <a:rPr lang="fr-FR" sz="1100" u="none" strike="noStrike" dirty="0">
                          <a:effectLst/>
                        </a:rPr>
                        <a:t>Vos projets</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4609784"/>
                  </a:ext>
                </a:extLst>
              </a:tr>
              <a:tr h="281423">
                <a:tc>
                  <a:txBody>
                    <a:bodyPr/>
                    <a:lstStyle/>
                    <a:p>
                      <a:pPr algn="r" fontAlgn="b"/>
                      <a:r>
                        <a:rPr lang="fr-FR" sz="1100" u="none" strike="noStrike" dirty="0">
                          <a:effectLst/>
                        </a:rPr>
                        <a:t>Votre qualité de vie en général</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3471539"/>
                  </a:ext>
                </a:extLst>
              </a:tr>
              <a:tr h="281423">
                <a:tc>
                  <a:txBody>
                    <a:bodyPr/>
                    <a:lstStyle/>
                    <a:p>
                      <a:pPr algn="r" fontAlgn="b"/>
                      <a:r>
                        <a:rPr lang="fr-FR" sz="1100" u="none" strike="noStrike" dirty="0">
                          <a:effectLst/>
                        </a:rPr>
                        <a:t>Votre vie sociale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3223738"/>
                  </a:ext>
                </a:extLst>
              </a:tr>
              <a:tr h="281423">
                <a:tc>
                  <a:txBody>
                    <a:bodyPr/>
                    <a:lstStyle/>
                    <a:p>
                      <a:pPr algn="r" fontAlgn="b"/>
                      <a:r>
                        <a:rPr lang="fr-FR" sz="1100" u="none" strike="noStrike" dirty="0">
                          <a:effectLst/>
                        </a:rPr>
                        <a:t>Votre vie affective, sentimentale, sexuelle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117180"/>
                  </a:ext>
                </a:extLst>
              </a:tr>
              <a:tr h="281423">
                <a:tc>
                  <a:txBody>
                    <a:bodyPr/>
                    <a:lstStyle/>
                    <a:p>
                      <a:pPr algn="r" fontAlgn="b"/>
                      <a:r>
                        <a:rPr lang="fr-FR" sz="1100" u="none" strike="noStrike" dirty="0">
                          <a:effectLst/>
                        </a:rPr>
                        <a:t>Votre activité professionnelle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3118230"/>
                  </a:ext>
                </a:extLst>
              </a:tr>
              <a:tr h="281423">
                <a:tc>
                  <a:txBody>
                    <a:bodyPr/>
                    <a:lstStyle/>
                    <a:p>
                      <a:pPr algn="r" fontAlgn="b"/>
                      <a:r>
                        <a:rPr lang="fr-FR" sz="1100" u="none" strike="noStrike" dirty="0">
                          <a:effectLst/>
                        </a:rPr>
                        <a:t>Votre vie familiale</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2492552"/>
                  </a:ext>
                </a:extLst>
              </a:tr>
            </a:tbl>
          </a:graphicData>
        </a:graphic>
      </p:graphicFrame>
      <p:sp>
        <p:nvSpPr>
          <p:cNvPr id="3" name="ZoneTexte 2">
            <a:extLst>
              <a:ext uri="{FF2B5EF4-FFF2-40B4-BE49-F238E27FC236}">
                <a16:creationId xmlns:a16="http://schemas.microsoft.com/office/drawing/2014/main" id="{8B740330-79EF-AC14-32FF-FB450E1A2DFE}"/>
              </a:ext>
            </a:extLst>
          </p:cNvPr>
          <p:cNvSpPr txBox="1"/>
          <p:nvPr/>
        </p:nvSpPr>
        <p:spPr>
          <a:xfrm>
            <a:off x="134652" y="4221670"/>
            <a:ext cx="962025" cy="442035"/>
          </a:xfrm>
          <a:prstGeom prst="rect">
            <a:avLst/>
          </a:prstGeom>
          <a:noFill/>
          <a:ln>
            <a:noFill/>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b="1" dirty="0">
                <a:solidFill>
                  <a:schemeClr val="accent2">
                    <a:lumMod val="75000"/>
                  </a:schemeClr>
                </a:solidFill>
                <a:latin typeface="Dreaming Outloud Pro" panose="03050502040302030504" pitchFamily="66" charset="0"/>
                <a:cs typeface="Dreaming Outloud Pro" panose="03050502040302030504" pitchFamily="66" charset="0"/>
              </a:rPr>
              <a:t>ST IMPACT IMPORTANT</a:t>
            </a:r>
          </a:p>
        </p:txBody>
      </p:sp>
      <p:sp>
        <p:nvSpPr>
          <p:cNvPr id="5" name="Graphique 10">
            <a:extLst>
              <a:ext uri="{FF2B5EF4-FFF2-40B4-BE49-F238E27FC236}">
                <a16:creationId xmlns:a16="http://schemas.microsoft.com/office/drawing/2014/main" id="{D3455D7C-38F2-F748-0B60-A902255BFFF6}"/>
              </a:ext>
            </a:extLst>
          </p:cNvPr>
          <p:cNvSpPr/>
          <p:nvPr/>
        </p:nvSpPr>
        <p:spPr>
          <a:xfrm flipH="1">
            <a:off x="29700" y="2423193"/>
            <a:ext cx="4783001" cy="406085"/>
          </a:xfrm>
          <a:custGeom>
            <a:avLst/>
            <a:gdLst>
              <a:gd name="connsiteX0" fmla="*/ 5661238 w 5785568"/>
              <a:gd name="connsiteY0" fmla="*/ 22097 h 614413"/>
              <a:gd name="connsiteX1" fmla="*/ 5661238 w 5785568"/>
              <a:gd name="connsiteY1" fmla="*/ 22097 h 614413"/>
              <a:gd name="connsiteX2" fmla="*/ 5758814 w 5785568"/>
              <a:gd name="connsiteY2" fmla="*/ 39242 h 614413"/>
              <a:gd name="connsiteX3" fmla="*/ 5785568 w 5785568"/>
              <a:gd name="connsiteY3" fmla="*/ 96392 h 614413"/>
              <a:gd name="connsiteX4" fmla="*/ 5785568 w 5785568"/>
              <a:gd name="connsiteY4" fmla="*/ 492632 h 614413"/>
              <a:gd name="connsiteX5" fmla="*/ 5758814 w 5785568"/>
              <a:gd name="connsiteY5" fmla="*/ 561212 h 614413"/>
              <a:gd name="connsiteX6" fmla="*/ 5610876 w 5785568"/>
              <a:gd name="connsiteY6" fmla="*/ 587882 h 614413"/>
              <a:gd name="connsiteX7" fmla="*/ 146640 w 5785568"/>
              <a:gd name="connsiteY7" fmla="*/ 550735 h 614413"/>
              <a:gd name="connsiteX8" fmla="*/ 274118 w 5785568"/>
              <a:gd name="connsiteY8" fmla="*/ 22097 h 614413"/>
              <a:gd name="connsiteX9" fmla="*/ 2568719 w 5785568"/>
              <a:gd name="connsiteY9" fmla="*/ 8762 h 614413"/>
              <a:gd name="connsiteX10" fmla="*/ 5661238 w 5785568"/>
              <a:gd name="connsiteY10" fmla="*/ 22097 h 6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5568" h="614413">
                <a:moveTo>
                  <a:pt x="5661238" y="22097"/>
                </a:moveTo>
                <a:lnTo>
                  <a:pt x="5661238" y="22097"/>
                </a:lnTo>
                <a:cubicBezTo>
                  <a:pt x="5695862" y="23049"/>
                  <a:pt x="5735207" y="24954"/>
                  <a:pt x="5758814" y="39242"/>
                </a:cubicBezTo>
                <a:cubicBezTo>
                  <a:pt x="5783995" y="53529"/>
                  <a:pt x="5785568" y="76389"/>
                  <a:pt x="5785568" y="96392"/>
                </a:cubicBezTo>
                <a:cubicBezTo>
                  <a:pt x="5785568" y="228789"/>
                  <a:pt x="5785568" y="360234"/>
                  <a:pt x="5785568" y="492632"/>
                </a:cubicBezTo>
                <a:cubicBezTo>
                  <a:pt x="5785568" y="516444"/>
                  <a:pt x="5783995" y="542162"/>
                  <a:pt x="5758814" y="561212"/>
                </a:cubicBezTo>
                <a:cubicBezTo>
                  <a:pt x="5725764" y="585025"/>
                  <a:pt x="5664386" y="587882"/>
                  <a:pt x="5610876" y="587882"/>
                </a:cubicBezTo>
                <a:cubicBezTo>
                  <a:pt x="3791563" y="605027"/>
                  <a:pt x="1956511" y="653604"/>
                  <a:pt x="146640" y="550735"/>
                </a:cubicBezTo>
                <a:cubicBezTo>
                  <a:pt x="14441" y="543114"/>
                  <a:pt x="-153956" y="54482"/>
                  <a:pt x="274118" y="22097"/>
                </a:cubicBezTo>
                <a:cubicBezTo>
                  <a:pt x="902064" y="-23623"/>
                  <a:pt x="1860509" y="19239"/>
                  <a:pt x="2568719" y="8762"/>
                </a:cubicBezTo>
                <a:cubicBezTo>
                  <a:pt x="3599559" y="-6478"/>
                  <a:pt x="4631972" y="-1716"/>
                  <a:pt x="5661238" y="22097"/>
                </a:cubicBezTo>
                <a:close/>
              </a:path>
            </a:pathLst>
          </a:custGeom>
          <a:solidFill>
            <a:srgbClr val="F4F4F4"/>
          </a:solidFill>
          <a:ln w="188804" cap="flat">
            <a:noFill/>
            <a:prstDash val="solid"/>
            <a:round/>
          </a:ln>
        </p:spPr>
        <p:txBody>
          <a:bodyPr rtlCol="0" anchor="ctr"/>
          <a:lstStyle/>
          <a:p>
            <a:r>
              <a:rPr lang="fr-FR" sz="2400" b="1" dirty="0"/>
              <a:t>	</a:t>
            </a:r>
            <a:endParaRPr lang="fr-FR" dirty="0"/>
          </a:p>
        </p:txBody>
      </p:sp>
      <p:sp>
        <p:nvSpPr>
          <p:cNvPr id="7" name="ZoneTexte 6">
            <a:extLst>
              <a:ext uri="{FF2B5EF4-FFF2-40B4-BE49-F238E27FC236}">
                <a16:creationId xmlns:a16="http://schemas.microsoft.com/office/drawing/2014/main" id="{F90B2B9E-25D9-FC19-9842-B9FB4AF80DC1}"/>
              </a:ext>
            </a:extLst>
          </p:cNvPr>
          <p:cNvSpPr txBox="1"/>
          <p:nvPr/>
        </p:nvSpPr>
        <p:spPr>
          <a:xfrm>
            <a:off x="302759" y="2462344"/>
            <a:ext cx="4328425" cy="327782"/>
          </a:xfrm>
          <a:prstGeom prst="rect">
            <a:avLst/>
          </a:prstGeom>
          <a:noFill/>
        </p:spPr>
        <p:txBody>
          <a:bodyPr wrap="square" anchor="ctr">
            <a:spAutoFit/>
          </a:bodyPr>
          <a:lstStyle/>
          <a:p>
            <a:pPr>
              <a:lnSpc>
                <a:spcPct val="80000"/>
              </a:lnSpc>
            </a:pPr>
            <a:r>
              <a:rPr lang="fr-FR" dirty="0">
                <a:latin typeface="Dreaming Outloud Pro" panose="03050502040302030504" pitchFamily="66" charset="0"/>
                <a:cs typeface="Dreaming Outloud Pro" panose="03050502040302030504" pitchFamily="66" charset="0"/>
              </a:rPr>
              <a:t>Un risque peu préoccupant…</a:t>
            </a:r>
          </a:p>
        </p:txBody>
      </p:sp>
      <p:sp>
        <p:nvSpPr>
          <p:cNvPr id="10" name="ZoneTexte 9">
            <a:extLst>
              <a:ext uri="{FF2B5EF4-FFF2-40B4-BE49-F238E27FC236}">
                <a16:creationId xmlns:a16="http://schemas.microsoft.com/office/drawing/2014/main" id="{8CFBC4FE-81F0-B259-60D0-A63C04BB4AAC}"/>
              </a:ext>
            </a:extLst>
          </p:cNvPr>
          <p:cNvSpPr txBox="1"/>
          <p:nvPr/>
        </p:nvSpPr>
        <p:spPr>
          <a:xfrm>
            <a:off x="7214493" y="297778"/>
            <a:ext cx="3030638" cy="353943"/>
          </a:xfrm>
          <a:prstGeom prst="rect">
            <a:avLst/>
          </a:prstGeom>
          <a:noFill/>
        </p:spPr>
        <p:txBody>
          <a:bodyPr wrap="square">
            <a:spAutoFit/>
          </a:bodyPr>
          <a:lstStyle/>
          <a:p>
            <a:pPr algn="ctr">
              <a:lnSpc>
                <a:spcPct val="80000"/>
              </a:lnSpc>
            </a:pPr>
            <a:r>
              <a:rPr lang="fr-FR" sz="2000" b="1" dirty="0">
                <a:latin typeface="Dreaming Outloud Pro" panose="03050502040302030504" pitchFamily="66" charset="0"/>
                <a:cs typeface="Dreaming Outloud Pro" panose="03050502040302030504" pitchFamily="66" charset="0"/>
              </a:rPr>
              <a:t>Des </a:t>
            </a:r>
            <a:r>
              <a:rPr lang="fr-FR" sz="2000" b="1">
                <a:latin typeface="Dreaming Outloud Pro" panose="03050502040302030504" pitchFamily="66" charset="0"/>
                <a:cs typeface="Dreaming Outloud Pro" panose="03050502040302030504" pitchFamily="66" charset="0"/>
              </a:rPr>
              <a:t>patients satisfaits… </a:t>
            </a:r>
            <a:endParaRPr lang="fr-FR" sz="2000" b="1" dirty="0">
              <a:latin typeface="Dreaming Outloud Pro" panose="03050502040302030504" pitchFamily="66" charset="0"/>
              <a:cs typeface="Dreaming Outloud Pro" panose="03050502040302030504" pitchFamily="66" charset="0"/>
            </a:endParaRPr>
          </a:p>
        </p:txBody>
      </p:sp>
      <p:sp>
        <p:nvSpPr>
          <p:cNvPr id="14" name="Graphique 10">
            <a:extLst>
              <a:ext uri="{FF2B5EF4-FFF2-40B4-BE49-F238E27FC236}">
                <a16:creationId xmlns:a16="http://schemas.microsoft.com/office/drawing/2014/main" id="{B3707EF5-FF5B-E6F4-9E12-7551E09904B4}"/>
              </a:ext>
            </a:extLst>
          </p:cNvPr>
          <p:cNvSpPr/>
          <p:nvPr/>
        </p:nvSpPr>
        <p:spPr>
          <a:xfrm>
            <a:off x="8864968" y="853611"/>
            <a:ext cx="3030638" cy="633733"/>
          </a:xfrm>
          <a:custGeom>
            <a:avLst/>
            <a:gdLst>
              <a:gd name="connsiteX0" fmla="*/ 5661238 w 5785568"/>
              <a:gd name="connsiteY0" fmla="*/ 22097 h 614413"/>
              <a:gd name="connsiteX1" fmla="*/ 5661238 w 5785568"/>
              <a:gd name="connsiteY1" fmla="*/ 22097 h 614413"/>
              <a:gd name="connsiteX2" fmla="*/ 5758814 w 5785568"/>
              <a:gd name="connsiteY2" fmla="*/ 39242 h 614413"/>
              <a:gd name="connsiteX3" fmla="*/ 5785568 w 5785568"/>
              <a:gd name="connsiteY3" fmla="*/ 96392 h 614413"/>
              <a:gd name="connsiteX4" fmla="*/ 5785568 w 5785568"/>
              <a:gd name="connsiteY4" fmla="*/ 492632 h 614413"/>
              <a:gd name="connsiteX5" fmla="*/ 5758814 w 5785568"/>
              <a:gd name="connsiteY5" fmla="*/ 561212 h 614413"/>
              <a:gd name="connsiteX6" fmla="*/ 5610876 w 5785568"/>
              <a:gd name="connsiteY6" fmla="*/ 587882 h 614413"/>
              <a:gd name="connsiteX7" fmla="*/ 146640 w 5785568"/>
              <a:gd name="connsiteY7" fmla="*/ 550735 h 614413"/>
              <a:gd name="connsiteX8" fmla="*/ 274118 w 5785568"/>
              <a:gd name="connsiteY8" fmla="*/ 22097 h 614413"/>
              <a:gd name="connsiteX9" fmla="*/ 2568719 w 5785568"/>
              <a:gd name="connsiteY9" fmla="*/ 8762 h 614413"/>
              <a:gd name="connsiteX10" fmla="*/ 5661238 w 5785568"/>
              <a:gd name="connsiteY10" fmla="*/ 22097 h 6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5568" h="614413">
                <a:moveTo>
                  <a:pt x="5661238" y="22097"/>
                </a:moveTo>
                <a:lnTo>
                  <a:pt x="5661238" y="22097"/>
                </a:lnTo>
                <a:cubicBezTo>
                  <a:pt x="5695862" y="23049"/>
                  <a:pt x="5735207" y="24954"/>
                  <a:pt x="5758814" y="39242"/>
                </a:cubicBezTo>
                <a:cubicBezTo>
                  <a:pt x="5783995" y="53529"/>
                  <a:pt x="5785568" y="76389"/>
                  <a:pt x="5785568" y="96392"/>
                </a:cubicBezTo>
                <a:cubicBezTo>
                  <a:pt x="5785568" y="228789"/>
                  <a:pt x="5785568" y="360234"/>
                  <a:pt x="5785568" y="492632"/>
                </a:cubicBezTo>
                <a:cubicBezTo>
                  <a:pt x="5785568" y="516444"/>
                  <a:pt x="5783995" y="542162"/>
                  <a:pt x="5758814" y="561212"/>
                </a:cubicBezTo>
                <a:cubicBezTo>
                  <a:pt x="5725764" y="585025"/>
                  <a:pt x="5664386" y="587882"/>
                  <a:pt x="5610876" y="587882"/>
                </a:cubicBezTo>
                <a:cubicBezTo>
                  <a:pt x="3791563" y="605027"/>
                  <a:pt x="1956511" y="653604"/>
                  <a:pt x="146640" y="550735"/>
                </a:cubicBezTo>
                <a:cubicBezTo>
                  <a:pt x="14441" y="543114"/>
                  <a:pt x="-153956" y="54482"/>
                  <a:pt x="274118" y="22097"/>
                </a:cubicBezTo>
                <a:cubicBezTo>
                  <a:pt x="902064" y="-23623"/>
                  <a:pt x="1860509" y="19239"/>
                  <a:pt x="2568719" y="8762"/>
                </a:cubicBezTo>
                <a:cubicBezTo>
                  <a:pt x="3599559" y="-6478"/>
                  <a:pt x="4631972" y="-1716"/>
                  <a:pt x="5661238" y="22097"/>
                </a:cubicBezTo>
                <a:close/>
              </a:path>
            </a:pathLst>
          </a:custGeom>
          <a:solidFill>
            <a:srgbClr val="F4F4F4"/>
          </a:solidFill>
          <a:ln w="188804" cap="flat">
            <a:noFill/>
            <a:prstDash val="solid"/>
            <a:round/>
          </a:ln>
        </p:spPr>
        <p:txBody>
          <a:bodyPr rtlCol="0" anchor="ctr"/>
          <a:lstStyle/>
          <a:p>
            <a:r>
              <a:rPr lang="fr-FR" sz="2400" b="1" dirty="0"/>
              <a:t>	</a:t>
            </a:r>
            <a:endParaRPr lang="fr-FR" dirty="0"/>
          </a:p>
        </p:txBody>
      </p:sp>
      <p:sp>
        <p:nvSpPr>
          <p:cNvPr id="15" name="ZoneTexte 14">
            <a:extLst>
              <a:ext uri="{FF2B5EF4-FFF2-40B4-BE49-F238E27FC236}">
                <a16:creationId xmlns:a16="http://schemas.microsoft.com/office/drawing/2014/main" id="{AD876810-2C12-71F1-B9CE-C4B2F5BFA123}"/>
              </a:ext>
            </a:extLst>
          </p:cNvPr>
          <p:cNvSpPr txBox="1"/>
          <p:nvPr/>
        </p:nvSpPr>
        <p:spPr>
          <a:xfrm>
            <a:off x="8986894" y="933243"/>
            <a:ext cx="2703006" cy="549381"/>
          </a:xfrm>
          <a:prstGeom prst="rect">
            <a:avLst/>
          </a:prstGeom>
          <a:noFill/>
        </p:spPr>
        <p:txBody>
          <a:bodyPr wrap="square">
            <a:spAutoFit/>
          </a:bodyPr>
          <a:lstStyle/>
          <a:p>
            <a:pPr algn="ctr">
              <a:lnSpc>
                <a:spcPct val="80000"/>
              </a:lnSpc>
            </a:pPr>
            <a:r>
              <a:rPr lang="fr-FR" dirty="0">
                <a:latin typeface="Dreaming Outloud Pro" panose="03050502040302030504" pitchFamily="66" charset="0"/>
                <a:cs typeface="Dreaming Outloud Pro" panose="03050502040302030504" pitchFamily="66" charset="0"/>
              </a:rPr>
              <a:t>…de l’accompagnement &amp; du soutien</a:t>
            </a:r>
          </a:p>
        </p:txBody>
      </p:sp>
      <p:sp>
        <p:nvSpPr>
          <p:cNvPr id="17" name="ZoneTexte 16">
            <a:extLst>
              <a:ext uri="{FF2B5EF4-FFF2-40B4-BE49-F238E27FC236}">
                <a16:creationId xmlns:a16="http://schemas.microsoft.com/office/drawing/2014/main" id="{8FEEA2FE-B6EE-88F9-8109-D1281D1F7D96}"/>
              </a:ext>
            </a:extLst>
          </p:cNvPr>
          <p:cNvSpPr txBox="1"/>
          <p:nvPr/>
        </p:nvSpPr>
        <p:spPr>
          <a:xfrm>
            <a:off x="5568001" y="3511589"/>
            <a:ext cx="6135388" cy="327782"/>
          </a:xfrm>
          <a:prstGeom prst="rect">
            <a:avLst/>
          </a:prstGeom>
          <a:noFill/>
        </p:spPr>
        <p:txBody>
          <a:bodyPr wrap="square">
            <a:spAutoFit/>
          </a:bodyPr>
          <a:lstStyle/>
          <a:p>
            <a:pPr algn="ctr">
              <a:lnSpc>
                <a:spcPct val="80000"/>
              </a:lnSpc>
            </a:pPr>
            <a:r>
              <a:rPr lang="fr-FR" b="1" dirty="0">
                <a:solidFill>
                  <a:schemeClr val="accent2"/>
                </a:solidFill>
                <a:latin typeface="Dreaming Outloud Pro" panose="03050502040302030504" pitchFamily="66" charset="0"/>
                <a:cs typeface="Dreaming Outloud Pro" panose="03050502040302030504" pitchFamily="66" charset="0"/>
              </a:rPr>
              <a:t>Mais des besoins insuffisamment couverts</a:t>
            </a:r>
          </a:p>
        </p:txBody>
      </p:sp>
      <p:graphicFrame>
        <p:nvGraphicFramePr>
          <p:cNvPr id="23" name="Graphique 22">
            <a:extLst>
              <a:ext uri="{FF2B5EF4-FFF2-40B4-BE49-F238E27FC236}">
                <a16:creationId xmlns:a16="http://schemas.microsoft.com/office/drawing/2014/main" id="{D5EAADCE-54F6-4460-8CDE-9F9119461A01}"/>
              </a:ext>
            </a:extLst>
          </p:cNvPr>
          <p:cNvGraphicFramePr/>
          <p:nvPr/>
        </p:nvGraphicFramePr>
        <p:xfrm>
          <a:off x="5135599" y="1298738"/>
          <a:ext cx="1737156" cy="1162921"/>
        </p:xfrm>
        <a:graphic>
          <a:graphicData uri="http://schemas.openxmlformats.org/drawingml/2006/chart">
            <c:chart xmlns:c="http://schemas.openxmlformats.org/drawingml/2006/chart" xmlns:r="http://schemas.openxmlformats.org/officeDocument/2006/relationships" r:id="rId4"/>
          </a:graphicData>
        </a:graphic>
      </p:graphicFrame>
      <p:sp>
        <p:nvSpPr>
          <p:cNvPr id="24" name="ZoneTexte 1">
            <a:extLst>
              <a:ext uri="{FF2B5EF4-FFF2-40B4-BE49-F238E27FC236}">
                <a16:creationId xmlns:a16="http://schemas.microsoft.com/office/drawing/2014/main" id="{8376F283-04BC-A5E4-E1E7-04483278E19F}"/>
              </a:ext>
            </a:extLst>
          </p:cNvPr>
          <p:cNvSpPr txBox="1"/>
          <p:nvPr/>
        </p:nvSpPr>
        <p:spPr>
          <a:xfrm>
            <a:off x="4880445" y="1597504"/>
            <a:ext cx="224746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2800" b="1" dirty="0">
                <a:solidFill>
                  <a:srgbClr val="84A120"/>
                </a:solidFill>
                <a:cs typeface="Verdana"/>
              </a:rPr>
              <a:t>91%</a:t>
            </a:r>
            <a:endParaRPr lang="fr-FR" sz="1400" b="1" dirty="0">
              <a:solidFill>
                <a:schemeClr val="accent6">
                  <a:lumMod val="75000"/>
                </a:schemeClr>
              </a:solidFill>
              <a:cs typeface="Verdana"/>
            </a:endParaRPr>
          </a:p>
        </p:txBody>
      </p:sp>
      <p:sp>
        <p:nvSpPr>
          <p:cNvPr id="25" name="ZoneTexte 1">
            <a:extLst>
              <a:ext uri="{FF2B5EF4-FFF2-40B4-BE49-F238E27FC236}">
                <a16:creationId xmlns:a16="http://schemas.microsoft.com/office/drawing/2014/main" id="{25B09D1F-FF3A-C9CE-A48C-6FF58B0D1094}"/>
              </a:ext>
            </a:extLst>
          </p:cNvPr>
          <p:cNvSpPr txBox="1"/>
          <p:nvPr/>
        </p:nvSpPr>
        <p:spPr>
          <a:xfrm>
            <a:off x="6454220" y="1522636"/>
            <a:ext cx="224746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
            <a:r>
              <a:rPr lang="fr-FR" sz="1400" b="0" u="none" strike="noStrike" dirty="0">
                <a:effectLst/>
              </a:rPr>
              <a:t>Se déclarent satisfaits de ce nouveau traitement dans son ensemble</a:t>
            </a:r>
            <a:endParaRPr lang="fr-FR" sz="1400" b="0" i="0" u="none" strike="noStrike" dirty="0">
              <a:solidFill>
                <a:srgbClr val="000000"/>
              </a:solidFill>
              <a:effectLst/>
              <a:latin typeface="Calibri" panose="020F0502020204030204" pitchFamily="34" charset="0"/>
            </a:endParaRPr>
          </a:p>
        </p:txBody>
      </p:sp>
      <p:pic>
        <p:nvPicPr>
          <p:cNvPr id="26" name="Graphique 25">
            <a:extLst>
              <a:ext uri="{FF2B5EF4-FFF2-40B4-BE49-F238E27FC236}">
                <a16:creationId xmlns:a16="http://schemas.microsoft.com/office/drawing/2014/main" id="{5B0F175F-F33A-3C25-A337-5F8262FD716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84518" y="2416691"/>
            <a:ext cx="352279" cy="352279"/>
          </a:xfrm>
          <a:prstGeom prst="rect">
            <a:avLst/>
          </a:prstGeom>
        </p:spPr>
      </p:pic>
      <p:pic>
        <p:nvPicPr>
          <p:cNvPr id="29" name="Graphique 28">
            <a:extLst>
              <a:ext uri="{FF2B5EF4-FFF2-40B4-BE49-F238E27FC236}">
                <a16:creationId xmlns:a16="http://schemas.microsoft.com/office/drawing/2014/main" id="{63DAFD4E-B5A0-75BD-A91C-9F2AEB0491D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93519" y="3063358"/>
            <a:ext cx="377094" cy="340335"/>
          </a:xfrm>
          <a:prstGeom prst="rect">
            <a:avLst/>
          </a:prstGeom>
        </p:spPr>
      </p:pic>
      <p:pic>
        <p:nvPicPr>
          <p:cNvPr id="33" name="Graphique 32">
            <a:extLst>
              <a:ext uri="{FF2B5EF4-FFF2-40B4-BE49-F238E27FC236}">
                <a16:creationId xmlns:a16="http://schemas.microsoft.com/office/drawing/2014/main" id="{C7A23645-80B5-32DC-D1B7-7D9F917EBEF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93519" y="2764037"/>
            <a:ext cx="322679" cy="316670"/>
          </a:xfrm>
          <a:prstGeom prst="rect">
            <a:avLst/>
          </a:prstGeom>
        </p:spPr>
      </p:pic>
      <p:sp>
        <p:nvSpPr>
          <p:cNvPr id="35" name="ZoneTexte 34">
            <a:extLst>
              <a:ext uri="{FF2B5EF4-FFF2-40B4-BE49-F238E27FC236}">
                <a16:creationId xmlns:a16="http://schemas.microsoft.com/office/drawing/2014/main" id="{D5FD796E-E48A-435C-3317-8FBB26162F2E}"/>
              </a:ext>
            </a:extLst>
          </p:cNvPr>
          <p:cNvSpPr txBox="1"/>
          <p:nvPr/>
        </p:nvSpPr>
        <p:spPr>
          <a:xfrm>
            <a:off x="5949503" y="2369039"/>
            <a:ext cx="2817847" cy="1025409"/>
          </a:xfrm>
          <a:prstGeom prst="rect">
            <a:avLst/>
          </a:prstGeom>
          <a:noFill/>
          <a:ln>
            <a:noFill/>
          </a:ln>
          <a:effectLst/>
        </p:spPr>
        <p:txBody>
          <a:bodyPr wrap="square">
            <a:spAutoFit/>
          </a:bodyPr>
          <a:lstStyle/>
          <a:p>
            <a:pPr marL="0" marR="0" indent="0" algn="just" defTabSz="914377" rtl="0" eaLnBrk="1" fontAlgn="auto" latinLnBrk="0" hangingPunct="1">
              <a:lnSpc>
                <a:spcPct val="150000"/>
              </a:lnSpc>
              <a:spcBef>
                <a:spcPts val="0"/>
              </a:spcBef>
              <a:spcAft>
                <a:spcPts val="0"/>
              </a:spcAft>
              <a:buClr>
                <a:srgbClr val="EC2606"/>
              </a:buClr>
              <a:buSzTx/>
              <a:buFont typeface="Arial" panose="020B0604020202020204" pitchFamily="34" charset="0"/>
              <a:buNone/>
              <a:tabLst/>
            </a:pPr>
            <a:r>
              <a:rPr lang="fr-FR" sz="1400" dirty="0">
                <a:ea typeface="+mn-ea"/>
                <a:cs typeface="Dreaming Outloud Pro" panose="03050502040302030504" pitchFamily="66" charset="0"/>
              </a:rPr>
              <a:t>Un traitement en continu (74%)</a:t>
            </a:r>
          </a:p>
          <a:p>
            <a:pPr marL="0" marR="0" indent="0" algn="just" defTabSz="914377" rtl="0" eaLnBrk="1" fontAlgn="auto" latinLnBrk="0" hangingPunct="1">
              <a:lnSpc>
                <a:spcPct val="150000"/>
              </a:lnSpc>
              <a:spcBef>
                <a:spcPts val="0"/>
              </a:spcBef>
              <a:spcAft>
                <a:spcPts val="0"/>
              </a:spcAft>
              <a:buClr>
                <a:srgbClr val="EC2606"/>
              </a:buClr>
              <a:buSzTx/>
              <a:buFont typeface="Arial" panose="020B0604020202020204" pitchFamily="34" charset="0"/>
              <a:buNone/>
              <a:tabLst/>
            </a:pPr>
            <a:r>
              <a:rPr lang="fr-FR" sz="1400" dirty="0">
                <a:ea typeface="+mn-ea"/>
                <a:cs typeface="Dreaming Outloud Pro" panose="03050502040302030504" pitchFamily="66" charset="0"/>
              </a:rPr>
              <a:t>pris à </a:t>
            </a:r>
            <a:r>
              <a:rPr lang="fr-FR" sz="1400" dirty="0">
                <a:cs typeface="Dreaming Outloud Pro" panose="03050502040302030504" pitchFamily="66" charset="0"/>
              </a:rPr>
              <a:t>domicile 64% </a:t>
            </a:r>
          </a:p>
          <a:p>
            <a:pPr marL="0" marR="0" indent="0" algn="just" defTabSz="914377" rtl="0" eaLnBrk="1" fontAlgn="auto" latinLnBrk="0" hangingPunct="1">
              <a:lnSpc>
                <a:spcPct val="150000"/>
              </a:lnSpc>
              <a:spcBef>
                <a:spcPts val="0"/>
              </a:spcBef>
              <a:spcAft>
                <a:spcPts val="0"/>
              </a:spcAft>
              <a:buClr>
                <a:srgbClr val="EC2606"/>
              </a:buClr>
              <a:buSzTx/>
              <a:buFont typeface="Arial" panose="020B0604020202020204" pitchFamily="34" charset="0"/>
              <a:buNone/>
              <a:tabLst/>
            </a:pPr>
            <a:r>
              <a:rPr lang="fr-FR" sz="1400" dirty="0">
                <a:cs typeface="Dreaming Outloud Pro" panose="03050502040302030504" pitchFamily="66" charset="0"/>
              </a:rPr>
              <a:t>par voie orale (68%)</a:t>
            </a:r>
          </a:p>
        </p:txBody>
      </p:sp>
      <p:sp>
        <p:nvSpPr>
          <p:cNvPr id="6" name="ZoneTexte 5">
            <a:extLst>
              <a:ext uri="{FF2B5EF4-FFF2-40B4-BE49-F238E27FC236}">
                <a16:creationId xmlns:a16="http://schemas.microsoft.com/office/drawing/2014/main" id="{272F5875-FD5C-CC91-4A1A-3A89BCDE5175}"/>
              </a:ext>
            </a:extLst>
          </p:cNvPr>
          <p:cNvSpPr txBox="1"/>
          <p:nvPr/>
        </p:nvSpPr>
        <p:spPr>
          <a:xfrm>
            <a:off x="8701682" y="1566847"/>
            <a:ext cx="3325522" cy="1642364"/>
          </a:xfrm>
          <a:prstGeom prst="rect">
            <a:avLst/>
          </a:prstGeom>
          <a:noFill/>
          <a:ln>
            <a:noFill/>
          </a:ln>
          <a:effectLst/>
        </p:spPr>
        <p:txBody>
          <a:bodyPr wrap="square" lIns="36000" tIns="36000" rIns="36000" bIns="36000" rtlCol="0" anchor="t" anchorCtr="0">
            <a:spAutoFit/>
          </a:bodyPr>
          <a:lstStyle/>
          <a:p>
            <a:pPr marL="285750" indent="-285750" defTabSz="914377">
              <a:buClr>
                <a:srgbClr val="00B050"/>
              </a:buClr>
              <a:buFont typeface="Wingdings" panose="05000000000000000000" pitchFamily="2" charset="2"/>
              <a:buChar char="ü"/>
            </a:pPr>
            <a:r>
              <a:rPr lang="fr-FR" sz="1400" b="1" dirty="0">
                <a:cs typeface="Dreaming Outloud Pro" panose="03050502040302030504" pitchFamily="66" charset="0"/>
              </a:rPr>
              <a:t>De l’hématologue </a:t>
            </a:r>
            <a:r>
              <a:rPr lang="fr-FR" sz="1200" b="1" dirty="0">
                <a:cs typeface="Dreaming Outloud Pro" panose="03050502040302030504" pitchFamily="66" charset="0"/>
              </a:rPr>
              <a:t>: </a:t>
            </a:r>
            <a:r>
              <a:rPr lang="fr-FR" sz="1200" dirty="0">
                <a:cs typeface="Dreaming Outloud Pro" panose="03050502040302030504" pitchFamily="66" charset="0"/>
              </a:rPr>
              <a:t>à la fois soutien et pédagogue pour expliquer clairement la situation  </a:t>
            </a:r>
          </a:p>
          <a:p>
            <a:pPr marL="285750" indent="-285750" defTabSz="914377">
              <a:buClr>
                <a:srgbClr val="00B050"/>
              </a:buClr>
              <a:buFont typeface="Wingdings" panose="05000000000000000000" pitchFamily="2" charset="2"/>
              <a:buChar char="ü"/>
            </a:pPr>
            <a:r>
              <a:rPr lang="fr-FR" sz="1400" b="1" dirty="0">
                <a:cs typeface="Dreaming Outloud Pro" panose="03050502040302030504" pitchFamily="66" charset="0"/>
              </a:rPr>
              <a:t>De l’équipe hospitalière </a:t>
            </a:r>
            <a:r>
              <a:rPr lang="fr-FR" sz="1200" dirty="0">
                <a:cs typeface="Dreaming Outloud Pro" panose="03050502040302030504" pitchFamily="66" charset="0"/>
              </a:rPr>
              <a:t>perçue comme un soutien et accompagnante notamment pour la mise en place du traitement</a:t>
            </a:r>
            <a:endParaRPr lang="fr-FR" sz="1200" dirty="0">
              <a:ea typeface="+mn-ea"/>
              <a:cs typeface="Dreaming Outloud Pro" panose="03050502040302030504" pitchFamily="66" charset="0"/>
            </a:endParaRPr>
          </a:p>
          <a:p>
            <a:pPr marL="285750" marR="0" indent="-285750" defTabSz="914377" rtl="0" eaLnBrk="1" fontAlgn="auto" latinLnBrk="0" hangingPunct="1">
              <a:lnSpc>
                <a:spcPct val="100000"/>
              </a:lnSpc>
              <a:spcBef>
                <a:spcPts val="0"/>
              </a:spcBef>
              <a:spcAft>
                <a:spcPts val="0"/>
              </a:spcAft>
              <a:buClr>
                <a:srgbClr val="00B050"/>
              </a:buClr>
              <a:buSzTx/>
              <a:buFont typeface="Wingdings" panose="05000000000000000000" pitchFamily="2" charset="2"/>
              <a:buChar char="ü"/>
              <a:tabLst/>
            </a:pPr>
            <a:r>
              <a:rPr lang="fr-FR" sz="1400" b="1" dirty="0">
                <a:ea typeface="+mn-ea"/>
                <a:cs typeface="Dreaming Outloud Pro" panose="03050502040302030504" pitchFamily="66" charset="0"/>
              </a:rPr>
              <a:t>De la famille</a:t>
            </a:r>
            <a:r>
              <a:rPr lang="fr-FR" sz="1400" b="1" dirty="0">
                <a:cs typeface="Dreaming Outloud Pro" panose="03050502040302030504" pitchFamily="66" charset="0"/>
              </a:rPr>
              <a:t>, des proches </a:t>
            </a:r>
            <a:r>
              <a:rPr lang="fr-FR" sz="1400" dirty="0">
                <a:cs typeface="Dreaming Outloud Pro" panose="03050502040302030504" pitchFamily="66" charset="0"/>
              </a:rPr>
              <a:t>: </a:t>
            </a:r>
            <a:r>
              <a:rPr lang="fr-FR" sz="1200" dirty="0">
                <a:cs typeface="Dreaming Outloud Pro" panose="03050502040302030504" pitchFamily="66" charset="0"/>
              </a:rPr>
              <a:t>un soutien à chaque étape de la rechute de la maladie </a:t>
            </a:r>
            <a:endParaRPr lang="fr-FR" sz="1400" dirty="0">
              <a:cs typeface="Dreaming Outloud Pro" panose="03050502040302030504" pitchFamily="66" charset="0"/>
            </a:endParaRPr>
          </a:p>
        </p:txBody>
      </p:sp>
    </p:spTree>
    <p:extLst>
      <p:ext uri="{BB962C8B-B14F-4D97-AF65-F5344CB8AC3E}">
        <p14:creationId xmlns:p14="http://schemas.microsoft.com/office/powerpoint/2010/main" val="37580434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descr="Une image contenant intérieur, personne, fournitures de bureau, ongle&#10;&#10;Description générée automatiquement">
            <a:extLst>
              <a:ext uri="{FF2B5EF4-FFF2-40B4-BE49-F238E27FC236}">
                <a16:creationId xmlns:a16="http://schemas.microsoft.com/office/drawing/2014/main" id="{02A775F8-DBE0-4C2D-37F1-1D0673420E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77087" y="1271744"/>
            <a:ext cx="2730309" cy="5586256"/>
          </a:xfrm>
          <a:prstGeom prst="round2SameRect">
            <a:avLst/>
          </a:prstGeom>
        </p:spPr>
      </p:pic>
      <p:pic>
        <p:nvPicPr>
          <p:cNvPr id="9" name="Graphique 8">
            <a:extLst>
              <a:ext uri="{FF2B5EF4-FFF2-40B4-BE49-F238E27FC236}">
                <a16:creationId xmlns:a16="http://schemas.microsoft.com/office/drawing/2014/main" id="{BC541692-B026-E40A-B9DF-8E24AC68EA4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2811236" y="3158578"/>
            <a:ext cx="6653218" cy="288430"/>
          </a:xfrm>
          <a:prstGeom prst="rect">
            <a:avLst/>
          </a:prstGeom>
        </p:spPr>
      </p:pic>
      <p:sp>
        <p:nvSpPr>
          <p:cNvPr id="4" name="Titre 3">
            <a:extLst>
              <a:ext uri="{FF2B5EF4-FFF2-40B4-BE49-F238E27FC236}">
                <a16:creationId xmlns:a16="http://schemas.microsoft.com/office/drawing/2014/main" id="{119C80B0-5CAE-BBAE-D897-979263723AFD}"/>
              </a:ext>
            </a:extLst>
          </p:cNvPr>
          <p:cNvSpPr>
            <a:spLocks noGrp="1"/>
          </p:cNvSpPr>
          <p:nvPr>
            <p:ph type="title"/>
          </p:nvPr>
        </p:nvSpPr>
        <p:spPr>
          <a:xfrm>
            <a:off x="730250" y="218575"/>
            <a:ext cx="10258141" cy="671807"/>
          </a:xfrm>
        </p:spPr>
        <p:txBody>
          <a:bodyPr>
            <a:normAutofit fontScale="90000"/>
          </a:bodyPr>
          <a:lstStyle/>
          <a:p>
            <a:r>
              <a:rPr lang="fr-FR" sz="2200" b="1" dirty="0">
                <a:solidFill>
                  <a:srgbClr val="EB0000"/>
                </a:solidFill>
                <a:latin typeface="Dreaming Outloud Pro" panose="03050502040302030504" pitchFamily="66" charset="0"/>
                <a:ea typeface="Open Sans Light" panose="020B0306030504020204" pitchFamily="34" charset="0"/>
                <a:cs typeface="Dreaming Outloud Pro" panose="03050502040302030504" pitchFamily="66" charset="0"/>
              </a:rPr>
              <a:t>Connaissance de la maladie</a:t>
            </a:r>
            <a:br>
              <a:rPr lang="fr-FR" sz="2200" b="1" dirty="0">
                <a:solidFill>
                  <a:srgbClr val="EB0000"/>
                </a:solidFill>
                <a:latin typeface="Dreaming Outloud Pro" panose="03050502040302030504" pitchFamily="66" charset="0"/>
                <a:ea typeface="Open Sans Light" panose="020B0306030504020204" pitchFamily="34" charset="0"/>
                <a:cs typeface="Dreaming Outloud Pro" panose="03050502040302030504" pitchFamily="66" charset="0"/>
              </a:rPr>
            </a:br>
            <a:r>
              <a:rPr lang="fr-FR" sz="2200" b="1" dirty="0">
                <a:solidFill>
                  <a:schemeClr val="tx1"/>
                </a:solidFill>
                <a:latin typeface="+mj-lt"/>
              </a:rPr>
              <a:t>Des patients informés du risque de rechute mais peu préoccupés par celui-ci</a:t>
            </a:r>
            <a:endParaRPr lang="fr-FR" b="1" dirty="0">
              <a:solidFill>
                <a:schemeClr val="tx1"/>
              </a:solidFill>
              <a:latin typeface="+mj-lt"/>
            </a:endParaRPr>
          </a:p>
        </p:txBody>
      </p:sp>
      <p:sp>
        <p:nvSpPr>
          <p:cNvPr id="3" name="Espace réservé du contenu 2">
            <a:extLst>
              <a:ext uri="{FF2B5EF4-FFF2-40B4-BE49-F238E27FC236}">
                <a16:creationId xmlns:a16="http://schemas.microsoft.com/office/drawing/2014/main" id="{70BD48A2-CA85-1ACA-1171-0D5CDE88B8B4}"/>
              </a:ext>
            </a:extLst>
          </p:cNvPr>
          <p:cNvSpPr txBox="1">
            <a:spLocks/>
          </p:cNvSpPr>
          <p:nvPr/>
        </p:nvSpPr>
        <p:spPr>
          <a:xfrm>
            <a:off x="730250" y="1317604"/>
            <a:ext cx="8405512" cy="2462213"/>
          </a:xfrm>
          <a:prstGeom prst="rect">
            <a:avLst/>
          </a:prstGeom>
          <a:noFill/>
          <a:ln w="9525">
            <a:noFill/>
          </a:ln>
        </p:spPr>
        <p:txBody>
          <a:bodyPr wrap="square">
            <a:spAutoFit/>
          </a:bodyPr>
          <a:lstStyle>
            <a:lvl1pPr marL="0" indent="0" algn="just" defTabSz="914377" rtl="0" eaLnBrk="1" latinLnBrk="0" hangingPunct="1">
              <a:lnSpc>
                <a:spcPct val="100000"/>
              </a:lnSpc>
              <a:spcBef>
                <a:spcPts val="0"/>
              </a:spcBef>
              <a:buClr>
                <a:schemeClr val="accent2"/>
              </a:buClr>
              <a:buSzPct val="100000"/>
              <a:buFont typeface="Arial" pitchFamily="34" charset="0"/>
              <a:buNone/>
              <a:defRPr sz="1400" b="0" kern="1200" baseline="0">
                <a:solidFill>
                  <a:schemeClr val="tx1"/>
                </a:solidFill>
                <a:latin typeface="+mn-lt"/>
                <a:ea typeface="Open Sans Light" panose="020B0306030504020204" pitchFamily="34" charset="0"/>
                <a:cs typeface="Verdana"/>
              </a:defRPr>
            </a:lvl1pPr>
            <a:lvl2pPr marL="447675" indent="-182563" algn="just" defTabSz="914377" rtl="0" eaLnBrk="1" latinLnBrk="0" hangingPunct="1">
              <a:lnSpc>
                <a:spcPct val="100000"/>
              </a:lnSpc>
              <a:spcBef>
                <a:spcPts val="0"/>
              </a:spcBef>
              <a:buClr>
                <a:schemeClr val="accent2"/>
              </a:buClr>
              <a:buSzPct val="100000"/>
              <a:buFont typeface="Arial" panose="020B0604020202020204" pitchFamily="34" charset="0"/>
              <a:buChar char="•"/>
              <a:defRPr sz="1400" kern="1200" baseline="0">
                <a:solidFill>
                  <a:schemeClr val="tx1"/>
                </a:solidFill>
                <a:latin typeface="+mj-lt"/>
                <a:ea typeface="Open Sans Light" panose="020B0306030504020204" pitchFamily="34" charset="0"/>
                <a:cs typeface="Verdana"/>
              </a:defRPr>
            </a:lvl2pPr>
            <a:lvl3pPr marL="630238" indent="-182563" algn="just" defTabSz="914377" rtl="0" eaLnBrk="1" latinLnBrk="0" hangingPunct="1">
              <a:lnSpc>
                <a:spcPct val="100000"/>
              </a:lnSpc>
              <a:spcBef>
                <a:spcPts val="0"/>
              </a:spcBef>
              <a:buClr>
                <a:schemeClr val="accent2"/>
              </a:buClr>
              <a:buSzPct val="100000"/>
              <a:buFont typeface="Courier New" panose="02070309020205020404" pitchFamily="49" charset="0"/>
              <a:buChar char="o"/>
              <a:defRPr sz="1200" kern="1200" baseline="0">
                <a:solidFill>
                  <a:schemeClr val="tx1"/>
                </a:solidFill>
                <a:latin typeface="+mj-lt"/>
                <a:ea typeface="Open Sans Light" panose="020B0306030504020204" pitchFamily="34" charset="0"/>
                <a:cs typeface="Verdana"/>
              </a:defRPr>
            </a:lvl3pPr>
            <a:lvl4pPr marL="804863" indent="-174625" algn="just" defTabSz="914377" rtl="0" eaLnBrk="1" latinLnBrk="0" hangingPunct="1">
              <a:lnSpc>
                <a:spcPct val="100000"/>
              </a:lnSpc>
              <a:spcBef>
                <a:spcPts val="0"/>
              </a:spcBef>
              <a:buClr>
                <a:schemeClr val="accent2"/>
              </a:buClr>
              <a:buSzPct val="100000"/>
              <a:buFont typeface="Trebuchet MS" panose="020B0603020202020204" pitchFamily="34" charset="0"/>
              <a:buChar char="-"/>
              <a:defRPr sz="1100" kern="1200" baseline="0">
                <a:solidFill>
                  <a:schemeClr val="tx1"/>
                </a:solidFill>
                <a:latin typeface="+mj-lt"/>
                <a:ea typeface="Open Sans Light" panose="020B0306030504020204" pitchFamily="34" charset="0"/>
                <a:cs typeface="Verdana"/>
              </a:defRPr>
            </a:lvl4pPr>
            <a:lvl5pPr marL="987425" indent="-182563" algn="l" defTabSz="804863" rtl="0" eaLnBrk="1" latinLnBrk="0" hangingPunct="1">
              <a:lnSpc>
                <a:spcPct val="90000"/>
              </a:lnSpc>
              <a:spcBef>
                <a:spcPts val="500"/>
              </a:spcBef>
              <a:buFont typeface="Arial" pitchFamily="34" charset="0"/>
              <a:buChar char="•"/>
              <a:defRPr sz="1000" kern="1200" baseline="0">
                <a:solidFill>
                  <a:schemeClr val="tx1">
                    <a:lumMod val="75000"/>
                    <a:lumOff val="25000"/>
                  </a:schemeClr>
                </a:solidFill>
                <a:latin typeface="+mj-lt"/>
                <a:ea typeface="Open Sans Light" panose="020B0306030504020204" pitchFamily="34" charset="0"/>
                <a:cs typeface="Verdana"/>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rgbClr val="EC2606"/>
              </a:buClr>
              <a:defRPr/>
            </a:pPr>
            <a:r>
              <a:rPr lang="fr-FR" b="1" dirty="0">
                <a:solidFill>
                  <a:srgbClr val="EB0000"/>
                </a:solidFill>
                <a:latin typeface="Dreaming Outloud Pro" panose="03050502040302030504" pitchFamily="66" charset="0"/>
                <a:cs typeface="Dreaming Outloud Pro" panose="03050502040302030504" pitchFamily="66" charset="0"/>
              </a:rPr>
              <a:t>Des patients bien informés du caractère chronique de leur maladie </a:t>
            </a:r>
          </a:p>
          <a:p>
            <a:pPr marL="171450" indent="-171450">
              <a:spcAft>
                <a:spcPts val="6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Lors de l’annonce du diagnostic, la quasi-totalité des patients ont été informés du caractère chronique de cette maladie, mais une information brève pour 16% des patients.  </a:t>
            </a:r>
          </a:p>
          <a:p>
            <a:pPr marL="171450" indent="-171450">
              <a:spcAft>
                <a:spcPts val="6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Le risque de rechute a quant à lui été abordé par le médecin pour 89% des patients. Pour 4 patients sur 10 ce risque de rechute a été abordé dès le diagnostic de la LLC. Vient ensuite au moment du 1er traitement pour 31% d’entre eux ou encore une fois le 1er traitement terminé dans 1 cas sur 5, une information transmise au bon moment pour 92% de ces patients. Notons également que seuls 8% des patients indiquent que l’annonce s’est faite trop tôt. </a:t>
            </a:r>
          </a:p>
          <a:p>
            <a:pPr marL="171450" indent="-171450">
              <a:spcAft>
                <a:spcPts val="6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Uniquement 17% des patients indiquent se sentir très préoccupés par le risque de rechute tandis que 26% d’entre eux ne se sentent pas préoccupés du tout. </a:t>
            </a:r>
          </a:p>
          <a:p>
            <a:pPr marL="171450" indent="-171450">
              <a:spcAft>
                <a:spcPts val="6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Pourtant 77% des patients indiquent que le terme rechute est inquiétant mais ils sont tout de même 89% à mentionner qu’il est adapté, même s’il manque de clarté pour près de 6 patients sur 10.</a:t>
            </a:r>
          </a:p>
        </p:txBody>
      </p:sp>
      <p:sp>
        <p:nvSpPr>
          <p:cNvPr id="13" name="Rectangle : avec coin arrondi 12">
            <a:extLst>
              <a:ext uri="{FF2B5EF4-FFF2-40B4-BE49-F238E27FC236}">
                <a16:creationId xmlns:a16="http://schemas.microsoft.com/office/drawing/2014/main" id="{DD9DCC16-C16E-45BF-C3EA-51FDC19281A1}"/>
              </a:ext>
            </a:extLst>
          </p:cNvPr>
          <p:cNvSpPr/>
          <p:nvPr/>
        </p:nvSpPr>
        <p:spPr>
          <a:xfrm flipH="1">
            <a:off x="10718800" y="6425725"/>
            <a:ext cx="1458686" cy="438411"/>
          </a:xfrm>
          <a:prstGeom prst="round1Rect">
            <a:avLst>
              <a:gd name="adj" fmla="val 3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Tenorite"/>
              <a:ea typeface="+mn-ea"/>
              <a:cs typeface="+mn-cs"/>
            </a:endParaRPr>
          </a:p>
        </p:txBody>
      </p:sp>
      <p:pic>
        <p:nvPicPr>
          <p:cNvPr id="2" name="Image 1" descr="lilly w black type">
            <a:extLst>
              <a:ext uri="{FF2B5EF4-FFF2-40B4-BE49-F238E27FC236}">
                <a16:creationId xmlns:a16="http://schemas.microsoft.com/office/drawing/2014/main" id="{FBA633E2-0F06-158C-C219-FBB1E6198C7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33314" y="6480464"/>
            <a:ext cx="953509" cy="329024"/>
          </a:xfrm>
          <a:prstGeom prst="rect">
            <a:avLst/>
          </a:prstGeom>
          <a:noFill/>
          <a:ln w="9525" cap="rnd">
            <a:noFill/>
            <a:prstDash val="sysDot"/>
            <a:miter lim="800000"/>
            <a:headEnd/>
            <a:tailEnd/>
          </a:ln>
        </p:spPr>
      </p:pic>
      <p:pic>
        <p:nvPicPr>
          <p:cNvPr id="5" name="Picture 4">
            <a:extLst>
              <a:ext uri="{FF2B5EF4-FFF2-40B4-BE49-F238E27FC236}">
                <a16:creationId xmlns:a16="http://schemas.microsoft.com/office/drawing/2014/main" id="{D01CBE99-24B3-2AF4-14FE-947EF8B45F4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1621094" y="6480464"/>
            <a:ext cx="511357" cy="33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31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86248-8C2B-421F-A015-959212F3973F}"/>
              </a:ext>
            </a:extLst>
          </p:cNvPr>
          <p:cNvSpPr>
            <a:spLocks noGrp="1"/>
          </p:cNvSpPr>
          <p:nvPr>
            <p:ph type="title"/>
          </p:nvPr>
        </p:nvSpPr>
        <p:spPr>
          <a:xfrm>
            <a:off x="515936" y="122615"/>
            <a:ext cx="10136923" cy="671807"/>
          </a:xfrm>
          <a:noFill/>
        </p:spPr>
        <p:txBody>
          <a:bodyPr>
            <a:normAutofit fontScale="90000"/>
          </a:bodyPr>
          <a:lstStyle/>
          <a:p>
            <a:r>
              <a:rPr lang="fr-FR" sz="2000" b="1" dirty="0">
                <a:solidFill>
                  <a:schemeClr val="tx2"/>
                </a:solidFill>
                <a:latin typeface="+mj-lt"/>
              </a:rPr>
              <a:t>Profil sociodémographique des patients ayant vécu au moins une rechute de leur maladie</a:t>
            </a:r>
            <a:br>
              <a:rPr lang="fr-FR" sz="2000" b="1" dirty="0">
                <a:solidFill>
                  <a:schemeClr val="tx2"/>
                </a:solidFill>
                <a:latin typeface="+mj-lt"/>
              </a:rPr>
            </a:br>
            <a:r>
              <a:rPr lang="fr-FR" sz="2000" i="1" dirty="0">
                <a:solidFill>
                  <a:schemeClr val="tx2"/>
                </a:solidFill>
                <a:latin typeface="+mj-lt"/>
              </a:rPr>
              <a:t>n=98</a:t>
            </a:r>
          </a:p>
        </p:txBody>
      </p:sp>
      <p:sp>
        <p:nvSpPr>
          <p:cNvPr id="30" name="Rectangle : coins arrondis 29">
            <a:extLst>
              <a:ext uri="{FF2B5EF4-FFF2-40B4-BE49-F238E27FC236}">
                <a16:creationId xmlns:a16="http://schemas.microsoft.com/office/drawing/2014/main" id="{7A08EDBD-5C36-4B58-9064-FAABC7F0F42A}"/>
              </a:ext>
            </a:extLst>
          </p:cNvPr>
          <p:cNvSpPr/>
          <p:nvPr/>
        </p:nvSpPr>
        <p:spPr>
          <a:xfrm>
            <a:off x="4985420" y="892019"/>
            <a:ext cx="2575112" cy="307777"/>
          </a:xfrm>
          <a:prstGeom prst="roundRect">
            <a:avLst>
              <a:gd name="adj" fmla="val 42881"/>
            </a:avLst>
          </a:prstGeom>
          <a:solidFill>
            <a:schemeClr val="tx2"/>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rPr>
              <a:t>Âge</a:t>
            </a:r>
            <a:endParaRPr lang="fr-FR" sz="1400" dirty="0">
              <a:solidFill>
                <a:schemeClr val="bg1"/>
              </a:solidFill>
              <a:latin typeface="Tenorite" panose="00000500000000000000" pitchFamily="2" charset="0"/>
            </a:endParaRPr>
          </a:p>
        </p:txBody>
      </p:sp>
      <p:graphicFrame>
        <p:nvGraphicFramePr>
          <p:cNvPr id="31" name="Graphique 30">
            <a:extLst>
              <a:ext uri="{FF2B5EF4-FFF2-40B4-BE49-F238E27FC236}">
                <a16:creationId xmlns:a16="http://schemas.microsoft.com/office/drawing/2014/main" id="{1F62D0B9-DCB1-4D70-806D-0CAD1E6665B0}"/>
              </a:ext>
            </a:extLst>
          </p:cNvPr>
          <p:cNvGraphicFramePr/>
          <p:nvPr>
            <p:extLst>
              <p:ext uri="{D42A27DB-BD31-4B8C-83A1-F6EECF244321}">
                <p14:modId xmlns:p14="http://schemas.microsoft.com/office/powerpoint/2010/main" val="1232223732"/>
              </p:ext>
            </p:extLst>
          </p:nvPr>
        </p:nvGraphicFramePr>
        <p:xfrm>
          <a:off x="4331761" y="1071724"/>
          <a:ext cx="3854946" cy="2249331"/>
        </p:xfrm>
        <a:graphic>
          <a:graphicData uri="http://schemas.openxmlformats.org/drawingml/2006/chart">
            <c:chart xmlns:c="http://schemas.openxmlformats.org/drawingml/2006/chart" xmlns:r="http://schemas.openxmlformats.org/officeDocument/2006/relationships" r:id="rId8"/>
          </a:graphicData>
        </a:graphic>
      </p:graphicFrame>
      <p:sp>
        <p:nvSpPr>
          <p:cNvPr id="33" name="Rectangle : coins arrondis 32">
            <a:extLst>
              <a:ext uri="{FF2B5EF4-FFF2-40B4-BE49-F238E27FC236}">
                <a16:creationId xmlns:a16="http://schemas.microsoft.com/office/drawing/2014/main" id="{EEFF84E0-D889-4364-B37E-4E9F743A9BEB}"/>
              </a:ext>
            </a:extLst>
          </p:cNvPr>
          <p:cNvSpPr/>
          <p:nvPr/>
        </p:nvSpPr>
        <p:spPr>
          <a:xfrm>
            <a:off x="8873854" y="892019"/>
            <a:ext cx="2575112" cy="307777"/>
          </a:xfrm>
          <a:prstGeom prst="roundRect">
            <a:avLst>
              <a:gd name="adj" fmla="val 42881"/>
            </a:avLst>
          </a:prstGeom>
          <a:solidFill>
            <a:schemeClr val="tx2"/>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rPr>
              <a:t>Région</a:t>
            </a:r>
            <a:endParaRPr lang="fr-FR" sz="1400" dirty="0">
              <a:solidFill>
                <a:schemeClr val="bg1"/>
              </a:solidFill>
              <a:latin typeface="Tenorite" panose="00000500000000000000" pitchFamily="2" charset="0"/>
            </a:endParaRPr>
          </a:p>
        </p:txBody>
      </p:sp>
      <p:sp>
        <p:nvSpPr>
          <p:cNvPr id="23" name="Rectangle : coins arrondis 22">
            <a:extLst>
              <a:ext uri="{FF2B5EF4-FFF2-40B4-BE49-F238E27FC236}">
                <a16:creationId xmlns:a16="http://schemas.microsoft.com/office/drawing/2014/main" id="{6538BC23-FA61-78E1-8DDF-C0C39379F144}"/>
              </a:ext>
            </a:extLst>
          </p:cNvPr>
          <p:cNvSpPr/>
          <p:nvPr/>
        </p:nvSpPr>
        <p:spPr>
          <a:xfrm>
            <a:off x="762706" y="892019"/>
            <a:ext cx="2575112" cy="307777"/>
          </a:xfrm>
          <a:prstGeom prst="roundRect">
            <a:avLst>
              <a:gd name="adj" fmla="val 42881"/>
            </a:avLst>
          </a:prstGeom>
          <a:solidFill>
            <a:schemeClr val="tx2"/>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rPr>
              <a:t>Sexe </a:t>
            </a:r>
          </a:p>
        </p:txBody>
      </p:sp>
      <p:grpSp>
        <p:nvGrpSpPr>
          <p:cNvPr id="24" name="Groupe 23">
            <a:extLst>
              <a:ext uri="{FF2B5EF4-FFF2-40B4-BE49-F238E27FC236}">
                <a16:creationId xmlns:a16="http://schemas.microsoft.com/office/drawing/2014/main" id="{F385C07C-D504-9E57-279F-7919073CF211}"/>
              </a:ext>
            </a:extLst>
          </p:cNvPr>
          <p:cNvGrpSpPr/>
          <p:nvPr/>
        </p:nvGrpSpPr>
        <p:grpSpPr>
          <a:xfrm>
            <a:off x="794579" y="1429409"/>
            <a:ext cx="2511366" cy="588868"/>
            <a:chOff x="780245" y="1842056"/>
            <a:chExt cx="2511366" cy="588868"/>
          </a:xfrm>
        </p:grpSpPr>
        <p:pic>
          <p:nvPicPr>
            <p:cNvPr id="26" name="Graphique 25">
              <a:extLst>
                <a:ext uri="{FF2B5EF4-FFF2-40B4-BE49-F238E27FC236}">
                  <a16:creationId xmlns:a16="http://schemas.microsoft.com/office/drawing/2014/main" id="{68F01175-F8C3-7218-5496-4258DF2D3AEF}"/>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13930"/>
            <a:stretch/>
          </p:blipFill>
          <p:spPr>
            <a:xfrm>
              <a:off x="1993398" y="1855706"/>
              <a:ext cx="530636" cy="570902"/>
            </a:xfrm>
            <a:prstGeom prst="rect">
              <a:avLst/>
            </a:prstGeom>
          </p:spPr>
        </p:pic>
        <p:pic>
          <p:nvPicPr>
            <p:cNvPr id="32" name="Graphique 31">
              <a:extLst>
                <a:ext uri="{FF2B5EF4-FFF2-40B4-BE49-F238E27FC236}">
                  <a16:creationId xmlns:a16="http://schemas.microsoft.com/office/drawing/2014/main" id="{A787B4AD-A058-58EF-F544-371DA0045E02}"/>
                </a:ext>
              </a:extLst>
            </p:cNvPr>
            <p:cNvPicPr>
              <a:picLocks noChangeAspect="1"/>
            </p:cNvPicPr>
            <p:nvPr/>
          </p:nvPicPr>
          <p:blipFill rotWithShape="1">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b="13930"/>
            <a:stretch/>
          </p:blipFill>
          <p:spPr>
            <a:xfrm>
              <a:off x="780245" y="1842056"/>
              <a:ext cx="547334" cy="588868"/>
            </a:xfrm>
            <a:prstGeom prst="rect">
              <a:avLst/>
            </a:prstGeom>
          </p:spPr>
        </p:pic>
        <p:sp>
          <p:nvSpPr>
            <p:cNvPr id="36" name="ZoneTexte 35">
              <a:extLst>
                <a:ext uri="{FF2B5EF4-FFF2-40B4-BE49-F238E27FC236}">
                  <a16:creationId xmlns:a16="http://schemas.microsoft.com/office/drawing/2014/main" id="{9014B0D7-E8AF-07DD-69D7-29F8C7789D23}"/>
                </a:ext>
              </a:extLst>
            </p:cNvPr>
            <p:cNvSpPr txBox="1"/>
            <p:nvPr/>
          </p:nvSpPr>
          <p:spPr>
            <a:xfrm>
              <a:off x="1232127" y="2121844"/>
              <a:ext cx="860611" cy="307777"/>
            </a:xfrm>
            <a:prstGeom prst="rect">
              <a:avLst/>
            </a:prstGeom>
            <a:noFill/>
          </p:spPr>
          <p:txBody>
            <a:bodyPr wrap="square" rtlCol="0">
              <a:spAutoFit/>
            </a:bodyPr>
            <a:lstStyle/>
            <a:p>
              <a:pPr algn="l"/>
              <a:r>
                <a:rPr lang="fr-FR" sz="1400" dirty="0">
                  <a:cs typeface="Verdana"/>
                </a:rPr>
                <a:t>52%</a:t>
              </a:r>
            </a:p>
          </p:txBody>
        </p:sp>
        <p:sp>
          <p:nvSpPr>
            <p:cNvPr id="37" name="ZoneTexte 36">
              <a:extLst>
                <a:ext uri="{FF2B5EF4-FFF2-40B4-BE49-F238E27FC236}">
                  <a16:creationId xmlns:a16="http://schemas.microsoft.com/office/drawing/2014/main" id="{CCF13779-F25A-D383-5928-842AA8935255}"/>
                </a:ext>
              </a:extLst>
            </p:cNvPr>
            <p:cNvSpPr txBox="1"/>
            <p:nvPr/>
          </p:nvSpPr>
          <p:spPr>
            <a:xfrm>
              <a:off x="2431000" y="2113397"/>
              <a:ext cx="860611" cy="307777"/>
            </a:xfrm>
            <a:prstGeom prst="rect">
              <a:avLst/>
            </a:prstGeom>
            <a:noFill/>
          </p:spPr>
          <p:txBody>
            <a:bodyPr wrap="square" rtlCol="0">
              <a:spAutoFit/>
            </a:bodyPr>
            <a:lstStyle/>
            <a:p>
              <a:pPr algn="l"/>
              <a:r>
                <a:rPr lang="fr-FR" sz="1400" dirty="0">
                  <a:cs typeface="Verdana"/>
                </a:rPr>
                <a:t>48%</a:t>
              </a:r>
            </a:p>
          </p:txBody>
        </p:sp>
      </p:grpSp>
      <p:grpSp>
        <p:nvGrpSpPr>
          <p:cNvPr id="3" name="Groupe 2">
            <a:extLst>
              <a:ext uri="{FF2B5EF4-FFF2-40B4-BE49-F238E27FC236}">
                <a16:creationId xmlns:a16="http://schemas.microsoft.com/office/drawing/2014/main" id="{2249657F-5349-94CF-1E22-72B44D5FF53B}"/>
              </a:ext>
            </a:extLst>
          </p:cNvPr>
          <p:cNvGrpSpPr/>
          <p:nvPr>
            <p:custDataLst>
              <p:tags r:id="rId1"/>
            </p:custDataLst>
          </p:nvPr>
        </p:nvGrpSpPr>
        <p:grpSpPr>
          <a:xfrm>
            <a:off x="8740612" y="1429152"/>
            <a:ext cx="3015802" cy="2843649"/>
            <a:chOff x="8189182" y="1642503"/>
            <a:chExt cx="3783508" cy="3573995"/>
          </a:xfrm>
        </p:grpSpPr>
        <p:sp>
          <p:nvSpPr>
            <p:cNvPr id="5" name="Freeform 13">
              <a:extLst>
                <a:ext uri="{FF2B5EF4-FFF2-40B4-BE49-F238E27FC236}">
                  <a16:creationId xmlns:a16="http://schemas.microsoft.com/office/drawing/2014/main" id="{B909154C-566A-E5BE-DBC6-9464A577373C}"/>
                </a:ext>
              </a:extLst>
            </p:cNvPr>
            <p:cNvSpPr>
              <a:spLocks/>
            </p:cNvSpPr>
            <p:nvPr/>
          </p:nvSpPr>
          <p:spPr bwMode="auto">
            <a:xfrm>
              <a:off x="8404631" y="1842056"/>
              <a:ext cx="3271432" cy="3374442"/>
            </a:xfrm>
            <a:custGeom>
              <a:avLst/>
              <a:gdLst/>
              <a:ahLst/>
              <a:cxnLst/>
              <a:rect l="l" t="t" r="r" b="b"/>
              <a:pathLst>
                <a:path w="3807793" h="3622345">
                  <a:moveTo>
                    <a:pt x="1908480" y="3482750"/>
                  </a:moveTo>
                  <a:lnTo>
                    <a:pt x="1794473" y="3519825"/>
                  </a:lnTo>
                  <a:lnTo>
                    <a:pt x="1845816" y="3503129"/>
                  </a:lnTo>
                  <a:lnTo>
                    <a:pt x="1908481" y="3482750"/>
                  </a:lnTo>
                  <a:close/>
                  <a:moveTo>
                    <a:pt x="1274597" y="2964005"/>
                  </a:moveTo>
                  <a:lnTo>
                    <a:pt x="1277053" y="2966462"/>
                  </a:lnTo>
                  <a:lnTo>
                    <a:pt x="1277755" y="2967164"/>
                  </a:lnTo>
                  <a:close/>
                  <a:moveTo>
                    <a:pt x="3774168" y="2942709"/>
                  </a:moveTo>
                  <a:lnTo>
                    <a:pt x="3783339" y="3025243"/>
                  </a:lnTo>
                  <a:lnTo>
                    <a:pt x="3771111" y="3082304"/>
                  </a:lnTo>
                  <a:lnTo>
                    <a:pt x="3800661" y="3126119"/>
                  </a:lnTo>
                  <a:lnTo>
                    <a:pt x="3807793" y="3311567"/>
                  </a:lnTo>
                  <a:lnTo>
                    <a:pt x="3807793" y="3311567"/>
                  </a:lnTo>
                  <a:lnTo>
                    <a:pt x="3763979" y="3376780"/>
                  </a:lnTo>
                  <a:lnTo>
                    <a:pt x="3761941" y="3417537"/>
                  </a:lnTo>
                  <a:lnTo>
                    <a:pt x="3761941" y="3482750"/>
                  </a:lnTo>
                  <a:lnTo>
                    <a:pt x="3701823" y="3622345"/>
                  </a:lnTo>
                  <a:lnTo>
                    <a:pt x="3701823" y="3622345"/>
                  </a:lnTo>
                  <a:lnTo>
                    <a:pt x="3663103" y="3607061"/>
                  </a:lnTo>
                  <a:lnTo>
                    <a:pt x="3670235" y="3590758"/>
                  </a:lnTo>
                  <a:lnTo>
                    <a:pt x="3569360" y="3544905"/>
                  </a:lnTo>
                  <a:lnTo>
                    <a:pt x="3569360" y="3516375"/>
                  </a:lnTo>
                  <a:lnTo>
                    <a:pt x="3608080" y="3489882"/>
                  </a:lnTo>
                  <a:lnTo>
                    <a:pt x="3535735" y="3467466"/>
                  </a:lnTo>
                  <a:lnTo>
                    <a:pt x="3569360" y="3419575"/>
                  </a:lnTo>
                  <a:lnTo>
                    <a:pt x="3569360" y="3391045"/>
                  </a:lnTo>
                  <a:lnTo>
                    <a:pt x="3518413" y="3398177"/>
                  </a:lnTo>
                  <a:lnTo>
                    <a:pt x="3511280" y="3376780"/>
                  </a:lnTo>
                  <a:lnTo>
                    <a:pt x="3555095" y="3338060"/>
                  </a:lnTo>
                  <a:lnTo>
                    <a:pt x="3542868" y="3318700"/>
                  </a:lnTo>
                  <a:lnTo>
                    <a:pt x="3507205" y="3299340"/>
                  </a:lnTo>
                  <a:lnTo>
                    <a:pt x="3499053" y="3258582"/>
                  </a:lnTo>
                  <a:lnTo>
                    <a:pt x="3540830" y="3248393"/>
                  </a:lnTo>
                  <a:lnTo>
                    <a:pt x="3494977" y="3207635"/>
                  </a:lnTo>
                  <a:lnTo>
                    <a:pt x="3507205" y="3200502"/>
                  </a:lnTo>
                  <a:lnTo>
                    <a:pt x="3507204" y="3200501"/>
                  </a:lnTo>
                  <a:lnTo>
                    <a:pt x="3525545" y="3184198"/>
                  </a:lnTo>
                  <a:lnTo>
                    <a:pt x="3550000" y="3126119"/>
                  </a:lnTo>
                  <a:lnTo>
                    <a:pt x="3653932" y="3085361"/>
                  </a:lnTo>
                  <a:lnTo>
                    <a:pt x="3651487" y="3075579"/>
                  </a:lnTo>
                  <a:lnTo>
                    <a:pt x="3650876" y="3073134"/>
                  </a:lnTo>
                  <a:lnTo>
                    <a:pt x="3650876" y="3073133"/>
                  </a:lnTo>
                  <a:lnTo>
                    <a:pt x="3677368" y="3053774"/>
                  </a:lnTo>
                  <a:lnTo>
                    <a:pt x="3708956" y="3058868"/>
                  </a:lnTo>
                  <a:lnTo>
                    <a:pt x="3726278" y="3080266"/>
                  </a:lnTo>
                  <a:lnTo>
                    <a:pt x="3740543" y="3051736"/>
                  </a:lnTo>
                  <a:lnTo>
                    <a:pt x="3733410" y="3013016"/>
                  </a:lnTo>
                  <a:lnTo>
                    <a:pt x="3742581" y="2974296"/>
                  </a:lnTo>
                  <a:lnTo>
                    <a:pt x="3742581" y="2945766"/>
                  </a:lnTo>
                  <a:close/>
                  <a:moveTo>
                    <a:pt x="2938095" y="2836216"/>
                  </a:moveTo>
                  <a:lnTo>
                    <a:pt x="2936643" y="2836475"/>
                  </a:lnTo>
                  <a:lnTo>
                    <a:pt x="2934558" y="2836848"/>
                  </a:lnTo>
                  <a:lnTo>
                    <a:pt x="2935967" y="2836596"/>
                  </a:lnTo>
                  <a:close/>
                  <a:moveTo>
                    <a:pt x="2647215" y="2813302"/>
                  </a:moveTo>
                  <a:lnTo>
                    <a:pt x="2647215" y="2813302"/>
                  </a:lnTo>
                  <a:lnTo>
                    <a:pt x="2647215" y="2813303"/>
                  </a:lnTo>
                  <a:lnTo>
                    <a:pt x="2647215" y="2813302"/>
                  </a:lnTo>
                  <a:close/>
                  <a:moveTo>
                    <a:pt x="2022729" y="2617896"/>
                  </a:moveTo>
                  <a:lnTo>
                    <a:pt x="2000186" y="2663518"/>
                  </a:lnTo>
                  <a:lnTo>
                    <a:pt x="2000187" y="2663518"/>
                  </a:lnTo>
                  <a:lnTo>
                    <a:pt x="2002007" y="2659833"/>
                  </a:lnTo>
                  <a:close/>
                  <a:moveTo>
                    <a:pt x="2989580" y="2603401"/>
                  </a:moveTo>
                  <a:lnTo>
                    <a:pt x="2982447" y="2622760"/>
                  </a:lnTo>
                  <a:lnTo>
                    <a:pt x="2982448" y="2622760"/>
                  </a:lnTo>
                  <a:lnTo>
                    <a:pt x="2989580" y="2603401"/>
                  </a:lnTo>
                  <a:close/>
                  <a:moveTo>
                    <a:pt x="1694503" y="2565700"/>
                  </a:moveTo>
                  <a:lnTo>
                    <a:pt x="1593627" y="2687973"/>
                  </a:lnTo>
                  <a:lnTo>
                    <a:pt x="1694503" y="2565700"/>
                  </a:lnTo>
                  <a:close/>
                  <a:moveTo>
                    <a:pt x="3099728" y="2456418"/>
                  </a:moveTo>
                  <a:lnTo>
                    <a:pt x="3090455" y="2486222"/>
                  </a:lnTo>
                  <a:lnTo>
                    <a:pt x="3129175" y="2495393"/>
                  </a:lnTo>
                  <a:lnTo>
                    <a:pt x="3140384" y="2546340"/>
                  </a:lnTo>
                  <a:lnTo>
                    <a:pt x="3137694" y="2546639"/>
                  </a:lnTo>
                  <a:lnTo>
                    <a:pt x="3138900" y="2546505"/>
                  </a:lnTo>
                  <a:lnTo>
                    <a:pt x="3140384" y="2546340"/>
                  </a:lnTo>
                  <a:lnTo>
                    <a:pt x="3129176" y="2495392"/>
                  </a:lnTo>
                  <a:lnTo>
                    <a:pt x="3090456" y="2486222"/>
                  </a:lnTo>
                  <a:close/>
                  <a:moveTo>
                    <a:pt x="1152425" y="2389423"/>
                  </a:moveTo>
                  <a:lnTo>
                    <a:pt x="1159558" y="2433237"/>
                  </a:lnTo>
                  <a:lnTo>
                    <a:pt x="1159558" y="2433238"/>
                  </a:lnTo>
                  <a:lnTo>
                    <a:pt x="1152426" y="2389423"/>
                  </a:lnTo>
                  <a:close/>
                  <a:moveTo>
                    <a:pt x="1657821" y="2362930"/>
                  </a:moveTo>
                  <a:lnTo>
                    <a:pt x="1636423" y="2394517"/>
                  </a:lnTo>
                  <a:lnTo>
                    <a:pt x="1636423" y="2394518"/>
                  </a:lnTo>
                  <a:lnTo>
                    <a:pt x="1657821" y="2362931"/>
                  </a:lnTo>
                  <a:close/>
                  <a:moveTo>
                    <a:pt x="2500487" y="2353760"/>
                  </a:moveTo>
                  <a:lnTo>
                    <a:pt x="2546339" y="2365987"/>
                  </a:lnTo>
                  <a:lnTo>
                    <a:pt x="2551434" y="2396555"/>
                  </a:lnTo>
                  <a:lnTo>
                    <a:pt x="2594230" y="2415915"/>
                  </a:lnTo>
                  <a:lnTo>
                    <a:pt x="2551434" y="2396555"/>
                  </a:lnTo>
                  <a:lnTo>
                    <a:pt x="2550971" y="2393776"/>
                  </a:lnTo>
                  <a:lnTo>
                    <a:pt x="2546339" y="2365987"/>
                  </a:lnTo>
                  <a:close/>
                  <a:moveTo>
                    <a:pt x="1503960" y="2235563"/>
                  </a:moveTo>
                  <a:lnTo>
                    <a:pt x="1503960" y="2271225"/>
                  </a:lnTo>
                  <a:lnTo>
                    <a:pt x="1503961" y="2271225"/>
                  </a:lnTo>
                  <a:lnTo>
                    <a:pt x="1503961" y="2235563"/>
                  </a:lnTo>
                  <a:close/>
                  <a:moveTo>
                    <a:pt x="856932" y="1970637"/>
                  </a:moveTo>
                  <a:lnTo>
                    <a:pt x="931315" y="2014452"/>
                  </a:lnTo>
                  <a:lnTo>
                    <a:pt x="909917" y="2023622"/>
                  </a:lnTo>
                  <a:lnTo>
                    <a:pt x="864064" y="1997130"/>
                  </a:lnTo>
                  <a:lnTo>
                    <a:pt x="851837" y="2000187"/>
                  </a:lnTo>
                  <a:lnTo>
                    <a:pt x="837572" y="1977770"/>
                  </a:lnTo>
                  <a:close/>
                  <a:moveTo>
                    <a:pt x="2907046" y="1947201"/>
                  </a:moveTo>
                  <a:lnTo>
                    <a:pt x="2907045" y="1947201"/>
                  </a:lnTo>
                  <a:lnTo>
                    <a:pt x="2907045" y="1947201"/>
                  </a:lnTo>
                  <a:lnTo>
                    <a:pt x="2907046" y="1947201"/>
                  </a:lnTo>
                  <a:lnTo>
                    <a:pt x="2933538" y="1973694"/>
                  </a:lnTo>
                  <a:lnTo>
                    <a:pt x="2970220" y="1975731"/>
                  </a:lnTo>
                  <a:lnTo>
                    <a:pt x="2970220" y="1975731"/>
                  </a:lnTo>
                  <a:lnTo>
                    <a:pt x="2933538" y="1973693"/>
                  </a:lnTo>
                  <a:close/>
                  <a:moveTo>
                    <a:pt x="2799038" y="1905424"/>
                  </a:moveTo>
                  <a:lnTo>
                    <a:pt x="2799038" y="1905424"/>
                  </a:lnTo>
                  <a:lnTo>
                    <a:pt x="2864250" y="1980826"/>
                  </a:lnTo>
                  <a:close/>
                  <a:moveTo>
                    <a:pt x="387199" y="1472373"/>
                  </a:moveTo>
                  <a:lnTo>
                    <a:pt x="440184" y="1511093"/>
                  </a:lnTo>
                  <a:lnTo>
                    <a:pt x="433051" y="1523320"/>
                  </a:lnTo>
                  <a:lnTo>
                    <a:pt x="389237" y="1513130"/>
                  </a:lnTo>
                  <a:close/>
                  <a:moveTo>
                    <a:pt x="2834700" y="1419388"/>
                  </a:moveTo>
                  <a:lnTo>
                    <a:pt x="2809229" y="1426520"/>
                  </a:lnTo>
                  <a:lnTo>
                    <a:pt x="2809229" y="1426520"/>
                  </a:lnTo>
                  <a:lnTo>
                    <a:pt x="2826987" y="1421548"/>
                  </a:lnTo>
                  <a:lnTo>
                    <a:pt x="2834700" y="1419389"/>
                  </a:lnTo>
                  <a:close/>
                  <a:moveTo>
                    <a:pt x="2101062" y="1378631"/>
                  </a:moveTo>
                  <a:lnTo>
                    <a:pt x="2101062" y="1378631"/>
                  </a:lnTo>
                  <a:lnTo>
                    <a:pt x="2136724" y="1456070"/>
                  </a:lnTo>
                  <a:lnTo>
                    <a:pt x="2136724" y="1456070"/>
                  </a:lnTo>
                  <a:lnTo>
                    <a:pt x="2136725" y="1456070"/>
                  </a:lnTo>
                  <a:close/>
                  <a:moveTo>
                    <a:pt x="2700200" y="1342968"/>
                  </a:moveTo>
                  <a:lnTo>
                    <a:pt x="2697483" y="1345685"/>
                  </a:lnTo>
                  <a:lnTo>
                    <a:pt x="2683898" y="1359271"/>
                  </a:lnTo>
                  <a:lnTo>
                    <a:pt x="2683898" y="1359271"/>
                  </a:lnTo>
                  <a:lnTo>
                    <a:pt x="2700200" y="1342968"/>
                  </a:lnTo>
                  <a:close/>
                  <a:moveTo>
                    <a:pt x="2169616" y="1297187"/>
                  </a:moveTo>
                  <a:lnTo>
                    <a:pt x="2146914" y="1318513"/>
                  </a:lnTo>
                  <a:lnTo>
                    <a:pt x="2148952" y="1366403"/>
                  </a:lnTo>
                  <a:lnTo>
                    <a:pt x="2148952" y="1366403"/>
                  </a:lnTo>
                  <a:lnTo>
                    <a:pt x="2148952" y="1366403"/>
                  </a:lnTo>
                  <a:lnTo>
                    <a:pt x="2146914" y="1318513"/>
                  </a:lnTo>
                  <a:close/>
                  <a:moveTo>
                    <a:pt x="1027095" y="1260433"/>
                  </a:moveTo>
                  <a:lnTo>
                    <a:pt x="993471" y="1263490"/>
                  </a:lnTo>
                  <a:lnTo>
                    <a:pt x="993470" y="1263490"/>
                  </a:lnTo>
                  <a:lnTo>
                    <a:pt x="1027095" y="1260434"/>
                  </a:lnTo>
                  <a:close/>
                  <a:moveTo>
                    <a:pt x="2572832" y="1258396"/>
                  </a:moveTo>
                  <a:lnTo>
                    <a:pt x="2572832" y="1279793"/>
                  </a:lnTo>
                  <a:lnTo>
                    <a:pt x="2572833" y="1279793"/>
                  </a:lnTo>
                  <a:lnTo>
                    <a:pt x="2572833" y="1258396"/>
                  </a:lnTo>
                  <a:close/>
                  <a:moveTo>
                    <a:pt x="2122460" y="1210505"/>
                  </a:moveTo>
                  <a:lnTo>
                    <a:pt x="2122460" y="1210505"/>
                  </a:lnTo>
                  <a:lnTo>
                    <a:pt x="2146914" y="1219675"/>
                  </a:lnTo>
                  <a:lnTo>
                    <a:pt x="2180539" y="1286926"/>
                  </a:lnTo>
                  <a:lnTo>
                    <a:pt x="2180539" y="1286926"/>
                  </a:lnTo>
                  <a:lnTo>
                    <a:pt x="2180539" y="1286926"/>
                  </a:lnTo>
                  <a:lnTo>
                    <a:pt x="2180539" y="1286926"/>
                  </a:lnTo>
                  <a:lnTo>
                    <a:pt x="2180539" y="1286926"/>
                  </a:lnTo>
                  <a:lnTo>
                    <a:pt x="2146914" y="1219675"/>
                  </a:lnTo>
                  <a:close/>
                  <a:moveTo>
                    <a:pt x="2009356" y="1193183"/>
                  </a:moveTo>
                  <a:lnTo>
                    <a:pt x="2009356" y="1193183"/>
                  </a:lnTo>
                  <a:lnTo>
                    <a:pt x="1993054" y="1226808"/>
                  </a:lnTo>
                  <a:lnTo>
                    <a:pt x="1993054" y="1226808"/>
                  </a:lnTo>
                  <a:lnTo>
                    <a:pt x="2009357" y="1193183"/>
                  </a:lnTo>
                  <a:close/>
                  <a:moveTo>
                    <a:pt x="1496828" y="1166691"/>
                  </a:moveTo>
                  <a:lnTo>
                    <a:pt x="1518226" y="1198278"/>
                  </a:lnTo>
                  <a:lnTo>
                    <a:pt x="1518226" y="1198278"/>
                  </a:lnTo>
                  <a:lnTo>
                    <a:pt x="1496828" y="1166691"/>
                  </a:lnTo>
                  <a:close/>
                  <a:moveTo>
                    <a:pt x="1973694" y="1145292"/>
                  </a:moveTo>
                  <a:lnTo>
                    <a:pt x="1973694" y="1145293"/>
                  </a:lnTo>
                  <a:lnTo>
                    <a:pt x="1973694" y="1145293"/>
                  </a:lnTo>
                  <a:lnTo>
                    <a:pt x="1973694" y="1145293"/>
                  </a:lnTo>
                  <a:close/>
                  <a:moveTo>
                    <a:pt x="1846326" y="1097403"/>
                  </a:moveTo>
                  <a:lnTo>
                    <a:pt x="1846326" y="1097403"/>
                  </a:lnTo>
                  <a:lnTo>
                    <a:pt x="1846326" y="1097403"/>
                  </a:lnTo>
                  <a:lnTo>
                    <a:pt x="1865685" y="1157520"/>
                  </a:lnTo>
                  <a:lnTo>
                    <a:pt x="1865686" y="1157520"/>
                  </a:lnTo>
                  <a:close/>
                  <a:moveTo>
                    <a:pt x="1277756" y="1080080"/>
                  </a:moveTo>
                  <a:lnTo>
                    <a:pt x="1277756" y="1080081"/>
                  </a:lnTo>
                  <a:lnTo>
                    <a:pt x="1299153" y="1080081"/>
                  </a:lnTo>
                  <a:lnTo>
                    <a:pt x="1299153" y="1080080"/>
                  </a:lnTo>
                  <a:close/>
                  <a:moveTo>
                    <a:pt x="2659443" y="933352"/>
                  </a:moveTo>
                  <a:lnTo>
                    <a:pt x="2659443" y="933353"/>
                  </a:lnTo>
                  <a:lnTo>
                    <a:pt x="2691030" y="959845"/>
                  </a:lnTo>
                  <a:lnTo>
                    <a:pt x="2691030" y="959845"/>
                  </a:lnTo>
                  <a:close/>
                  <a:moveTo>
                    <a:pt x="3294862" y="899486"/>
                  </a:moveTo>
                  <a:lnTo>
                    <a:pt x="3296617" y="900413"/>
                  </a:lnTo>
                  <a:lnTo>
                    <a:pt x="3303979" y="904298"/>
                  </a:lnTo>
                  <a:close/>
                  <a:moveTo>
                    <a:pt x="1735395" y="896032"/>
                  </a:moveTo>
                  <a:lnTo>
                    <a:pt x="1749526" y="919087"/>
                  </a:lnTo>
                  <a:lnTo>
                    <a:pt x="1756658" y="996527"/>
                  </a:lnTo>
                  <a:lnTo>
                    <a:pt x="1821870" y="1094345"/>
                  </a:lnTo>
                  <a:lnTo>
                    <a:pt x="1821871" y="1094345"/>
                  </a:lnTo>
                  <a:lnTo>
                    <a:pt x="1756659" y="996527"/>
                  </a:lnTo>
                  <a:lnTo>
                    <a:pt x="1749526" y="919088"/>
                  </a:lnTo>
                  <a:close/>
                  <a:moveTo>
                    <a:pt x="3239268" y="876441"/>
                  </a:moveTo>
                  <a:lnTo>
                    <a:pt x="3242040" y="877514"/>
                  </a:lnTo>
                  <a:lnTo>
                    <a:pt x="3249411" y="880367"/>
                  </a:lnTo>
                  <a:close/>
                  <a:moveTo>
                    <a:pt x="1717939" y="839610"/>
                  </a:moveTo>
                  <a:lnTo>
                    <a:pt x="1717939" y="839610"/>
                  </a:lnTo>
                  <a:lnTo>
                    <a:pt x="1717939" y="839610"/>
                  </a:lnTo>
                  <a:close/>
                  <a:moveTo>
                    <a:pt x="2685935" y="714280"/>
                  </a:moveTo>
                  <a:lnTo>
                    <a:pt x="2685935" y="714280"/>
                  </a:lnTo>
                  <a:lnTo>
                    <a:pt x="2693068" y="738734"/>
                  </a:lnTo>
                  <a:close/>
                  <a:moveTo>
                    <a:pt x="2418971" y="712241"/>
                  </a:moveTo>
                  <a:lnTo>
                    <a:pt x="2418971" y="712242"/>
                  </a:lnTo>
                  <a:lnTo>
                    <a:pt x="2418972" y="712242"/>
                  </a:lnTo>
                  <a:lnTo>
                    <a:pt x="2418972" y="712242"/>
                  </a:lnTo>
                  <a:close/>
                  <a:moveTo>
                    <a:pt x="2695106" y="644992"/>
                  </a:moveTo>
                  <a:lnTo>
                    <a:pt x="2695106" y="644992"/>
                  </a:lnTo>
                  <a:lnTo>
                    <a:pt x="2707333" y="680655"/>
                  </a:lnTo>
                  <a:lnTo>
                    <a:pt x="2707333" y="680654"/>
                  </a:lnTo>
                  <a:close/>
                  <a:moveTo>
                    <a:pt x="2076607" y="406559"/>
                  </a:moveTo>
                  <a:lnTo>
                    <a:pt x="2069474" y="427956"/>
                  </a:lnTo>
                  <a:lnTo>
                    <a:pt x="2069474" y="427956"/>
                  </a:lnTo>
                  <a:lnTo>
                    <a:pt x="2076607" y="406559"/>
                  </a:lnTo>
                  <a:close/>
                  <a:moveTo>
                    <a:pt x="2000185" y="355612"/>
                  </a:moveTo>
                  <a:lnTo>
                    <a:pt x="1970637" y="394331"/>
                  </a:lnTo>
                  <a:lnTo>
                    <a:pt x="1970637" y="394331"/>
                  </a:lnTo>
                  <a:lnTo>
                    <a:pt x="1970637" y="394331"/>
                  </a:lnTo>
                  <a:lnTo>
                    <a:pt x="1970637" y="394331"/>
                  </a:lnTo>
                  <a:lnTo>
                    <a:pt x="2000186" y="355612"/>
                  </a:lnTo>
                  <a:close/>
                  <a:moveTo>
                    <a:pt x="2014451" y="0"/>
                  </a:moveTo>
                  <a:lnTo>
                    <a:pt x="2014451" y="0"/>
                  </a:lnTo>
                  <a:lnTo>
                    <a:pt x="2014452" y="0"/>
                  </a:lnTo>
                  <a:lnTo>
                    <a:pt x="2028717" y="52985"/>
                  </a:lnTo>
                  <a:lnTo>
                    <a:pt x="2033811" y="110046"/>
                  </a:lnTo>
                  <a:lnTo>
                    <a:pt x="2060304" y="113103"/>
                  </a:lnTo>
                  <a:lnTo>
                    <a:pt x="2076607" y="146728"/>
                  </a:lnTo>
                  <a:lnTo>
                    <a:pt x="2108194" y="158955"/>
                  </a:lnTo>
                  <a:lnTo>
                    <a:pt x="2120422" y="139595"/>
                  </a:lnTo>
                  <a:lnTo>
                    <a:pt x="2171369" y="117178"/>
                  </a:lnTo>
                  <a:lnTo>
                    <a:pt x="2199899" y="163031"/>
                  </a:lnTo>
                  <a:lnTo>
                    <a:pt x="2209070" y="230281"/>
                  </a:lnTo>
                  <a:lnTo>
                    <a:pt x="2233524" y="242508"/>
                  </a:lnTo>
                  <a:lnTo>
                    <a:pt x="2262055" y="230281"/>
                  </a:lnTo>
                  <a:lnTo>
                    <a:pt x="2307907" y="252698"/>
                  </a:lnTo>
                  <a:lnTo>
                    <a:pt x="2315040" y="307721"/>
                  </a:lnTo>
                  <a:lnTo>
                    <a:pt x="2401650" y="298550"/>
                  </a:lnTo>
                  <a:lnTo>
                    <a:pt x="2457692" y="339308"/>
                  </a:lnTo>
                  <a:lnTo>
                    <a:pt x="2440370" y="380066"/>
                  </a:lnTo>
                  <a:lnTo>
                    <a:pt x="2461768" y="413691"/>
                  </a:lnTo>
                  <a:lnTo>
                    <a:pt x="2445465" y="433051"/>
                  </a:lnTo>
                  <a:lnTo>
                    <a:pt x="2440370" y="454449"/>
                  </a:lnTo>
                  <a:lnTo>
                    <a:pt x="2332362" y="422862"/>
                  </a:lnTo>
                  <a:lnTo>
                    <a:pt x="2332361" y="422862"/>
                  </a:lnTo>
                  <a:lnTo>
                    <a:pt x="2388495" y="439278"/>
                  </a:lnTo>
                  <a:lnTo>
                    <a:pt x="2440370" y="454449"/>
                  </a:lnTo>
                  <a:lnTo>
                    <a:pt x="2464825" y="461582"/>
                  </a:lnTo>
                  <a:lnTo>
                    <a:pt x="2464825" y="461582"/>
                  </a:lnTo>
                  <a:lnTo>
                    <a:pt x="2529018" y="466677"/>
                  </a:lnTo>
                  <a:lnTo>
                    <a:pt x="2587097" y="440184"/>
                  </a:lnTo>
                  <a:lnTo>
                    <a:pt x="2585060" y="406559"/>
                  </a:lnTo>
                  <a:lnTo>
                    <a:pt x="2620723" y="372934"/>
                  </a:lnTo>
                  <a:lnTo>
                    <a:pt x="2640083" y="380066"/>
                  </a:lnTo>
                  <a:lnTo>
                    <a:pt x="2613590" y="454449"/>
                  </a:lnTo>
                  <a:lnTo>
                    <a:pt x="2638045" y="466677"/>
                  </a:lnTo>
                  <a:lnTo>
                    <a:pt x="2634988" y="526794"/>
                  </a:lnTo>
                  <a:lnTo>
                    <a:pt x="2669632" y="521700"/>
                  </a:lnTo>
                  <a:lnTo>
                    <a:pt x="2669632" y="521700"/>
                  </a:lnTo>
                  <a:lnTo>
                    <a:pt x="2758706" y="577666"/>
                  </a:lnTo>
                  <a:lnTo>
                    <a:pt x="2784772" y="594044"/>
                  </a:lnTo>
                  <a:lnTo>
                    <a:pt x="2784773" y="594044"/>
                  </a:lnTo>
                  <a:lnTo>
                    <a:pt x="2804133" y="639896"/>
                  </a:lnTo>
                  <a:lnTo>
                    <a:pt x="2885648" y="613404"/>
                  </a:lnTo>
                  <a:lnTo>
                    <a:pt x="2919273" y="637858"/>
                  </a:lnTo>
                  <a:lnTo>
                    <a:pt x="2955955" y="657218"/>
                  </a:lnTo>
                  <a:lnTo>
                    <a:pt x="2998751" y="627669"/>
                  </a:lnTo>
                  <a:lnTo>
                    <a:pt x="3083323" y="647029"/>
                  </a:lnTo>
                  <a:lnTo>
                    <a:pt x="3152611" y="760132"/>
                  </a:lnTo>
                  <a:lnTo>
                    <a:pt x="3182161" y="765226"/>
                  </a:lnTo>
                  <a:lnTo>
                    <a:pt x="3182161" y="738735"/>
                  </a:lnTo>
                  <a:lnTo>
                    <a:pt x="3182161" y="738734"/>
                  </a:lnTo>
                  <a:lnTo>
                    <a:pt x="3230051" y="745866"/>
                  </a:lnTo>
                  <a:lnTo>
                    <a:pt x="3237184" y="772359"/>
                  </a:lnTo>
                  <a:lnTo>
                    <a:pt x="3302396" y="772359"/>
                  </a:lnTo>
                  <a:lnTo>
                    <a:pt x="3338059" y="740772"/>
                  </a:lnTo>
                  <a:lnTo>
                    <a:pt x="3401234" y="793757"/>
                  </a:lnTo>
                  <a:lnTo>
                    <a:pt x="3480711" y="791719"/>
                  </a:lnTo>
                  <a:lnTo>
                    <a:pt x="3480712" y="791719"/>
                  </a:lnTo>
                  <a:lnTo>
                    <a:pt x="3557133" y="820249"/>
                  </a:lnTo>
                  <a:lnTo>
                    <a:pt x="3528603" y="885462"/>
                  </a:lnTo>
                  <a:lnTo>
                    <a:pt x="3463390" y="972072"/>
                  </a:lnTo>
                  <a:lnTo>
                    <a:pt x="3446068" y="1090270"/>
                  </a:lnTo>
                  <a:lnTo>
                    <a:pt x="3410405" y="1178918"/>
                  </a:lnTo>
                  <a:lnTo>
                    <a:pt x="3410404" y="1178917"/>
                  </a:lnTo>
                  <a:lnTo>
                    <a:pt x="3410404" y="1178918"/>
                  </a:lnTo>
                  <a:lnTo>
                    <a:pt x="3408366" y="1212542"/>
                  </a:lnTo>
                  <a:lnTo>
                    <a:pt x="3427726" y="1239035"/>
                  </a:lnTo>
                  <a:lnTo>
                    <a:pt x="3427726" y="1239035"/>
                  </a:lnTo>
                  <a:lnTo>
                    <a:pt x="3427726" y="1239035"/>
                  </a:lnTo>
                  <a:lnTo>
                    <a:pt x="3415499" y="1263490"/>
                  </a:lnTo>
                  <a:lnTo>
                    <a:pt x="3403271" y="1366403"/>
                  </a:lnTo>
                  <a:lnTo>
                    <a:pt x="3429764" y="1395952"/>
                  </a:lnTo>
                  <a:lnTo>
                    <a:pt x="3429763" y="1395952"/>
                  </a:lnTo>
                  <a:lnTo>
                    <a:pt x="3429764" y="1395953"/>
                  </a:lnTo>
                  <a:lnTo>
                    <a:pt x="3378817" y="1465241"/>
                  </a:lnTo>
                  <a:lnTo>
                    <a:pt x="3316661" y="1468298"/>
                  </a:lnTo>
                  <a:lnTo>
                    <a:pt x="3309528" y="1445881"/>
                  </a:lnTo>
                  <a:lnTo>
                    <a:pt x="3309528" y="1445881"/>
                  </a:lnTo>
                  <a:lnTo>
                    <a:pt x="3272847" y="1450975"/>
                  </a:lnTo>
                  <a:lnTo>
                    <a:pt x="3249411" y="1479506"/>
                  </a:lnTo>
                  <a:lnTo>
                    <a:pt x="3249411" y="1479506"/>
                  </a:lnTo>
                  <a:lnTo>
                    <a:pt x="3238435" y="1498229"/>
                  </a:lnTo>
                  <a:lnTo>
                    <a:pt x="3232089" y="1509055"/>
                  </a:lnTo>
                  <a:lnTo>
                    <a:pt x="3277941" y="1498866"/>
                  </a:lnTo>
                  <a:lnTo>
                    <a:pt x="3285074" y="1511093"/>
                  </a:lnTo>
                  <a:lnTo>
                    <a:pt x="3175028" y="1655783"/>
                  </a:lnTo>
                  <a:lnTo>
                    <a:pt x="3174624" y="1656009"/>
                  </a:lnTo>
                  <a:lnTo>
                    <a:pt x="3124081" y="1684314"/>
                  </a:lnTo>
                  <a:lnTo>
                    <a:pt x="3126119" y="1756658"/>
                  </a:lnTo>
                  <a:lnTo>
                    <a:pt x="3126119" y="1756659"/>
                  </a:lnTo>
                  <a:lnTo>
                    <a:pt x="3032376" y="1841231"/>
                  </a:lnTo>
                  <a:lnTo>
                    <a:pt x="3032376" y="1841231"/>
                  </a:lnTo>
                  <a:lnTo>
                    <a:pt x="3035294" y="1843523"/>
                  </a:lnTo>
                  <a:lnTo>
                    <a:pt x="3046641" y="1852439"/>
                  </a:lnTo>
                  <a:lnTo>
                    <a:pt x="3046641" y="1852439"/>
                  </a:lnTo>
                  <a:lnTo>
                    <a:pt x="3025243" y="1905424"/>
                  </a:lnTo>
                  <a:lnTo>
                    <a:pt x="3025243" y="1905425"/>
                  </a:lnTo>
                  <a:lnTo>
                    <a:pt x="3025243" y="1905425"/>
                  </a:lnTo>
                  <a:lnTo>
                    <a:pt x="3025243" y="1905424"/>
                  </a:lnTo>
                  <a:lnTo>
                    <a:pt x="3053774" y="1924784"/>
                  </a:lnTo>
                  <a:lnTo>
                    <a:pt x="3039509" y="1975731"/>
                  </a:lnTo>
                  <a:lnTo>
                    <a:pt x="3003846" y="1992034"/>
                  </a:lnTo>
                  <a:lnTo>
                    <a:pt x="3003846" y="2026678"/>
                  </a:lnTo>
                  <a:lnTo>
                    <a:pt x="3051735" y="2016489"/>
                  </a:lnTo>
                  <a:lnTo>
                    <a:pt x="3095550" y="1980826"/>
                  </a:lnTo>
                  <a:lnTo>
                    <a:pt x="3077208" y="1964415"/>
                  </a:lnTo>
                  <a:lnTo>
                    <a:pt x="3076190" y="1963504"/>
                  </a:lnTo>
                  <a:lnTo>
                    <a:pt x="3088417" y="1929879"/>
                  </a:lnTo>
                  <a:lnTo>
                    <a:pt x="3104720" y="1922746"/>
                  </a:lnTo>
                  <a:lnTo>
                    <a:pt x="3104721" y="1922747"/>
                  </a:lnTo>
                  <a:lnTo>
                    <a:pt x="3108916" y="1927782"/>
                  </a:lnTo>
                  <a:lnTo>
                    <a:pt x="3114910" y="1934974"/>
                  </a:lnTo>
                  <a:lnTo>
                    <a:pt x="3150573" y="1908481"/>
                  </a:lnTo>
                  <a:lnTo>
                    <a:pt x="3210691" y="1903387"/>
                  </a:lnTo>
                  <a:lnTo>
                    <a:pt x="3237183" y="1908481"/>
                  </a:lnTo>
                  <a:lnTo>
                    <a:pt x="3237183" y="1908481"/>
                  </a:lnTo>
                  <a:lnTo>
                    <a:pt x="3237183" y="1908482"/>
                  </a:lnTo>
                  <a:lnTo>
                    <a:pt x="3228013" y="1924784"/>
                  </a:lnTo>
                  <a:lnTo>
                    <a:pt x="3247216" y="1942616"/>
                  </a:lnTo>
                  <a:lnTo>
                    <a:pt x="3256543" y="1951277"/>
                  </a:lnTo>
                  <a:lnTo>
                    <a:pt x="3235145" y="2007319"/>
                  </a:lnTo>
                  <a:lnTo>
                    <a:pt x="3266491" y="2022517"/>
                  </a:lnTo>
                  <a:lnTo>
                    <a:pt x="3268771" y="2023622"/>
                  </a:lnTo>
                  <a:lnTo>
                    <a:pt x="3300441" y="2068220"/>
                  </a:lnTo>
                  <a:lnTo>
                    <a:pt x="3318699" y="2093929"/>
                  </a:lnTo>
                  <a:lnTo>
                    <a:pt x="3318699" y="2093929"/>
                  </a:lnTo>
                  <a:lnTo>
                    <a:pt x="3249411" y="2161179"/>
                  </a:lnTo>
                  <a:lnTo>
                    <a:pt x="3261639" y="2192766"/>
                  </a:lnTo>
                  <a:lnTo>
                    <a:pt x="3306472" y="2216202"/>
                  </a:lnTo>
                  <a:lnTo>
                    <a:pt x="3314624" y="2264092"/>
                  </a:lnTo>
                  <a:lnTo>
                    <a:pt x="3367609" y="2307907"/>
                  </a:lnTo>
                  <a:lnTo>
                    <a:pt x="3352325" y="2375157"/>
                  </a:lnTo>
                  <a:lnTo>
                    <a:pt x="3280999" y="2421010"/>
                  </a:lnTo>
                  <a:lnTo>
                    <a:pt x="3210692" y="2435275"/>
                  </a:lnTo>
                  <a:lnTo>
                    <a:pt x="3275904" y="2536150"/>
                  </a:lnTo>
                  <a:lnTo>
                    <a:pt x="3328889" y="2543283"/>
                  </a:lnTo>
                  <a:lnTo>
                    <a:pt x="3350287" y="2603400"/>
                  </a:lnTo>
                  <a:lnTo>
                    <a:pt x="3316662" y="2618685"/>
                  </a:lnTo>
                  <a:lnTo>
                    <a:pt x="3325832" y="2638045"/>
                  </a:lnTo>
                  <a:lnTo>
                    <a:pt x="3295264" y="2678802"/>
                  </a:lnTo>
                  <a:lnTo>
                    <a:pt x="3314624" y="2709371"/>
                  </a:lnTo>
                  <a:lnTo>
                    <a:pt x="3309529" y="2738920"/>
                  </a:lnTo>
                  <a:lnTo>
                    <a:pt x="3350287" y="2791905"/>
                  </a:lnTo>
                  <a:lnTo>
                    <a:pt x="3465427" y="2834701"/>
                  </a:lnTo>
                  <a:lnTo>
                    <a:pt x="3544905" y="2808208"/>
                  </a:lnTo>
                  <a:lnTo>
                    <a:pt x="3562227" y="2856098"/>
                  </a:lnTo>
                  <a:lnTo>
                    <a:pt x="3562227" y="2856099"/>
                  </a:lnTo>
                  <a:lnTo>
                    <a:pt x="3539878" y="2887859"/>
                  </a:lnTo>
                  <a:lnTo>
                    <a:pt x="3504148" y="2938633"/>
                  </a:lnTo>
                  <a:lnTo>
                    <a:pt x="3514337" y="2972258"/>
                  </a:lnTo>
                  <a:lnTo>
                    <a:pt x="3420594" y="3032376"/>
                  </a:lnTo>
                  <a:lnTo>
                    <a:pt x="3405310" y="3032376"/>
                  </a:lnTo>
                  <a:lnTo>
                    <a:pt x="3398177" y="3046641"/>
                  </a:lnTo>
                  <a:lnTo>
                    <a:pt x="3399912" y="3053581"/>
                  </a:lnTo>
                  <a:lnTo>
                    <a:pt x="3405310" y="3075172"/>
                  </a:lnTo>
                  <a:lnTo>
                    <a:pt x="3391044" y="3068039"/>
                  </a:lnTo>
                  <a:lnTo>
                    <a:pt x="3376779" y="3080266"/>
                  </a:lnTo>
                  <a:lnTo>
                    <a:pt x="3376779" y="3080266"/>
                  </a:lnTo>
                  <a:lnTo>
                    <a:pt x="3350287" y="3080266"/>
                  </a:lnTo>
                  <a:lnTo>
                    <a:pt x="3345192" y="3108797"/>
                  </a:lnTo>
                  <a:lnTo>
                    <a:pt x="3341116" y="3124081"/>
                  </a:lnTo>
                  <a:lnTo>
                    <a:pt x="3304434" y="3140384"/>
                  </a:lnTo>
                  <a:lnTo>
                    <a:pt x="3290169" y="3133251"/>
                  </a:lnTo>
                  <a:lnTo>
                    <a:pt x="3275904" y="3169933"/>
                  </a:lnTo>
                  <a:lnTo>
                    <a:pt x="3242278" y="3203559"/>
                  </a:lnTo>
                  <a:lnTo>
                    <a:pt x="3275904" y="3198464"/>
                  </a:lnTo>
                  <a:lnTo>
                    <a:pt x="3263676" y="3244317"/>
                  </a:lnTo>
                  <a:lnTo>
                    <a:pt x="3237184" y="3234127"/>
                  </a:lnTo>
                  <a:lnTo>
                    <a:pt x="3224956" y="3248392"/>
                  </a:lnTo>
                  <a:lnTo>
                    <a:pt x="3182161" y="3260620"/>
                  </a:lnTo>
                  <a:lnTo>
                    <a:pt x="3179104" y="3279980"/>
                  </a:lnTo>
                  <a:lnTo>
                    <a:pt x="3150573" y="3267752"/>
                  </a:lnTo>
                  <a:lnTo>
                    <a:pt x="3122043" y="3274885"/>
                  </a:lnTo>
                  <a:lnTo>
                    <a:pt x="3116948" y="3290169"/>
                  </a:lnTo>
                  <a:lnTo>
                    <a:pt x="3035433" y="3274885"/>
                  </a:lnTo>
                  <a:lnTo>
                    <a:pt x="3044603" y="3287112"/>
                  </a:lnTo>
                  <a:lnTo>
                    <a:pt x="3025243" y="3304434"/>
                  </a:lnTo>
                  <a:lnTo>
                    <a:pt x="3010978" y="3294245"/>
                  </a:lnTo>
                  <a:lnTo>
                    <a:pt x="3013016" y="3277942"/>
                  </a:lnTo>
                  <a:lnTo>
                    <a:pt x="2977353" y="3263677"/>
                  </a:lnTo>
                  <a:lnTo>
                    <a:pt x="2970220" y="3251449"/>
                  </a:lnTo>
                  <a:lnTo>
                    <a:pt x="2970220" y="3251450"/>
                  </a:lnTo>
                  <a:lnTo>
                    <a:pt x="2955955" y="3248393"/>
                  </a:lnTo>
                  <a:lnTo>
                    <a:pt x="2948823" y="3258582"/>
                  </a:lnTo>
                  <a:lnTo>
                    <a:pt x="2929463" y="3246355"/>
                  </a:lnTo>
                  <a:lnTo>
                    <a:pt x="2869345" y="3241260"/>
                  </a:lnTo>
                  <a:lnTo>
                    <a:pt x="2869345" y="3241260"/>
                  </a:lnTo>
                  <a:lnTo>
                    <a:pt x="2876478" y="3224957"/>
                  </a:lnTo>
                  <a:lnTo>
                    <a:pt x="2866288" y="3188275"/>
                  </a:lnTo>
                  <a:lnTo>
                    <a:pt x="2854061" y="3181142"/>
                  </a:lnTo>
                  <a:lnTo>
                    <a:pt x="2832663" y="3193369"/>
                  </a:lnTo>
                  <a:lnTo>
                    <a:pt x="2772545" y="3196426"/>
                  </a:lnTo>
                  <a:lnTo>
                    <a:pt x="2758280" y="3169934"/>
                  </a:lnTo>
                  <a:lnTo>
                    <a:pt x="2753185" y="3157706"/>
                  </a:lnTo>
                  <a:lnTo>
                    <a:pt x="2736882" y="3154650"/>
                  </a:lnTo>
                  <a:lnTo>
                    <a:pt x="2714466" y="3177066"/>
                  </a:lnTo>
                  <a:lnTo>
                    <a:pt x="2729750" y="3188274"/>
                  </a:lnTo>
                  <a:lnTo>
                    <a:pt x="2729749" y="3188275"/>
                  </a:lnTo>
                  <a:lnTo>
                    <a:pt x="2729750" y="3188275"/>
                  </a:lnTo>
                  <a:lnTo>
                    <a:pt x="2717522" y="3200502"/>
                  </a:lnTo>
                  <a:lnTo>
                    <a:pt x="2695106" y="3191332"/>
                  </a:lnTo>
                  <a:lnTo>
                    <a:pt x="2661480" y="3193369"/>
                  </a:lnTo>
                  <a:lnTo>
                    <a:pt x="2638045" y="3188275"/>
                  </a:lnTo>
                  <a:lnTo>
                    <a:pt x="2630912" y="3181142"/>
                  </a:lnTo>
                  <a:lnTo>
                    <a:pt x="2630912" y="3181142"/>
                  </a:lnTo>
                  <a:lnTo>
                    <a:pt x="2640083" y="3169933"/>
                  </a:lnTo>
                  <a:lnTo>
                    <a:pt x="2634988" y="3157706"/>
                  </a:lnTo>
                  <a:lnTo>
                    <a:pt x="2620723" y="3150574"/>
                  </a:lnTo>
                  <a:lnTo>
                    <a:pt x="2529018" y="3150574"/>
                  </a:lnTo>
                  <a:lnTo>
                    <a:pt x="2529018" y="3150573"/>
                  </a:lnTo>
                  <a:lnTo>
                    <a:pt x="2503544" y="3143441"/>
                  </a:lnTo>
                  <a:lnTo>
                    <a:pt x="2495393" y="3133251"/>
                  </a:lnTo>
                  <a:lnTo>
                    <a:pt x="2495393" y="3133251"/>
                  </a:lnTo>
                  <a:lnTo>
                    <a:pt x="2500487" y="3124080"/>
                  </a:lnTo>
                  <a:lnTo>
                    <a:pt x="2498449" y="3116948"/>
                  </a:lnTo>
                  <a:lnTo>
                    <a:pt x="2486222" y="3111854"/>
                  </a:lnTo>
                  <a:lnTo>
                    <a:pt x="2459730" y="3111854"/>
                  </a:lnTo>
                  <a:lnTo>
                    <a:pt x="2418972" y="3135289"/>
                  </a:lnTo>
                  <a:lnTo>
                    <a:pt x="2397574" y="3161781"/>
                  </a:lnTo>
                  <a:lnTo>
                    <a:pt x="2397574" y="3161782"/>
                  </a:lnTo>
                  <a:lnTo>
                    <a:pt x="2348665" y="3188274"/>
                  </a:lnTo>
                  <a:lnTo>
                    <a:pt x="2313002" y="3232089"/>
                  </a:lnTo>
                  <a:lnTo>
                    <a:pt x="2279377" y="3224957"/>
                  </a:lnTo>
                  <a:lnTo>
                    <a:pt x="2231486" y="3256544"/>
                  </a:lnTo>
                  <a:lnTo>
                    <a:pt x="2199899" y="3299340"/>
                  </a:lnTo>
                  <a:lnTo>
                    <a:pt x="2178501" y="3347230"/>
                  </a:lnTo>
                  <a:lnTo>
                    <a:pt x="2173406" y="3410404"/>
                  </a:lnTo>
                  <a:lnTo>
                    <a:pt x="2173407" y="3410405"/>
                  </a:lnTo>
                  <a:lnTo>
                    <a:pt x="2178502" y="3535735"/>
                  </a:lnTo>
                  <a:lnTo>
                    <a:pt x="2199900" y="3544905"/>
                  </a:lnTo>
                  <a:lnTo>
                    <a:pt x="2216203" y="3578530"/>
                  </a:lnTo>
                  <a:lnTo>
                    <a:pt x="2185634" y="3583625"/>
                  </a:lnTo>
                  <a:lnTo>
                    <a:pt x="2185634" y="3583625"/>
                  </a:lnTo>
                  <a:lnTo>
                    <a:pt x="2168312" y="3562227"/>
                  </a:lnTo>
                  <a:lnTo>
                    <a:pt x="2058266" y="3595852"/>
                  </a:lnTo>
                  <a:lnTo>
                    <a:pt x="2060304" y="3617250"/>
                  </a:lnTo>
                  <a:lnTo>
                    <a:pt x="2060304" y="3617250"/>
                  </a:lnTo>
                  <a:lnTo>
                    <a:pt x="2016490" y="3617250"/>
                  </a:lnTo>
                  <a:lnTo>
                    <a:pt x="2016489" y="3617250"/>
                  </a:lnTo>
                  <a:lnTo>
                    <a:pt x="1932936" y="3580568"/>
                  </a:lnTo>
                  <a:lnTo>
                    <a:pt x="1855496" y="3617250"/>
                  </a:lnTo>
                  <a:lnTo>
                    <a:pt x="1855496" y="3617250"/>
                  </a:lnTo>
                  <a:lnTo>
                    <a:pt x="1834098" y="3578530"/>
                  </a:lnTo>
                  <a:lnTo>
                    <a:pt x="1768886" y="3552038"/>
                  </a:lnTo>
                  <a:lnTo>
                    <a:pt x="1783151" y="3523507"/>
                  </a:lnTo>
                  <a:lnTo>
                    <a:pt x="1710806" y="3489882"/>
                  </a:lnTo>
                  <a:lnTo>
                    <a:pt x="1687370" y="3509242"/>
                  </a:lnTo>
                  <a:lnTo>
                    <a:pt x="1655783" y="3463390"/>
                  </a:lnTo>
                  <a:lnTo>
                    <a:pt x="1597703" y="3463390"/>
                  </a:lnTo>
                  <a:lnTo>
                    <a:pt x="1581400" y="3436897"/>
                  </a:lnTo>
                  <a:lnTo>
                    <a:pt x="1509055" y="3417537"/>
                  </a:lnTo>
                  <a:lnTo>
                    <a:pt x="1509055" y="3417538"/>
                  </a:lnTo>
                  <a:lnTo>
                    <a:pt x="1448937" y="3400216"/>
                  </a:lnTo>
                  <a:lnTo>
                    <a:pt x="1448937" y="3467465"/>
                  </a:lnTo>
                  <a:lnTo>
                    <a:pt x="1448937" y="3467466"/>
                  </a:lnTo>
                  <a:lnTo>
                    <a:pt x="1385763" y="3465428"/>
                  </a:lnTo>
                  <a:lnTo>
                    <a:pt x="1385763" y="3465427"/>
                  </a:lnTo>
                  <a:lnTo>
                    <a:pt x="1292020" y="3453200"/>
                  </a:lnTo>
                  <a:lnTo>
                    <a:pt x="1234959" y="3465427"/>
                  </a:lnTo>
                  <a:lnTo>
                    <a:pt x="1152425" y="3398177"/>
                  </a:lnTo>
                  <a:lnTo>
                    <a:pt x="1076004" y="3419575"/>
                  </a:lnTo>
                  <a:lnTo>
                    <a:pt x="1076004" y="3419575"/>
                  </a:lnTo>
                  <a:lnTo>
                    <a:pt x="1017924" y="3357420"/>
                  </a:lnTo>
                  <a:lnTo>
                    <a:pt x="844704" y="3290169"/>
                  </a:lnTo>
                  <a:lnTo>
                    <a:pt x="837571" y="3311567"/>
                  </a:lnTo>
                  <a:lnTo>
                    <a:pt x="837571" y="3311567"/>
                  </a:lnTo>
                  <a:lnTo>
                    <a:pt x="803946" y="3292207"/>
                  </a:lnTo>
                  <a:lnTo>
                    <a:pt x="834514" y="3219862"/>
                  </a:lnTo>
                  <a:lnTo>
                    <a:pt x="786624" y="3193369"/>
                  </a:lnTo>
                  <a:lnTo>
                    <a:pt x="772359" y="3212730"/>
                  </a:lnTo>
                  <a:lnTo>
                    <a:pt x="712241" y="3161782"/>
                  </a:lnTo>
                  <a:lnTo>
                    <a:pt x="765226" y="3143441"/>
                  </a:lnTo>
                  <a:lnTo>
                    <a:pt x="798851" y="3097588"/>
                  </a:lnTo>
                  <a:lnTo>
                    <a:pt x="818211" y="3053774"/>
                  </a:lnTo>
                  <a:lnTo>
                    <a:pt x="869158" y="2866288"/>
                  </a:lnTo>
                  <a:lnTo>
                    <a:pt x="895651" y="2716503"/>
                  </a:lnTo>
                  <a:lnTo>
                    <a:pt x="895651" y="2685935"/>
                  </a:lnTo>
                  <a:lnTo>
                    <a:pt x="917049" y="2638045"/>
                  </a:lnTo>
                  <a:lnTo>
                    <a:pt x="972071" y="2645177"/>
                  </a:lnTo>
                  <a:lnTo>
                    <a:pt x="965051" y="2632138"/>
                  </a:lnTo>
                  <a:lnTo>
                    <a:pt x="957806" y="2618685"/>
                  </a:lnTo>
                  <a:lnTo>
                    <a:pt x="941390" y="2601682"/>
                  </a:lnTo>
                  <a:lnTo>
                    <a:pt x="929276" y="2589136"/>
                  </a:lnTo>
                  <a:lnTo>
                    <a:pt x="897689" y="2638045"/>
                  </a:lnTo>
                  <a:lnTo>
                    <a:pt x="897689" y="2638044"/>
                  </a:lnTo>
                  <a:lnTo>
                    <a:pt x="897689" y="2638045"/>
                  </a:lnTo>
                  <a:lnTo>
                    <a:pt x="936409" y="2387385"/>
                  </a:lnTo>
                  <a:lnTo>
                    <a:pt x="943541" y="2295680"/>
                  </a:lnTo>
                  <a:lnTo>
                    <a:pt x="970034" y="2260017"/>
                  </a:lnTo>
                  <a:lnTo>
                    <a:pt x="970034" y="2260017"/>
                  </a:lnTo>
                  <a:lnTo>
                    <a:pt x="970034" y="2260017"/>
                  </a:lnTo>
                  <a:lnTo>
                    <a:pt x="975129" y="2288547"/>
                  </a:lnTo>
                  <a:lnTo>
                    <a:pt x="1044417" y="2358854"/>
                  </a:lnTo>
                  <a:lnTo>
                    <a:pt x="1072947" y="2463805"/>
                  </a:lnTo>
                  <a:lnTo>
                    <a:pt x="1085174" y="2481127"/>
                  </a:lnTo>
                  <a:lnTo>
                    <a:pt x="1068871" y="2362930"/>
                  </a:lnTo>
                  <a:lnTo>
                    <a:pt x="1068872" y="2362930"/>
                  </a:lnTo>
                  <a:lnTo>
                    <a:pt x="1061740" y="2332362"/>
                  </a:lnTo>
                  <a:lnTo>
                    <a:pt x="1042380" y="2300775"/>
                  </a:lnTo>
                  <a:lnTo>
                    <a:pt x="984300" y="2245752"/>
                  </a:lnTo>
                  <a:lnTo>
                    <a:pt x="924182" y="2203975"/>
                  </a:lnTo>
                  <a:lnTo>
                    <a:pt x="922144" y="2134687"/>
                  </a:lnTo>
                  <a:lnTo>
                    <a:pt x="885462" y="2101062"/>
                  </a:lnTo>
                  <a:lnTo>
                    <a:pt x="878330" y="2057247"/>
                  </a:lnTo>
                  <a:lnTo>
                    <a:pt x="911955" y="2083740"/>
                  </a:lnTo>
                  <a:lnTo>
                    <a:pt x="929277" y="2086797"/>
                  </a:lnTo>
                  <a:lnTo>
                    <a:pt x="931315" y="2115327"/>
                  </a:lnTo>
                  <a:lnTo>
                    <a:pt x="940485" y="2131630"/>
                  </a:lnTo>
                  <a:lnTo>
                    <a:pt x="929277" y="2168312"/>
                  </a:lnTo>
                  <a:lnTo>
                    <a:pt x="955769" y="2166274"/>
                  </a:lnTo>
                  <a:lnTo>
                    <a:pt x="948637" y="2143858"/>
                  </a:lnTo>
                  <a:lnTo>
                    <a:pt x="962902" y="2141820"/>
                  </a:lnTo>
                  <a:lnTo>
                    <a:pt x="975129" y="2122460"/>
                  </a:lnTo>
                  <a:lnTo>
                    <a:pt x="972073" y="2088835"/>
                  </a:lnTo>
                  <a:lnTo>
                    <a:pt x="984300" y="2083740"/>
                  </a:lnTo>
                  <a:lnTo>
                    <a:pt x="962902" y="2033812"/>
                  </a:lnTo>
                  <a:lnTo>
                    <a:pt x="931315" y="2014452"/>
                  </a:lnTo>
                  <a:lnTo>
                    <a:pt x="970035" y="1970637"/>
                  </a:lnTo>
                  <a:lnTo>
                    <a:pt x="964940" y="1951277"/>
                  </a:lnTo>
                  <a:lnTo>
                    <a:pt x="1008755" y="1940069"/>
                  </a:lnTo>
                  <a:lnTo>
                    <a:pt x="1070910" y="1963505"/>
                  </a:lnTo>
                  <a:lnTo>
                    <a:pt x="1138160" y="1934974"/>
                  </a:lnTo>
                  <a:lnTo>
                    <a:pt x="1138159" y="1934974"/>
                  </a:lnTo>
                  <a:lnTo>
                    <a:pt x="1070910" y="1963504"/>
                  </a:lnTo>
                  <a:lnTo>
                    <a:pt x="1070910" y="1963504"/>
                  </a:lnTo>
                  <a:lnTo>
                    <a:pt x="1008754" y="1940069"/>
                  </a:lnTo>
                  <a:lnTo>
                    <a:pt x="964940" y="1951277"/>
                  </a:lnTo>
                  <a:lnTo>
                    <a:pt x="964939" y="1951277"/>
                  </a:lnTo>
                  <a:lnTo>
                    <a:pt x="945580" y="1951277"/>
                  </a:lnTo>
                  <a:lnTo>
                    <a:pt x="940485" y="1970637"/>
                  </a:lnTo>
                  <a:lnTo>
                    <a:pt x="940485" y="1970637"/>
                  </a:lnTo>
                  <a:lnTo>
                    <a:pt x="899727" y="1942106"/>
                  </a:lnTo>
                  <a:lnTo>
                    <a:pt x="869159" y="1937012"/>
                  </a:lnTo>
                  <a:lnTo>
                    <a:pt x="861007" y="1915614"/>
                  </a:lnTo>
                  <a:lnTo>
                    <a:pt x="823306" y="1905425"/>
                  </a:lnTo>
                  <a:lnTo>
                    <a:pt x="774397" y="1869762"/>
                  </a:lnTo>
                  <a:lnTo>
                    <a:pt x="763189" y="1821871"/>
                  </a:lnTo>
                  <a:lnTo>
                    <a:pt x="714279" y="1754621"/>
                  </a:lnTo>
                  <a:lnTo>
                    <a:pt x="687787" y="1730167"/>
                  </a:lnTo>
                  <a:lnTo>
                    <a:pt x="685749" y="1705712"/>
                  </a:lnTo>
                  <a:lnTo>
                    <a:pt x="735835" y="1644607"/>
                  </a:lnTo>
                  <a:lnTo>
                    <a:pt x="736696" y="1643556"/>
                  </a:lnTo>
                  <a:lnTo>
                    <a:pt x="717336" y="1619101"/>
                  </a:lnTo>
                  <a:lnTo>
                    <a:pt x="664351" y="1599742"/>
                  </a:lnTo>
                  <a:lnTo>
                    <a:pt x="664353" y="1599741"/>
                  </a:lnTo>
                  <a:lnTo>
                    <a:pt x="664352" y="1599741"/>
                  </a:lnTo>
                  <a:lnTo>
                    <a:pt x="690844" y="1585475"/>
                  </a:lnTo>
                  <a:lnTo>
                    <a:pt x="690844" y="1544719"/>
                  </a:lnTo>
                  <a:lnTo>
                    <a:pt x="690844" y="1544719"/>
                  </a:lnTo>
                  <a:lnTo>
                    <a:pt x="690844" y="1544718"/>
                  </a:lnTo>
                  <a:lnTo>
                    <a:pt x="731602" y="1537585"/>
                  </a:lnTo>
                  <a:lnTo>
                    <a:pt x="777451" y="1549811"/>
                  </a:lnTo>
                  <a:lnTo>
                    <a:pt x="740772" y="1528416"/>
                  </a:lnTo>
                  <a:lnTo>
                    <a:pt x="697977" y="1530453"/>
                  </a:lnTo>
                  <a:lnTo>
                    <a:pt x="657219" y="1556946"/>
                  </a:lnTo>
                  <a:lnTo>
                    <a:pt x="627669" y="1535548"/>
                  </a:lnTo>
                  <a:lnTo>
                    <a:pt x="616461" y="1544719"/>
                  </a:lnTo>
                  <a:lnTo>
                    <a:pt x="584874" y="1530453"/>
                  </a:lnTo>
                  <a:lnTo>
                    <a:pt x="584875" y="1530453"/>
                  </a:lnTo>
                  <a:lnTo>
                    <a:pt x="584874" y="1530453"/>
                  </a:lnTo>
                  <a:lnTo>
                    <a:pt x="599139" y="1521282"/>
                  </a:lnTo>
                  <a:lnTo>
                    <a:pt x="584874" y="1491734"/>
                  </a:lnTo>
                  <a:lnTo>
                    <a:pt x="584874" y="1491733"/>
                  </a:lnTo>
                  <a:lnTo>
                    <a:pt x="584874" y="1491733"/>
                  </a:lnTo>
                  <a:lnTo>
                    <a:pt x="618499" y="1475430"/>
                  </a:lnTo>
                  <a:lnTo>
                    <a:pt x="611366" y="1463203"/>
                  </a:lnTo>
                  <a:lnTo>
                    <a:pt x="611367" y="1463203"/>
                  </a:lnTo>
                  <a:lnTo>
                    <a:pt x="611367" y="1463203"/>
                  </a:lnTo>
                  <a:lnTo>
                    <a:pt x="611367" y="1463203"/>
                  </a:lnTo>
                  <a:lnTo>
                    <a:pt x="611366" y="1463203"/>
                  </a:lnTo>
                  <a:lnTo>
                    <a:pt x="604233" y="1434672"/>
                  </a:lnTo>
                  <a:lnTo>
                    <a:pt x="510491" y="1441805"/>
                  </a:lnTo>
                  <a:lnTo>
                    <a:pt x="510491" y="1441805"/>
                  </a:lnTo>
                  <a:lnTo>
                    <a:pt x="491131" y="1412256"/>
                  </a:lnTo>
                  <a:lnTo>
                    <a:pt x="491132" y="1412256"/>
                  </a:lnTo>
                  <a:lnTo>
                    <a:pt x="491131" y="1412256"/>
                  </a:lnTo>
                  <a:lnTo>
                    <a:pt x="539021" y="1422445"/>
                  </a:lnTo>
                  <a:lnTo>
                    <a:pt x="546154" y="1403085"/>
                  </a:lnTo>
                  <a:lnTo>
                    <a:pt x="528832" y="1388820"/>
                  </a:lnTo>
                  <a:lnTo>
                    <a:pt x="478904" y="1395953"/>
                  </a:lnTo>
                  <a:lnTo>
                    <a:pt x="480942" y="1410218"/>
                  </a:lnTo>
                  <a:lnTo>
                    <a:pt x="480941" y="1410218"/>
                  </a:lnTo>
                  <a:lnTo>
                    <a:pt x="427956" y="1403085"/>
                  </a:lnTo>
                  <a:lnTo>
                    <a:pt x="404520" y="1362327"/>
                  </a:lnTo>
                  <a:lnTo>
                    <a:pt x="380066" y="1345005"/>
                  </a:lnTo>
                  <a:lnTo>
                    <a:pt x="341346" y="1342967"/>
                  </a:lnTo>
                  <a:lnTo>
                    <a:pt x="321986" y="1313419"/>
                  </a:lnTo>
                  <a:lnTo>
                    <a:pt x="235376" y="1295078"/>
                  </a:lnTo>
                  <a:lnTo>
                    <a:pt x="206846" y="1246168"/>
                  </a:lnTo>
                  <a:lnTo>
                    <a:pt x="197675" y="1268585"/>
                  </a:lnTo>
                  <a:lnTo>
                    <a:pt x="155898" y="1263491"/>
                  </a:lnTo>
                  <a:lnTo>
                    <a:pt x="144690" y="1286926"/>
                  </a:lnTo>
                  <a:lnTo>
                    <a:pt x="88648" y="1282851"/>
                  </a:lnTo>
                  <a:lnTo>
                    <a:pt x="88648" y="1282850"/>
                  </a:lnTo>
                  <a:lnTo>
                    <a:pt x="88648" y="1282850"/>
                  </a:lnTo>
                  <a:lnTo>
                    <a:pt x="98837" y="1258395"/>
                  </a:lnTo>
                  <a:lnTo>
                    <a:pt x="91705" y="1226809"/>
                  </a:lnTo>
                  <a:lnTo>
                    <a:pt x="74383" y="1205411"/>
                  </a:lnTo>
                  <a:lnTo>
                    <a:pt x="52985" y="1193183"/>
                  </a:lnTo>
                  <a:lnTo>
                    <a:pt x="2038" y="1176880"/>
                  </a:lnTo>
                  <a:lnTo>
                    <a:pt x="2038" y="1176880"/>
                  </a:lnTo>
                  <a:lnTo>
                    <a:pt x="2038" y="1176880"/>
                  </a:lnTo>
                  <a:lnTo>
                    <a:pt x="7132" y="1164652"/>
                  </a:lnTo>
                  <a:lnTo>
                    <a:pt x="102913" y="1152425"/>
                  </a:lnTo>
                  <a:lnTo>
                    <a:pt x="122273" y="1162614"/>
                  </a:lnTo>
                  <a:lnTo>
                    <a:pt x="129406" y="1140198"/>
                  </a:lnTo>
                  <a:lnTo>
                    <a:pt x="124637" y="1128011"/>
                  </a:lnTo>
                  <a:lnTo>
                    <a:pt x="120235" y="1116762"/>
                  </a:lnTo>
                  <a:lnTo>
                    <a:pt x="76421" y="1097402"/>
                  </a:lnTo>
                  <a:lnTo>
                    <a:pt x="55023" y="1123895"/>
                  </a:lnTo>
                  <a:lnTo>
                    <a:pt x="47890" y="1063777"/>
                  </a:lnTo>
                  <a:lnTo>
                    <a:pt x="47890" y="1063777"/>
                  </a:lnTo>
                  <a:lnTo>
                    <a:pt x="47890" y="1063777"/>
                  </a:lnTo>
                  <a:lnTo>
                    <a:pt x="105970" y="1083137"/>
                  </a:lnTo>
                  <a:lnTo>
                    <a:pt x="136538" y="1072948"/>
                  </a:lnTo>
                  <a:lnTo>
                    <a:pt x="88648" y="1058683"/>
                  </a:lnTo>
                  <a:lnTo>
                    <a:pt x="88648" y="1058682"/>
                  </a:lnTo>
                  <a:lnTo>
                    <a:pt x="88648" y="1058682"/>
                  </a:lnTo>
                  <a:lnTo>
                    <a:pt x="110045" y="1032190"/>
                  </a:lnTo>
                  <a:lnTo>
                    <a:pt x="0" y="1056645"/>
                  </a:lnTo>
                  <a:lnTo>
                    <a:pt x="0" y="1056644"/>
                  </a:lnTo>
                  <a:lnTo>
                    <a:pt x="7132" y="970034"/>
                  </a:lnTo>
                  <a:lnTo>
                    <a:pt x="65212" y="940485"/>
                  </a:lnTo>
                  <a:lnTo>
                    <a:pt x="136538" y="919087"/>
                  </a:lnTo>
                  <a:lnTo>
                    <a:pt x="136538" y="919087"/>
                  </a:lnTo>
                  <a:lnTo>
                    <a:pt x="136538" y="919087"/>
                  </a:lnTo>
                  <a:lnTo>
                    <a:pt x="141196" y="927239"/>
                  </a:lnTo>
                  <a:lnTo>
                    <a:pt x="144690" y="933352"/>
                  </a:lnTo>
                  <a:lnTo>
                    <a:pt x="231300" y="904822"/>
                  </a:lnTo>
                  <a:lnTo>
                    <a:pt x="231300" y="904822"/>
                  </a:lnTo>
                  <a:lnTo>
                    <a:pt x="231300" y="904822"/>
                  </a:lnTo>
                  <a:lnTo>
                    <a:pt x="235376" y="928258"/>
                  </a:lnTo>
                  <a:lnTo>
                    <a:pt x="235805" y="928597"/>
                  </a:lnTo>
                  <a:lnTo>
                    <a:pt x="259830" y="947617"/>
                  </a:lnTo>
                  <a:lnTo>
                    <a:pt x="269001" y="913992"/>
                  </a:lnTo>
                  <a:lnTo>
                    <a:pt x="284384" y="919440"/>
                  </a:lnTo>
                  <a:lnTo>
                    <a:pt x="317911" y="931314"/>
                  </a:lnTo>
                  <a:lnTo>
                    <a:pt x="341346" y="938447"/>
                  </a:lnTo>
                  <a:lnTo>
                    <a:pt x="341346" y="887500"/>
                  </a:lnTo>
                  <a:lnTo>
                    <a:pt x="370895" y="873234"/>
                  </a:lnTo>
                  <a:lnTo>
                    <a:pt x="370895" y="873235"/>
                  </a:lnTo>
                  <a:lnTo>
                    <a:pt x="370895" y="873234"/>
                  </a:lnTo>
                  <a:lnTo>
                    <a:pt x="382104" y="887500"/>
                  </a:lnTo>
                  <a:lnTo>
                    <a:pt x="473808" y="866102"/>
                  </a:lnTo>
                  <a:lnTo>
                    <a:pt x="473809" y="866102"/>
                  </a:lnTo>
                  <a:lnTo>
                    <a:pt x="579779" y="1023019"/>
                  </a:lnTo>
                  <a:lnTo>
                    <a:pt x="637858" y="977167"/>
                  </a:lnTo>
                  <a:lnTo>
                    <a:pt x="674758" y="966176"/>
                  </a:lnTo>
                  <a:lnTo>
                    <a:pt x="685749" y="962902"/>
                  </a:lnTo>
                  <a:lnTo>
                    <a:pt x="685749" y="962902"/>
                  </a:lnTo>
                  <a:lnTo>
                    <a:pt x="717336" y="1000602"/>
                  </a:lnTo>
                  <a:lnTo>
                    <a:pt x="726506" y="984300"/>
                  </a:lnTo>
                  <a:lnTo>
                    <a:pt x="726507" y="984299"/>
                  </a:lnTo>
                  <a:lnTo>
                    <a:pt x="758094" y="979205"/>
                  </a:lnTo>
                  <a:lnTo>
                    <a:pt x="777454" y="959845"/>
                  </a:lnTo>
                  <a:lnTo>
                    <a:pt x="816174" y="957807"/>
                  </a:lnTo>
                  <a:lnTo>
                    <a:pt x="816174" y="957807"/>
                  </a:lnTo>
                  <a:lnTo>
                    <a:pt x="805985" y="979205"/>
                  </a:lnTo>
                  <a:lnTo>
                    <a:pt x="811080" y="993470"/>
                  </a:lnTo>
                  <a:lnTo>
                    <a:pt x="832477" y="998565"/>
                  </a:lnTo>
                  <a:lnTo>
                    <a:pt x="887500" y="993470"/>
                  </a:lnTo>
                  <a:lnTo>
                    <a:pt x="887500" y="993470"/>
                  </a:lnTo>
                  <a:lnTo>
                    <a:pt x="887500" y="993470"/>
                  </a:lnTo>
                  <a:lnTo>
                    <a:pt x="917049" y="996527"/>
                  </a:lnTo>
                  <a:lnTo>
                    <a:pt x="933352" y="986338"/>
                  </a:lnTo>
                  <a:lnTo>
                    <a:pt x="936409" y="974110"/>
                  </a:lnTo>
                  <a:lnTo>
                    <a:pt x="924182" y="979205"/>
                  </a:lnTo>
                  <a:lnTo>
                    <a:pt x="890556" y="943542"/>
                  </a:lnTo>
                  <a:lnTo>
                    <a:pt x="887500" y="902784"/>
                  </a:lnTo>
                  <a:lnTo>
                    <a:pt x="887500" y="902784"/>
                  </a:lnTo>
                  <a:lnTo>
                    <a:pt x="897689" y="844704"/>
                  </a:lnTo>
                  <a:lnTo>
                    <a:pt x="887500" y="825345"/>
                  </a:lnTo>
                  <a:lnTo>
                    <a:pt x="887500" y="825344"/>
                  </a:lnTo>
                  <a:lnTo>
                    <a:pt x="887500" y="753000"/>
                  </a:lnTo>
                  <a:lnTo>
                    <a:pt x="832477" y="659257"/>
                  </a:lnTo>
                  <a:lnTo>
                    <a:pt x="827382" y="562457"/>
                  </a:lnTo>
                  <a:lnTo>
                    <a:pt x="809041" y="553287"/>
                  </a:lnTo>
                  <a:lnTo>
                    <a:pt x="811079" y="531889"/>
                  </a:lnTo>
                  <a:lnTo>
                    <a:pt x="883424" y="562457"/>
                  </a:lnTo>
                  <a:lnTo>
                    <a:pt x="919087" y="567552"/>
                  </a:lnTo>
                  <a:lnTo>
                    <a:pt x="940485" y="548192"/>
                  </a:lnTo>
                  <a:lnTo>
                    <a:pt x="940485" y="548192"/>
                  </a:lnTo>
                  <a:lnTo>
                    <a:pt x="962901" y="548192"/>
                  </a:lnTo>
                  <a:lnTo>
                    <a:pt x="962902" y="548192"/>
                  </a:lnTo>
                  <a:lnTo>
                    <a:pt x="989394" y="555325"/>
                  </a:lnTo>
                  <a:lnTo>
                    <a:pt x="998565" y="586912"/>
                  </a:lnTo>
                  <a:lnTo>
                    <a:pt x="977167" y="604234"/>
                  </a:lnTo>
                  <a:lnTo>
                    <a:pt x="975129" y="618499"/>
                  </a:lnTo>
                  <a:lnTo>
                    <a:pt x="1012830" y="675560"/>
                  </a:lnTo>
                  <a:lnTo>
                    <a:pt x="1010792" y="690844"/>
                  </a:lnTo>
                  <a:lnTo>
                    <a:pt x="1025057" y="697977"/>
                  </a:lnTo>
                  <a:lnTo>
                    <a:pt x="1035247" y="683711"/>
                  </a:lnTo>
                  <a:lnTo>
                    <a:pt x="1072947" y="680655"/>
                  </a:lnTo>
                  <a:lnTo>
                    <a:pt x="1072948" y="680655"/>
                  </a:lnTo>
                  <a:lnTo>
                    <a:pt x="1099440" y="700015"/>
                  </a:lnTo>
                  <a:lnTo>
                    <a:pt x="1185802" y="710261"/>
                  </a:lnTo>
                  <a:lnTo>
                    <a:pt x="1219676" y="714280"/>
                  </a:lnTo>
                  <a:lnTo>
                    <a:pt x="1249225" y="731602"/>
                  </a:lnTo>
                  <a:lnTo>
                    <a:pt x="1260688" y="733451"/>
                  </a:lnTo>
                  <a:lnTo>
                    <a:pt x="1280812" y="736696"/>
                  </a:lnTo>
                  <a:lnTo>
                    <a:pt x="1330740" y="719374"/>
                  </a:lnTo>
                  <a:lnTo>
                    <a:pt x="1362328" y="687787"/>
                  </a:lnTo>
                  <a:lnTo>
                    <a:pt x="1388820" y="680655"/>
                  </a:lnTo>
                  <a:lnTo>
                    <a:pt x="1405123" y="680655"/>
                  </a:lnTo>
                  <a:lnTo>
                    <a:pt x="1405123" y="680654"/>
                  </a:lnTo>
                  <a:lnTo>
                    <a:pt x="1429576" y="675560"/>
                  </a:lnTo>
                  <a:lnTo>
                    <a:pt x="1369460" y="666390"/>
                  </a:lnTo>
                  <a:lnTo>
                    <a:pt x="1348062" y="641935"/>
                  </a:lnTo>
                  <a:lnTo>
                    <a:pt x="1348062" y="641935"/>
                  </a:lnTo>
                  <a:lnTo>
                    <a:pt x="1348062" y="641934"/>
                  </a:lnTo>
                  <a:lnTo>
                    <a:pt x="1378630" y="567552"/>
                  </a:lnTo>
                  <a:lnTo>
                    <a:pt x="1496828" y="502339"/>
                  </a:lnTo>
                  <a:lnTo>
                    <a:pt x="1544718" y="498263"/>
                  </a:lnTo>
                  <a:lnTo>
                    <a:pt x="1590571" y="480941"/>
                  </a:lnTo>
                  <a:lnTo>
                    <a:pt x="1590571" y="480941"/>
                  </a:lnTo>
                  <a:lnTo>
                    <a:pt x="1609931" y="480941"/>
                  </a:lnTo>
                  <a:lnTo>
                    <a:pt x="1657821" y="459543"/>
                  </a:lnTo>
                  <a:lnTo>
                    <a:pt x="1663678" y="454296"/>
                  </a:lnTo>
                  <a:lnTo>
                    <a:pt x="1706730" y="415729"/>
                  </a:lnTo>
                  <a:lnTo>
                    <a:pt x="1723033" y="404521"/>
                  </a:lnTo>
                  <a:lnTo>
                    <a:pt x="1733222" y="369877"/>
                  </a:lnTo>
                  <a:lnTo>
                    <a:pt x="1749526" y="358668"/>
                  </a:lnTo>
                  <a:lnTo>
                    <a:pt x="1759715" y="369877"/>
                  </a:lnTo>
                  <a:lnTo>
                    <a:pt x="1786207" y="374971"/>
                  </a:lnTo>
                  <a:lnTo>
                    <a:pt x="1744431" y="332176"/>
                  </a:lnTo>
                  <a:lnTo>
                    <a:pt x="1754620" y="291418"/>
                  </a:lnTo>
                  <a:lnTo>
                    <a:pt x="1754620" y="291418"/>
                  </a:lnTo>
                  <a:lnTo>
                    <a:pt x="1754620" y="291418"/>
                  </a:lnTo>
                  <a:lnTo>
                    <a:pt x="1754621" y="291418"/>
                  </a:lnTo>
                  <a:lnTo>
                    <a:pt x="1754621" y="291418"/>
                  </a:lnTo>
                  <a:lnTo>
                    <a:pt x="1759716" y="221111"/>
                  </a:lnTo>
                  <a:lnTo>
                    <a:pt x="1754621" y="155899"/>
                  </a:lnTo>
                  <a:lnTo>
                    <a:pt x="1754621" y="155899"/>
                  </a:lnTo>
                  <a:lnTo>
                    <a:pt x="1754621" y="155898"/>
                  </a:lnTo>
                  <a:lnTo>
                    <a:pt x="1766848" y="127368"/>
                  </a:lnTo>
                  <a:lnTo>
                    <a:pt x="1759716" y="88649"/>
                  </a:lnTo>
                  <a:lnTo>
                    <a:pt x="1759716" y="88648"/>
                  </a:lnTo>
                  <a:lnTo>
                    <a:pt x="1778057" y="83553"/>
                  </a:lnTo>
                  <a:lnTo>
                    <a:pt x="1802511" y="57061"/>
                  </a:lnTo>
                  <a:lnTo>
                    <a:pt x="1896254" y="28530"/>
                  </a:lnTo>
                  <a:close/>
                </a:path>
              </a:pathLst>
            </a:custGeom>
            <a:solidFill>
              <a:schemeClr val="bg1">
                <a:lumMod val="75000"/>
              </a:schemeClr>
            </a:solidFill>
            <a:ln w="14288" cap="flat">
              <a:noFill/>
              <a:prstDash val="solid"/>
              <a:miter lim="800000"/>
              <a:headEnd/>
              <a:tailEnd/>
            </a:ln>
          </p:spPr>
          <p:txBody>
            <a:bodyPr/>
            <a:lstStyle/>
            <a:p>
              <a:pPr>
                <a:defRPr/>
              </a:pPr>
              <a:endParaRPr lang="fr-FR" sz="1600"/>
            </a:p>
          </p:txBody>
        </p:sp>
        <p:sp>
          <p:nvSpPr>
            <p:cNvPr id="6" name="Larme 5">
              <a:extLst>
                <a:ext uri="{FF2B5EF4-FFF2-40B4-BE49-F238E27FC236}">
                  <a16:creationId xmlns:a16="http://schemas.microsoft.com/office/drawing/2014/main" id="{068399DC-45F3-C8AB-CBC9-5E957A686F10}"/>
                </a:ext>
              </a:extLst>
            </p:cNvPr>
            <p:cNvSpPr/>
            <p:nvPr/>
          </p:nvSpPr>
          <p:spPr bwMode="auto">
            <a:xfrm rot="8207323">
              <a:off x="9985932" y="1781082"/>
              <a:ext cx="339048" cy="344102"/>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0" name="Larme 9">
              <a:extLst>
                <a:ext uri="{FF2B5EF4-FFF2-40B4-BE49-F238E27FC236}">
                  <a16:creationId xmlns:a16="http://schemas.microsoft.com/office/drawing/2014/main" id="{8D772A7A-6C76-5A49-B306-882A6D11BAB5}"/>
                </a:ext>
              </a:extLst>
            </p:cNvPr>
            <p:cNvSpPr/>
            <p:nvPr/>
          </p:nvSpPr>
          <p:spPr bwMode="auto">
            <a:xfrm rot="8207323">
              <a:off x="10275944" y="3467627"/>
              <a:ext cx="360000" cy="360000"/>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2" name="ZoneTexte 11">
              <a:extLst>
                <a:ext uri="{FF2B5EF4-FFF2-40B4-BE49-F238E27FC236}">
                  <a16:creationId xmlns:a16="http://schemas.microsoft.com/office/drawing/2014/main" id="{85645DCC-1E61-AFFE-0260-5DAB682EC4E4}"/>
                </a:ext>
              </a:extLst>
            </p:cNvPr>
            <p:cNvSpPr txBox="1"/>
            <p:nvPr/>
          </p:nvSpPr>
          <p:spPr>
            <a:xfrm>
              <a:off x="10241628" y="3145599"/>
              <a:ext cx="981633" cy="355307"/>
            </a:xfrm>
            <a:prstGeom prst="rect">
              <a:avLst/>
            </a:prstGeom>
            <a:noFill/>
          </p:spPr>
          <p:txBody>
            <a:bodyPr wrap="square" rtlCol="0">
              <a:spAutoFit/>
            </a:bodyPr>
            <a:lstStyle/>
            <a:p>
              <a:pPr algn="l"/>
              <a:r>
                <a:rPr lang="fr-FR" sz="700" dirty="0">
                  <a:cs typeface="Verdana"/>
                </a:rPr>
                <a:t>Auvergne Rhône-Alpes</a:t>
              </a:r>
            </a:p>
          </p:txBody>
        </p:sp>
        <p:sp>
          <p:nvSpPr>
            <p:cNvPr id="13" name="ZoneTexte 12">
              <a:extLst>
                <a:ext uri="{FF2B5EF4-FFF2-40B4-BE49-F238E27FC236}">
                  <a16:creationId xmlns:a16="http://schemas.microsoft.com/office/drawing/2014/main" id="{5220A016-EAE9-96EB-8F12-CDFC1E86E890}"/>
                </a:ext>
              </a:extLst>
            </p:cNvPr>
            <p:cNvSpPr txBox="1"/>
            <p:nvPr/>
          </p:nvSpPr>
          <p:spPr>
            <a:xfrm>
              <a:off x="10107686" y="3476150"/>
              <a:ext cx="696515" cy="309459"/>
            </a:xfrm>
            <a:prstGeom prst="rect">
              <a:avLst/>
            </a:prstGeom>
            <a:noFill/>
          </p:spPr>
          <p:txBody>
            <a:bodyPr wrap="square" rtlCol="0">
              <a:spAutoFit/>
            </a:bodyPr>
            <a:lstStyle/>
            <a:p>
              <a:pPr algn="ctr"/>
              <a:r>
                <a:rPr lang="fr-FR" sz="1000" b="1" dirty="0">
                  <a:solidFill>
                    <a:schemeClr val="bg1"/>
                  </a:solidFill>
                </a:rPr>
                <a:t>10%</a:t>
              </a:r>
            </a:p>
          </p:txBody>
        </p:sp>
        <p:sp>
          <p:nvSpPr>
            <p:cNvPr id="14" name="Larme 13">
              <a:extLst>
                <a:ext uri="{FF2B5EF4-FFF2-40B4-BE49-F238E27FC236}">
                  <a16:creationId xmlns:a16="http://schemas.microsoft.com/office/drawing/2014/main" id="{E382D87D-D132-3F93-2364-804316F21D17}"/>
                </a:ext>
              </a:extLst>
            </p:cNvPr>
            <p:cNvSpPr/>
            <p:nvPr/>
          </p:nvSpPr>
          <p:spPr bwMode="auto">
            <a:xfrm rot="8207323">
              <a:off x="8512441" y="2494894"/>
              <a:ext cx="339048" cy="344102"/>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5" name="ZoneTexte 14">
              <a:extLst>
                <a:ext uri="{FF2B5EF4-FFF2-40B4-BE49-F238E27FC236}">
                  <a16:creationId xmlns:a16="http://schemas.microsoft.com/office/drawing/2014/main" id="{9B8B6BC3-F3A9-4558-A4B7-DD836003D778}"/>
                </a:ext>
              </a:extLst>
            </p:cNvPr>
            <p:cNvSpPr txBox="1"/>
            <p:nvPr/>
          </p:nvSpPr>
          <p:spPr>
            <a:xfrm>
              <a:off x="8189182" y="2316778"/>
              <a:ext cx="860611" cy="230950"/>
            </a:xfrm>
            <a:prstGeom prst="rect">
              <a:avLst/>
            </a:prstGeom>
            <a:noFill/>
          </p:spPr>
          <p:txBody>
            <a:bodyPr wrap="square" rtlCol="0">
              <a:spAutoFit/>
            </a:bodyPr>
            <a:lstStyle/>
            <a:p>
              <a:pPr algn="ctr"/>
              <a:r>
                <a:rPr lang="fr-FR" sz="700" dirty="0">
                  <a:cs typeface="Verdana"/>
                </a:rPr>
                <a:t>Bretagne</a:t>
              </a:r>
            </a:p>
          </p:txBody>
        </p:sp>
        <p:sp>
          <p:nvSpPr>
            <p:cNvPr id="16" name="ZoneTexte 15">
              <a:extLst>
                <a:ext uri="{FF2B5EF4-FFF2-40B4-BE49-F238E27FC236}">
                  <a16:creationId xmlns:a16="http://schemas.microsoft.com/office/drawing/2014/main" id="{D6DCEDA6-117E-8660-54ED-ED3EA516BA5B}"/>
                </a:ext>
              </a:extLst>
            </p:cNvPr>
            <p:cNvSpPr txBox="1"/>
            <p:nvPr/>
          </p:nvSpPr>
          <p:spPr>
            <a:xfrm>
              <a:off x="8399803" y="2504073"/>
              <a:ext cx="564325" cy="319130"/>
            </a:xfrm>
            <a:prstGeom prst="rect">
              <a:avLst/>
            </a:prstGeom>
            <a:noFill/>
          </p:spPr>
          <p:txBody>
            <a:bodyPr wrap="square" rtlCol="0">
              <a:spAutoFit/>
            </a:bodyPr>
            <a:lstStyle/>
            <a:p>
              <a:pPr algn="ctr"/>
              <a:r>
                <a:rPr lang="fr-FR" sz="1050" b="1" dirty="0">
                  <a:solidFill>
                    <a:schemeClr val="bg1"/>
                  </a:solidFill>
                  <a:cs typeface="Verdana"/>
                </a:rPr>
                <a:t>6%</a:t>
              </a:r>
            </a:p>
          </p:txBody>
        </p:sp>
        <p:sp>
          <p:nvSpPr>
            <p:cNvPr id="17" name="ZoneTexte 16">
              <a:extLst>
                <a:ext uri="{FF2B5EF4-FFF2-40B4-BE49-F238E27FC236}">
                  <a16:creationId xmlns:a16="http://schemas.microsoft.com/office/drawing/2014/main" id="{93F6319F-66F1-EC89-58AF-37C4D3CAB0BD}"/>
                </a:ext>
              </a:extLst>
            </p:cNvPr>
            <p:cNvSpPr txBox="1"/>
            <p:nvPr/>
          </p:nvSpPr>
          <p:spPr>
            <a:xfrm>
              <a:off x="11255984" y="4426921"/>
              <a:ext cx="716706" cy="230950"/>
            </a:xfrm>
            <a:prstGeom prst="rect">
              <a:avLst/>
            </a:prstGeom>
            <a:noFill/>
          </p:spPr>
          <p:txBody>
            <a:bodyPr wrap="square" rtlCol="0">
              <a:spAutoFit/>
            </a:bodyPr>
            <a:lstStyle/>
            <a:p>
              <a:pPr algn="ctr"/>
              <a:r>
                <a:rPr lang="fr-FR" sz="700" dirty="0">
                  <a:cs typeface="Verdana"/>
                </a:rPr>
                <a:t>Corse</a:t>
              </a:r>
            </a:p>
          </p:txBody>
        </p:sp>
        <p:sp>
          <p:nvSpPr>
            <p:cNvPr id="19" name="ZoneTexte 18">
              <a:extLst>
                <a:ext uri="{FF2B5EF4-FFF2-40B4-BE49-F238E27FC236}">
                  <a16:creationId xmlns:a16="http://schemas.microsoft.com/office/drawing/2014/main" id="{8D7389A8-7251-676D-A785-9C694290A953}"/>
                </a:ext>
              </a:extLst>
            </p:cNvPr>
            <p:cNvSpPr txBox="1"/>
            <p:nvPr/>
          </p:nvSpPr>
          <p:spPr>
            <a:xfrm>
              <a:off x="9289305" y="1642503"/>
              <a:ext cx="860611" cy="355307"/>
            </a:xfrm>
            <a:prstGeom prst="rect">
              <a:avLst/>
            </a:prstGeom>
            <a:noFill/>
          </p:spPr>
          <p:txBody>
            <a:bodyPr wrap="square" rtlCol="0">
              <a:spAutoFit/>
            </a:bodyPr>
            <a:lstStyle/>
            <a:p>
              <a:pPr algn="ctr"/>
              <a:r>
                <a:rPr lang="fr-FR" sz="700" dirty="0">
                  <a:cs typeface="Verdana"/>
                </a:rPr>
                <a:t>Hauts-de-France</a:t>
              </a:r>
            </a:p>
          </p:txBody>
        </p:sp>
        <p:sp>
          <p:nvSpPr>
            <p:cNvPr id="21" name="ZoneTexte 20">
              <a:extLst>
                <a:ext uri="{FF2B5EF4-FFF2-40B4-BE49-F238E27FC236}">
                  <a16:creationId xmlns:a16="http://schemas.microsoft.com/office/drawing/2014/main" id="{7996A748-8E04-6A77-5288-67C5351564E5}"/>
                </a:ext>
              </a:extLst>
            </p:cNvPr>
            <p:cNvSpPr txBox="1"/>
            <p:nvPr/>
          </p:nvSpPr>
          <p:spPr>
            <a:xfrm>
              <a:off x="9873294" y="1799244"/>
              <a:ext cx="564325" cy="319130"/>
            </a:xfrm>
            <a:prstGeom prst="rect">
              <a:avLst/>
            </a:prstGeom>
            <a:noFill/>
          </p:spPr>
          <p:txBody>
            <a:bodyPr wrap="square" rtlCol="0">
              <a:spAutoFit/>
            </a:bodyPr>
            <a:lstStyle/>
            <a:p>
              <a:pPr algn="ctr"/>
              <a:r>
                <a:rPr lang="fr-FR" sz="1050" b="1" dirty="0">
                  <a:solidFill>
                    <a:schemeClr val="bg1"/>
                  </a:solidFill>
                  <a:cs typeface="Verdana"/>
                </a:rPr>
                <a:t>11%</a:t>
              </a:r>
            </a:p>
          </p:txBody>
        </p:sp>
        <p:sp>
          <p:nvSpPr>
            <p:cNvPr id="22" name="Larme 21">
              <a:extLst>
                <a:ext uri="{FF2B5EF4-FFF2-40B4-BE49-F238E27FC236}">
                  <a16:creationId xmlns:a16="http://schemas.microsoft.com/office/drawing/2014/main" id="{5B4D59DF-B9CE-F0E0-62F2-DCBC376142B0}"/>
                </a:ext>
              </a:extLst>
            </p:cNvPr>
            <p:cNvSpPr/>
            <p:nvPr/>
          </p:nvSpPr>
          <p:spPr bwMode="auto">
            <a:xfrm rot="8207323">
              <a:off x="10411064" y="2113182"/>
              <a:ext cx="339048" cy="344102"/>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5" name="ZoneTexte 24">
              <a:extLst>
                <a:ext uri="{FF2B5EF4-FFF2-40B4-BE49-F238E27FC236}">
                  <a16:creationId xmlns:a16="http://schemas.microsoft.com/office/drawing/2014/main" id="{7EBF6DCC-DBC5-23AB-2EE3-D8EECCDEBA0C}"/>
                </a:ext>
              </a:extLst>
            </p:cNvPr>
            <p:cNvSpPr txBox="1"/>
            <p:nvPr/>
          </p:nvSpPr>
          <p:spPr>
            <a:xfrm>
              <a:off x="10232925" y="1912139"/>
              <a:ext cx="860611" cy="230950"/>
            </a:xfrm>
            <a:prstGeom prst="rect">
              <a:avLst/>
            </a:prstGeom>
            <a:noFill/>
          </p:spPr>
          <p:txBody>
            <a:bodyPr wrap="square" rtlCol="0">
              <a:spAutoFit/>
            </a:bodyPr>
            <a:lstStyle/>
            <a:p>
              <a:pPr algn="ctr"/>
              <a:r>
                <a:rPr lang="fr-FR" sz="700" dirty="0">
                  <a:cs typeface="Verdana"/>
                </a:rPr>
                <a:t>Grand Est</a:t>
              </a:r>
            </a:p>
          </p:txBody>
        </p:sp>
        <p:sp>
          <p:nvSpPr>
            <p:cNvPr id="27" name="ZoneTexte 26">
              <a:extLst>
                <a:ext uri="{FF2B5EF4-FFF2-40B4-BE49-F238E27FC236}">
                  <a16:creationId xmlns:a16="http://schemas.microsoft.com/office/drawing/2014/main" id="{B69D448F-7239-7E3E-F75B-EFB48EBDFB3A}"/>
                </a:ext>
              </a:extLst>
            </p:cNvPr>
            <p:cNvSpPr txBox="1"/>
            <p:nvPr/>
          </p:nvSpPr>
          <p:spPr>
            <a:xfrm>
              <a:off x="10298425" y="2130830"/>
              <a:ext cx="564325" cy="319130"/>
            </a:xfrm>
            <a:prstGeom prst="rect">
              <a:avLst/>
            </a:prstGeom>
            <a:noFill/>
          </p:spPr>
          <p:txBody>
            <a:bodyPr wrap="square" rtlCol="0">
              <a:spAutoFit/>
            </a:bodyPr>
            <a:lstStyle/>
            <a:p>
              <a:pPr algn="ctr"/>
              <a:r>
                <a:rPr lang="fr-FR" sz="1050" b="1" dirty="0">
                  <a:solidFill>
                    <a:schemeClr val="bg1"/>
                  </a:solidFill>
                  <a:cs typeface="Verdana"/>
                </a:rPr>
                <a:t>7%</a:t>
              </a:r>
            </a:p>
          </p:txBody>
        </p:sp>
        <p:sp>
          <p:nvSpPr>
            <p:cNvPr id="28" name="Larme 27">
              <a:extLst>
                <a:ext uri="{FF2B5EF4-FFF2-40B4-BE49-F238E27FC236}">
                  <a16:creationId xmlns:a16="http://schemas.microsoft.com/office/drawing/2014/main" id="{B41BF2F1-C38A-5D12-C062-28BCA1FF93A7}"/>
                </a:ext>
              </a:extLst>
            </p:cNvPr>
            <p:cNvSpPr/>
            <p:nvPr/>
          </p:nvSpPr>
          <p:spPr bwMode="auto">
            <a:xfrm rot="8207323">
              <a:off x="10039827" y="2612613"/>
              <a:ext cx="360000" cy="360000"/>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9" name="ZoneTexte 28">
              <a:extLst>
                <a:ext uri="{FF2B5EF4-FFF2-40B4-BE49-F238E27FC236}">
                  <a16:creationId xmlns:a16="http://schemas.microsoft.com/office/drawing/2014/main" id="{6FDFE555-BF47-AE16-464D-5A39E9E7DBE1}"/>
                </a:ext>
              </a:extLst>
            </p:cNvPr>
            <p:cNvSpPr txBox="1"/>
            <p:nvPr/>
          </p:nvSpPr>
          <p:spPr>
            <a:xfrm>
              <a:off x="9928787" y="2366685"/>
              <a:ext cx="522239" cy="309459"/>
            </a:xfrm>
            <a:prstGeom prst="rect">
              <a:avLst/>
            </a:prstGeom>
            <a:noFill/>
          </p:spPr>
          <p:txBody>
            <a:bodyPr wrap="square" rtlCol="0">
              <a:spAutoFit/>
            </a:bodyPr>
            <a:lstStyle/>
            <a:p>
              <a:pPr algn="l"/>
              <a:r>
                <a:rPr lang="fr-FR" sz="1000" dirty="0">
                  <a:cs typeface="Verdana"/>
                </a:rPr>
                <a:t>IDF</a:t>
              </a:r>
            </a:p>
          </p:txBody>
        </p:sp>
        <p:sp>
          <p:nvSpPr>
            <p:cNvPr id="34" name="ZoneTexte 33">
              <a:extLst>
                <a:ext uri="{FF2B5EF4-FFF2-40B4-BE49-F238E27FC236}">
                  <a16:creationId xmlns:a16="http://schemas.microsoft.com/office/drawing/2014/main" id="{AEF66E98-F67C-4400-2874-32DE71211EA1}"/>
                </a:ext>
              </a:extLst>
            </p:cNvPr>
            <p:cNvSpPr txBox="1"/>
            <p:nvPr/>
          </p:nvSpPr>
          <p:spPr>
            <a:xfrm>
              <a:off x="9851439" y="2641163"/>
              <a:ext cx="736775" cy="309459"/>
            </a:xfrm>
            <a:prstGeom prst="rect">
              <a:avLst/>
            </a:prstGeom>
            <a:noFill/>
          </p:spPr>
          <p:txBody>
            <a:bodyPr wrap="square" rtlCol="0">
              <a:spAutoFit/>
            </a:bodyPr>
            <a:lstStyle/>
            <a:p>
              <a:pPr algn="ctr"/>
              <a:r>
                <a:rPr lang="fr-FR" sz="1000" b="1" dirty="0">
                  <a:solidFill>
                    <a:schemeClr val="bg1"/>
                  </a:solidFill>
                  <a:cs typeface="Verdana"/>
                </a:rPr>
                <a:t>12%</a:t>
              </a:r>
            </a:p>
          </p:txBody>
        </p:sp>
        <p:sp>
          <p:nvSpPr>
            <p:cNvPr id="35" name="Larme 34">
              <a:extLst>
                <a:ext uri="{FF2B5EF4-FFF2-40B4-BE49-F238E27FC236}">
                  <a16:creationId xmlns:a16="http://schemas.microsoft.com/office/drawing/2014/main" id="{D5124D65-C06F-FACE-68BE-82FAECD69806}"/>
                </a:ext>
              </a:extLst>
            </p:cNvPr>
            <p:cNvSpPr/>
            <p:nvPr/>
          </p:nvSpPr>
          <p:spPr bwMode="auto">
            <a:xfrm rot="8207323">
              <a:off x="9193447" y="2166023"/>
              <a:ext cx="339048" cy="344102"/>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9" name="ZoneTexte 38">
              <a:extLst>
                <a:ext uri="{FF2B5EF4-FFF2-40B4-BE49-F238E27FC236}">
                  <a16:creationId xmlns:a16="http://schemas.microsoft.com/office/drawing/2014/main" id="{9558405E-6109-B5D4-BEF8-87A7DD6FF2DE}"/>
                </a:ext>
              </a:extLst>
            </p:cNvPr>
            <p:cNvSpPr txBox="1"/>
            <p:nvPr/>
          </p:nvSpPr>
          <p:spPr>
            <a:xfrm>
              <a:off x="8677692" y="1995672"/>
              <a:ext cx="1030567" cy="230950"/>
            </a:xfrm>
            <a:prstGeom prst="rect">
              <a:avLst/>
            </a:prstGeom>
            <a:noFill/>
          </p:spPr>
          <p:txBody>
            <a:bodyPr wrap="square" rtlCol="0">
              <a:spAutoFit/>
            </a:bodyPr>
            <a:lstStyle/>
            <a:p>
              <a:pPr algn="ctr"/>
              <a:r>
                <a:rPr lang="fr-FR" sz="700" dirty="0">
                  <a:cs typeface="Verdana"/>
                </a:rPr>
                <a:t>Normandie</a:t>
              </a:r>
            </a:p>
          </p:txBody>
        </p:sp>
        <p:sp>
          <p:nvSpPr>
            <p:cNvPr id="40" name="ZoneTexte 39">
              <a:extLst>
                <a:ext uri="{FF2B5EF4-FFF2-40B4-BE49-F238E27FC236}">
                  <a16:creationId xmlns:a16="http://schemas.microsoft.com/office/drawing/2014/main" id="{3768D369-A895-C4BA-2D3D-B5895F8ACCE6}"/>
                </a:ext>
              </a:extLst>
            </p:cNvPr>
            <p:cNvSpPr txBox="1"/>
            <p:nvPr/>
          </p:nvSpPr>
          <p:spPr>
            <a:xfrm>
              <a:off x="9080809" y="2211116"/>
              <a:ext cx="564325" cy="319130"/>
            </a:xfrm>
            <a:prstGeom prst="rect">
              <a:avLst/>
            </a:prstGeom>
            <a:noFill/>
          </p:spPr>
          <p:txBody>
            <a:bodyPr wrap="square" rtlCol="0">
              <a:spAutoFit/>
            </a:bodyPr>
            <a:lstStyle/>
            <a:p>
              <a:pPr algn="ctr"/>
              <a:r>
                <a:rPr lang="fr-FR" sz="1050" b="1" dirty="0">
                  <a:solidFill>
                    <a:schemeClr val="bg1"/>
                  </a:solidFill>
                  <a:cs typeface="Verdana"/>
                </a:rPr>
                <a:t>4%</a:t>
              </a:r>
            </a:p>
          </p:txBody>
        </p:sp>
        <p:sp>
          <p:nvSpPr>
            <p:cNvPr id="41" name="Larme 40">
              <a:extLst>
                <a:ext uri="{FF2B5EF4-FFF2-40B4-BE49-F238E27FC236}">
                  <a16:creationId xmlns:a16="http://schemas.microsoft.com/office/drawing/2014/main" id="{3FD7BA16-D604-5489-F548-D6FD6F90896D}"/>
                </a:ext>
              </a:extLst>
            </p:cNvPr>
            <p:cNvSpPr/>
            <p:nvPr/>
          </p:nvSpPr>
          <p:spPr bwMode="auto">
            <a:xfrm rot="8207323">
              <a:off x="10762094" y="4275046"/>
              <a:ext cx="339048" cy="344102"/>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2" name="ZoneTexte 41">
              <a:extLst>
                <a:ext uri="{FF2B5EF4-FFF2-40B4-BE49-F238E27FC236}">
                  <a16:creationId xmlns:a16="http://schemas.microsoft.com/office/drawing/2014/main" id="{23AB3D8A-431F-0125-CAE6-78D0839128C8}"/>
                </a:ext>
              </a:extLst>
            </p:cNvPr>
            <p:cNvSpPr txBox="1"/>
            <p:nvPr/>
          </p:nvSpPr>
          <p:spPr>
            <a:xfrm>
              <a:off x="10482505" y="4048585"/>
              <a:ext cx="860611" cy="230950"/>
            </a:xfrm>
            <a:prstGeom prst="rect">
              <a:avLst/>
            </a:prstGeom>
            <a:noFill/>
          </p:spPr>
          <p:txBody>
            <a:bodyPr wrap="square" rtlCol="0">
              <a:spAutoFit/>
            </a:bodyPr>
            <a:lstStyle/>
            <a:p>
              <a:pPr algn="ctr"/>
              <a:r>
                <a:rPr lang="fr-FR" sz="700" dirty="0">
                  <a:cs typeface="Verdana"/>
                </a:rPr>
                <a:t>PACA</a:t>
              </a:r>
            </a:p>
          </p:txBody>
        </p:sp>
        <p:sp>
          <p:nvSpPr>
            <p:cNvPr id="44" name="ZoneTexte 43">
              <a:extLst>
                <a:ext uri="{FF2B5EF4-FFF2-40B4-BE49-F238E27FC236}">
                  <a16:creationId xmlns:a16="http://schemas.microsoft.com/office/drawing/2014/main" id="{75023424-DFC2-566E-4623-34FD1F03F403}"/>
                </a:ext>
              </a:extLst>
            </p:cNvPr>
            <p:cNvSpPr txBox="1"/>
            <p:nvPr/>
          </p:nvSpPr>
          <p:spPr>
            <a:xfrm>
              <a:off x="10649455" y="4293208"/>
              <a:ext cx="564325" cy="319130"/>
            </a:xfrm>
            <a:prstGeom prst="rect">
              <a:avLst/>
            </a:prstGeom>
            <a:noFill/>
          </p:spPr>
          <p:txBody>
            <a:bodyPr wrap="square" rtlCol="0">
              <a:spAutoFit/>
            </a:bodyPr>
            <a:lstStyle/>
            <a:p>
              <a:pPr algn="ctr"/>
              <a:r>
                <a:rPr lang="fr-FR" sz="1050" b="1" dirty="0">
                  <a:solidFill>
                    <a:schemeClr val="bg1"/>
                  </a:solidFill>
                  <a:cs typeface="Verdana"/>
                </a:rPr>
                <a:t>8%</a:t>
              </a:r>
            </a:p>
          </p:txBody>
        </p:sp>
        <p:sp>
          <p:nvSpPr>
            <p:cNvPr id="45" name="Larme 44">
              <a:extLst>
                <a:ext uri="{FF2B5EF4-FFF2-40B4-BE49-F238E27FC236}">
                  <a16:creationId xmlns:a16="http://schemas.microsoft.com/office/drawing/2014/main" id="{FE6406FD-0BB6-CB46-2E09-A19E2CEB7194}"/>
                </a:ext>
              </a:extLst>
            </p:cNvPr>
            <p:cNvSpPr/>
            <p:nvPr/>
          </p:nvSpPr>
          <p:spPr bwMode="auto">
            <a:xfrm rot="8207323">
              <a:off x="10797950" y="2716211"/>
              <a:ext cx="324000" cy="324001"/>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6" name="ZoneTexte 45">
              <a:extLst>
                <a:ext uri="{FF2B5EF4-FFF2-40B4-BE49-F238E27FC236}">
                  <a16:creationId xmlns:a16="http://schemas.microsoft.com/office/drawing/2014/main" id="{C6AD87D8-DE36-0E4F-708C-C29DEF8B95AA}"/>
                </a:ext>
              </a:extLst>
            </p:cNvPr>
            <p:cNvSpPr txBox="1"/>
            <p:nvPr/>
          </p:nvSpPr>
          <p:spPr>
            <a:xfrm>
              <a:off x="10607140" y="2429140"/>
              <a:ext cx="1240065" cy="355307"/>
            </a:xfrm>
            <a:prstGeom prst="rect">
              <a:avLst/>
            </a:prstGeom>
            <a:noFill/>
          </p:spPr>
          <p:txBody>
            <a:bodyPr wrap="square" rtlCol="0">
              <a:spAutoFit/>
            </a:bodyPr>
            <a:lstStyle/>
            <a:p>
              <a:pPr algn="ctr"/>
              <a:r>
                <a:rPr lang="fr-FR" sz="700" dirty="0">
                  <a:cs typeface="Verdana"/>
                </a:rPr>
                <a:t>Bourgogne-Franche-Comté</a:t>
              </a:r>
            </a:p>
          </p:txBody>
        </p:sp>
        <p:sp>
          <p:nvSpPr>
            <p:cNvPr id="47" name="ZoneTexte 46">
              <a:extLst>
                <a:ext uri="{FF2B5EF4-FFF2-40B4-BE49-F238E27FC236}">
                  <a16:creationId xmlns:a16="http://schemas.microsoft.com/office/drawing/2014/main" id="{72EDE6DA-5B40-319D-6256-33D1F4881C6E}"/>
                </a:ext>
              </a:extLst>
            </p:cNvPr>
            <p:cNvSpPr txBox="1"/>
            <p:nvPr/>
          </p:nvSpPr>
          <p:spPr>
            <a:xfrm>
              <a:off x="10677788" y="2737295"/>
              <a:ext cx="564325" cy="319130"/>
            </a:xfrm>
            <a:prstGeom prst="rect">
              <a:avLst/>
            </a:prstGeom>
            <a:noFill/>
          </p:spPr>
          <p:txBody>
            <a:bodyPr wrap="square" rtlCol="0">
              <a:spAutoFit/>
            </a:bodyPr>
            <a:lstStyle/>
            <a:p>
              <a:pPr algn="ctr"/>
              <a:r>
                <a:rPr lang="fr-FR" sz="1050" b="1" dirty="0">
                  <a:solidFill>
                    <a:schemeClr val="bg1"/>
                  </a:solidFill>
                  <a:cs typeface="Verdana"/>
                </a:rPr>
                <a:t>5%</a:t>
              </a:r>
            </a:p>
          </p:txBody>
        </p:sp>
        <p:sp>
          <p:nvSpPr>
            <p:cNvPr id="48" name="Larme 47">
              <a:extLst>
                <a:ext uri="{FF2B5EF4-FFF2-40B4-BE49-F238E27FC236}">
                  <a16:creationId xmlns:a16="http://schemas.microsoft.com/office/drawing/2014/main" id="{A4BC03A4-CBCE-23CF-D007-F06333DD222E}"/>
                </a:ext>
              </a:extLst>
            </p:cNvPr>
            <p:cNvSpPr/>
            <p:nvPr/>
          </p:nvSpPr>
          <p:spPr bwMode="auto">
            <a:xfrm rot="8207323">
              <a:off x="9208769" y="4125350"/>
              <a:ext cx="360000" cy="360000"/>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9" name="ZoneTexte 48">
              <a:extLst>
                <a:ext uri="{FF2B5EF4-FFF2-40B4-BE49-F238E27FC236}">
                  <a16:creationId xmlns:a16="http://schemas.microsoft.com/office/drawing/2014/main" id="{6EFFF8AA-73F5-9CB2-8078-10CAE2DDB3E1}"/>
                </a:ext>
              </a:extLst>
            </p:cNvPr>
            <p:cNvSpPr txBox="1"/>
            <p:nvPr/>
          </p:nvSpPr>
          <p:spPr>
            <a:xfrm>
              <a:off x="8803570" y="3877444"/>
              <a:ext cx="1445579" cy="230950"/>
            </a:xfrm>
            <a:prstGeom prst="rect">
              <a:avLst/>
            </a:prstGeom>
            <a:noFill/>
          </p:spPr>
          <p:txBody>
            <a:bodyPr wrap="square" rtlCol="0">
              <a:spAutoFit/>
            </a:bodyPr>
            <a:lstStyle/>
            <a:p>
              <a:pPr algn="l"/>
              <a:r>
                <a:rPr lang="fr-FR" sz="700" dirty="0">
                  <a:cs typeface="Verdana"/>
                </a:rPr>
                <a:t>Nouvelle Aquitaine</a:t>
              </a:r>
            </a:p>
          </p:txBody>
        </p:sp>
        <p:sp>
          <p:nvSpPr>
            <p:cNvPr id="50" name="ZoneTexte 49">
              <a:extLst>
                <a:ext uri="{FF2B5EF4-FFF2-40B4-BE49-F238E27FC236}">
                  <a16:creationId xmlns:a16="http://schemas.microsoft.com/office/drawing/2014/main" id="{E839A9AA-38C3-823E-DB34-C91384986463}"/>
                </a:ext>
              </a:extLst>
            </p:cNvPr>
            <p:cNvSpPr txBox="1"/>
            <p:nvPr/>
          </p:nvSpPr>
          <p:spPr>
            <a:xfrm>
              <a:off x="9038062" y="4137069"/>
              <a:ext cx="701413" cy="319130"/>
            </a:xfrm>
            <a:prstGeom prst="rect">
              <a:avLst/>
            </a:prstGeom>
            <a:noFill/>
          </p:spPr>
          <p:txBody>
            <a:bodyPr wrap="square" rtlCol="0">
              <a:spAutoFit/>
            </a:bodyPr>
            <a:lstStyle/>
            <a:p>
              <a:pPr algn="ctr"/>
              <a:r>
                <a:rPr lang="fr-FR" sz="1050" b="1" dirty="0">
                  <a:solidFill>
                    <a:schemeClr val="bg1"/>
                  </a:solidFill>
                  <a:cs typeface="Verdana"/>
                </a:rPr>
                <a:t>11%</a:t>
              </a:r>
            </a:p>
          </p:txBody>
        </p:sp>
        <p:sp>
          <p:nvSpPr>
            <p:cNvPr id="51" name="Larme 50">
              <a:extLst>
                <a:ext uri="{FF2B5EF4-FFF2-40B4-BE49-F238E27FC236}">
                  <a16:creationId xmlns:a16="http://schemas.microsoft.com/office/drawing/2014/main" id="{291CFF54-096A-405A-89F1-638D4117F0E5}"/>
                </a:ext>
              </a:extLst>
            </p:cNvPr>
            <p:cNvSpPr/>
            <p:nvPr/>
          </p:nvSpPr>
          <p:spPr bwMode="auto">
            <a:xfrm rot="8207323">
              <a:off x="9550602" y="3168169"/>
              <a:ext cx="324000" cy="324001"/>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2" name="ZoneTexte 51">
              <a:extLst>
                <a:ext uri="{FF2B5EF4-FFF2-40B4-BE49-F238E27FC236}">
                  <a16:creationId xmlns:a16="http://schemas.microsoft.com/office/drawing/2014/main" id="{31C82901-FADB-E5EE-91D7-6A9BC44296B7}"/>
                </a:ext>
              </a:extLst>
            </p:cNvPr>
            <p:cNvSpPr txBox="1"/>
            <p:nvPr/>
          </p:nvSpPr>
          <p:spPr>
            <a:xfrm>
              <a:off x="9295345" y="2842522"/>
              <a:ext cx="860611" cy="386825"/>
            </a:xfrm>
            <a:prstGeom prst="rect">
              <a:avLst/>
            </a:prstGeom>
            <a:noFill/>
          </p:spPr>
          <p:txBody>
            <a:bodyPr wrap="square" rtlCol="0">
              <a:spAutoFit/>
            </a:bodyPr>
            <a:lstStyle/>
            <a:p>
              <a:pPr algn="ctr"/>
              <a:r>
                <a:rPr lang="fr-FR" sz="700" dirty="0">
                  <a:cs typeface="Verdana"/>
                </a:rPr>
                <a:t>Centre-Val de Loire</a:t>
              </a:r>
            </a:p>
          </p:txBody>
        </p:sp>
        <p:sp>
          <p:nvSpPr>
            <p:cNvPr id="53" name="ZoneTexte 52">
              <a:extLst>
                <a:ext uri="{FF2B5EF4-FFF2-40B4-BE49-F238E27FC236}">
                  <a16:creationId xmlns:a16="http://schemas.microsoft.com/office/drawing/2014/main" id="{06D06BA3-71BE-6D73-4CFF-96C9CD6F5CBC}"/>
                </a:ext>
              </a:extLst>
            </p:cNvPr>
            <p:cNvSpPr txBox="1"/>
            <p:nvPr/>
          </p:nvSpPr>
          <p:spPr>
            <a:xfrm>
              <a:off x="9430440" y="3180297"/>
              <a:ext cx="564325" cy="319130"/>
            </a:xfrm>
            <a:prstGeom prst="rect">
              <a:avLst/>
            </a:prstGeom>
            <a:noFill/>
          </p:spPr>
          <p:txBody>
            <a:bodyPr wrap="square" rtlCol="0">
              <a:spAutoFit/>
            </a:bodyPr>
            <a:lstStyle/>
            <a:p>
              <a:pPr algn="ctr"/>
              <a:r>
                <a:rPr lang="fr-FR" sz="1050" b="1" dirty="0">
                  <a:solidFill>
                    <a:schemeClr val="bg1"/>
                  </a:solidFill>
                  <a:cs typeface="Verdana"/>
                </a:rPr>
                <a:t>7%</a:t>
              </a:r>
            </a:p>
          </p:txBody>
        </p:sp>
        <p:sp>
          <p:nvSpPr>
            <p:cNvPr id="54" name="Larme 53">
              <a:extLst>
                <a:ext uri="{FF2B5EF4-FFF2-40B4-BE49-F238E27FC236}">
                  <a16:creationId xmlns:a16="http://schemas.microsoft.com/office/drawing/2014/main" id="{A28F7C33-46B0-18EA-CF18-F613A671913F}"/>
                </a:ext>
              </a:extLst>
            </p:cNvPr>
            <p:cNvSpPr/>
            <p:nvPr/>
          </p:nvSpPr>
          <p:spPr bwMode="auto">
            <a:xfrm rot="8207323">
              <a:off x="8946747" y="2962592"/>
              <a:ext cx="339048" cy="344102"/>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5" name="ZoneTexte 54">
              <a:extLst>
                <a:ext uri="{FF2B5EF4-FFF2-40B4-BE49-F238E27FC236}">
                  <a16:creationId xmlns:a16="http://schemas.microsoft.com/office/drawing/2014/main" id="{4B345D02-73CF-8930-4871-317B968CF320}"/>
                </a:ext>
              </a:extLst>
            </p:cNvPr>
            <p:cNvSpPr txBox="1"/>
            <p:nvPr/>
          </p:nvSpPr>
          <p:spPr>
            <a:xfrm>
              <a:off x="8712751" y="2645908"/>
              <a:ext cx="933612" cy="355307"/>
            </a:xfrm>
            <a:prstGeom prst="rect">
              <a:avLst/>
            </a:prstGeom>
            <a:noFill/>
          </p:spPr>
          <p:txBody>
            <a:bodyPr wrap="square" rtlCol="0">
              <a:spAutoFit/>
            </a:bodyPr>
            <a:lstStyle/>
            <a:p>
              <a:pPr algn="ctr"/>
              <a:r>
                <a:rPr lang="fr-FR" sz="700" dirty="0">
                  <a:cs typeface="Verdana"/>
                </a:rPr>
                <a:t>Pays de la Loire</a:t>
              </a:r>
            </a:p>
          </p:txBody>
        </p:sp>
        <p:sp>
          <p:nvSpPr>
            <p:cNvPr id="56" name="ZoneTexte 55">
              <a:extLst>
                <a:ext uri="{FF2B5EF4-FFF2-40B4-BE49-F238E27FC236}">
                  <a16:creationId xmlns:a16="http://schemas.microsoft.com/office/drawing/2014/main" id="{E7FF99D5-4329-4844-3A9E-173ABEB68926}"/>
                </a:ext>
              </a:extLst>
            </p:cNvPr>
            <p:cNvSpPr txBox="1"/>
            <p:nvPr/>
          </p:nvSpPr>
          <p:spPr>
            <a:xfrm>
              <a:off x="8834109" y="2968782"/>
              <a:ext cx="564325" cy="319130"/>
            </a:xfrm>
            <a:prstGeom prst="rect">
              <a:avLst/>
            </a:prstGeom>
            <a:noFill/>
          </p:spPr>
          <p:txBody>
            <a:bodyPr wrap="square" rtlCol="0">
              <a:spAutoFit/>
            </a:bodyPr>
            <a:lstStyle/>
            <a:p>
              <a:pPr algn="ctr"/>
              <a:r>
                <a:rPr lang="fr-FR" sz="1050" b="1" dirty="0">
                  <a:solidFill>
                    <a:schemeClr val="bg1"/>
                  </a:solidFill>
                  <a:cs typeface="Verdana"/>
                </a:rPr>
                <a:t>12%</a:t>
              </a:r>
            </a:p>
          </p:txBody>
        </p:sp>
        <p:sp>
          <p:nvSpPr>
            <p:cNvPr id="57" name="Larme 56">
              <a:extLst>
                <a:ext uri="{FF2B5EF4-FFF2-40B4-BE49-F238E27FC236}">
                  <a16:creationId xmlns:a16="http://schemas.microsoft.com/office/drawing/2014/main" id="{D5DB0586-4CCC-6B12-C772-37F4086D1453}"/>
                </a:ext>
              </a:extLst>
            </p:cNvPr>
            <p:cNvSpPr/>
            <p:nvPr/>
          </p:nvSpPr>
          <p:spPr bwMode="auto">
            <a:xfrm rot="8207323">
              <a:off x="9807053" y="4476355"/>
              <a:ext cx="360000" cy="360000"/>
            </a:xfrm>
            <a:prstGeom prst="teardrop">
              <a:avLst>
                <a:gd name="adj" fmla="val 121084"/>
              </a:avLst>
            </a:prstGeom>
            <a:solidFill>
              <a:srgbClr val="052B62"/>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839788"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8" name="ZoneTexte 57">
              <a:extLst>
                <a:ext uri="{FF2B5EF4-FFF2-40B4-BE49-F238E27FC236}">
                  <a16:creationId xmlns:a16="http://schemas.microsoft.com/office/drawing/2014/main" id="{96B3C347-9931-7F1A-E0E4-DC17E88F9354}"/>
                </a:ext>
              </a:extLst>
            </p:cNvPr>
            <p:cNvSpPr txBox="1"/>
            <p:nvPr/>
          </p:nvSpPr>
          <p:spPr>
            <a:xfrm>
              <a:off x="9712481" y="4294198"/>
              <a:ext cx="770023" cy="230950"/>
            </a:xfrm>
            <a:prstGeom prst="rect">
              <a:avLst/>
            </a:prstGeom>
            <a:noFill/>
          </p:spPr>
          <p:txBody>
            <a:bodyPr wrap="square" rtlCol="0">
              <a:spAutoFit/>
            </a:bodyPr>
            <a:lstStyle/>
            <a:p>
              <a:pPr algn="l"/>
              <a:r>
                <a:rPr lang="fr-FR" sz="700" dirty="0">
                  <a:cs typeface="Verdana"/>
                </a:rPr>
                <a:t>Occitanie</a:t>
              </a:r>
            </a:p>
          </p:txBody>
        </p:sp>
        <p:sp>
          <p:nvSpPr>
            <p:cNvPr id="59" name="ZoneTexte 58">
              <a:extLst>
                <a:ext uri="{FF2B5EF4-FFF2-40B4-BE49-F238E27FC236}">
                  <a16:creationId xmlns:a16="http://schemas.microsoft.com/office/drawing/2014/main" id="{F9DFCBA0-B006-D4C6-C2A7-C724BA86F42E}"/>
                </a:ext>
              </a:extLst>
            </p:cNvPr>
            <p:cNvSpPr txBox="1"/>
            <p:nvPr/>
          </p:nvSpPr>
          <p:spPr>
            <a:xfrm>
              <a:off x="9704890" y="4494766"/>
              <a:ext cx="564325" cy="319130"/>
            </a:xfrm>
            <a:prstGeom prst="rect">
              <a:avLst/>
            </a:prstGeom>
            <a:noFill/>
          </p:spPr>
          <p:txBody>
            <a:bodyPr wrap="square" rtlCol="0">
              <a:spAutoFit/>
            </a:bodyPr>
            <a:lstStyle/>
            <a:p>
              <a:pPr algn="ctr"/>
              <a:r>
                <a:rPr lang="fr-FR" sz="1050" b="1" dirty="0">
                  <a:solidFill>
                    <a:schemeClr val="bg1"/>
                  </a:solidFill>
                  <a:cs typeface="Verdana"/>
                </a:rPr>
                <a:t>8%</a:t>
              </a:r>
            </a:p>
          </p:txBody>
        </p:sp>
      </p:grpSp>
      <p:pic>
        <p:nvPicPr>
          <p:cNvPr id="60" name="Graphique 59">
            <a:extLst>
              <a:ext uri="{FF2B5EF4-FFF2-40B4-BE49-F238E27FC236}">
                <a16:creationId xmlns:a16="http://schemas.microsoft.com/office/drawing/2014/main" id="{906A9DBB-E042-A509-9386-7954A96CAB54}"/>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068138" y="1424845"/>
            <a:ext cx="476250" cy="476250"/>
          </a:xfrm>
          <a:prstGeom prst="rect">
            <a:avLst/>
          </a:prstGeom>
        </p:spPr>
      </p:pic>
      <p:sp>
        <p:nvSpPr>
          <p:cNvPr id="61" name="Rectangle : coins arrondis 60">
            <a:extLst>
              <a:ext uri="{FF2B5EF4-FFF2-40B4-BE49-F238E27FC236}">
                <a16:creationId xmlns:a16="http://schemas.microsoft.com/office/drawing/2014/main" id="{2E1AA78B-20E3-B747-F943-71AB3A6B2781}"/>
              </a:ext>
            </a:extLst>
          </p:cNvPr>
          <p:cNvSpPr/>
          <p:nvPr/>
        </p:nvSpPr>
        <p:spPr>
          <a:xfrm>
            <a:off x="9074981" y="4554001"/>
            <a:ext cx="2575112" cy="307777"/>
          </a:xfrm>
          <a:prstGeom prst="roundRect">
            <a:avLst>
              <a:gd name="adj" fmla="val 42881"/>
            </a:avLst>
          </a:prstGeom>
          <a:solidFill>
            <a:schemeClr val="tx2"/>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rPr>
              <a:t>Catégorie d’agglomération</a:t>
            </a:r>
            <a:endParaRPr lang="fr-FR" sz="1400" dirty="0">
              <a:solidFill>
                <a:schemeClr val="bg1"/>
              </a:solidFill>
              <a:latin typeface="Tenorite" panose="00000500000000000000" pitchFamily="2" charset="0"/>
            </a:endParaRPr>
          </a:p>
        </p:txBody>
      </p:sp>
      <p:graphicFrame>
        <p:nvGraphicFramePr>
          <p:cNvPr id="62" name="Graphique 61">
            <a:extLst>
              <a:ext uri="{FF2B5EF4-FFF2-40B4-BE49-F238E27FC236}">
                <a16:creationId xmlns:a16="http://schemas.microsoft.com/office/drawing/2014/main" id="{F5F4257D-2ED5-45D4-BFB5-32B683551747}"/>
              </a:ext>
            </a:extLst>
          </p:cNvPr>
          <p:cNvGraphicFramePr/>
          <p:nvPr>
            <p:custDataLst>
              <p:tags r:id="rId2"/>
            </p:custDataLst>
            <p:extLst>
              <p:ext uri="{D42A27DB-BD31-4B8C-83A1-F6EECF244321}">
                <p14:modId xmlns:p14="http://schemas.microsoft.com/office/powerpoint/2010/main" val="3597099467"/>
              </p:ext>
            </p:extLst>
          </p:nvPr>
        </p:nvGraphicFramePr>
        <p:xfrm>
          <a:off x="8506944" y="4861778"/>
          <a:ext cx="3509531" cy="1759411"/>
        </p:xfrm>
        <a:graphic>
          <a:graphicData uri="http://schemas.openxmlformats.org/drawingml/2006/chart">
            <c:chart xmlns:c="http://schemas.openxmlformats.org/drawingml/2006/chart" xmlns:r="http://schemas.openxmlformats.org/officeDocument/2006/relationships" r:id="rId15"/>
          </a:graphicData>
        </a:graphic>
      </p:graphicFrame>
      <p:sp>
        <p:nvSpPr>
          <p:cNvPr id="258" name="Rectangle : coins arrondis 257">
            <a:extLst>
              <a:ext uri="{FF2B5EF4-FFF2-40B4-BE49-F238E27FC236}">
                <a16:creationId xmlns:a16="http://schemas.microsoft.com/office/drawing/2014/main" id="{DD8A8ECE-AB0C-13DB-ADF4-7D21A956276F}"/>
              </a:ext>
            </a:extLst>
          </p:cNvPr>
          <p:cNvSpPr/>
          <p:nvPr>
            <p:custDataLst>
              <p:tags r:id="rId3"/>
            </p:custDataLst>
          </p:nvPr>
        </p:nvSpPr>
        <p:spPr>
          <a:xfrm>
            <a:off x="5049316" y="3128905"/>
            <a:ext cx="2575112" cy="307777"/>
          </a:xfrm>
          <a:prstGeom prst="roundRect">
            <a:avLst>
              <a:gd name="adj" fmla="val 42881"/>
            </a:avLst>
          </a:prstGeom>
          <a:solidFill>
            <a:schemeClr val="tx2"/>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rPr>
              <a:t>Situation familiale</a:t>
            </a:r>
          </a:p>
        </p:txBody>
      </p:sp>
      <p:pic>
        <p:nvPicPr>
          <p:cNvPr id="263" name="Graphique 262">
            <a:extLst>
              <a:ext uri="{FF2B5EF4-FFF2-40B4-BE49-F238E27FC236}">
                <a16:creationId xmlns:a16="http://schemas.microsoft.com/office/drawing/2014/main" id="{B799B4C1-3BE3-8373-835B-E1391164E437}"/>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957058" y="3619580"/>
            <a:ext cx="476250" cy="476250"/>
          </a:xfrm>
          <a:prstGeom prst="rect">
            <a:avLst/>
          </a:prstGeom>
        </p:spPr>
      </p:pic>
      <p:graphicFrame>
        <p:nvGraphicFramePr>
          <p:cNvPr id="265" name="Graphique 264">
            <a:extLst>
              <a:ext uri="{FF2B5EF4-FFF2-40B4-BE49-F238E27FC236}">
                <a16:creationId xmlns:a16="http://schemas.microsoft.com/office/drawing/2014/main" id="{CFC24CD5-8740-6F40-C276-C6C626AD3A32}"/>
              </a:ext>
            </a:extLst>
          </p:cNvPr>
          <p:cNvGraphicFramePr/>
          <p:nvPr>
            <p:custDataLst>
              <p:tags r:id="rId4"/>
            </p:custDataLst>
            <p:extLst>
              <p:ext uri="{D42A27DB-BD31-4B8C-83A1-F6EECF244321}">
                <p14:modId xmlns:p14="http://schemas.microsoft.com/office/powerpoint/2010/main" val="2585523650"/>
              </p:ext>
            </p:extLst>
          </p:nvPr>
        </p:nvGraphicFramePr>
        <p:xfrm>
          <a:off x="3764541" y="3624504"/>
          <a:ext cx="5049196" cy="2996686"/>
        </p:xfrm>
        <a:graphic>
          <a:graphicData uri="http://schemas.openxmlformats.org/drawingml/2006/chart">
            <c:chart xmlns:c="http://schemas.openxmlformats.org/drawingml/2006/chart" xmlns:r="http://schemas.openxmlformats.org/officeDocument/2006/relationships" r:id="rId18"/>
          </a:graphicData>
        </a:graphic>
      </p:graphicFrame>
      <p:sp>
        <p:nvSpPr>
          <p:cNvPr id="266" name="Rectangle : coins arrondis 265">
            <a:extLst>
              <a:ext uri="{FF2B5EF4-FFF2-40B4-BE49-F238E27FC236}">
                <a16:creationId xmlns:a16="http://schemas.microsoft.com/office/drawing/2014/main" id="{1EA4FE64-761E-15E7-0A1B-D3CECC2674B5}"/>
              </a:ext>
            </a:extLst>
          </p:cNvPr>
          <p:cNvSpPr/>
          <p:nvPr/>
        </p:nvSpPr>
        <p:spPr>
          <a:xfrm>
            <a:off x="922166" y="2509985"/>
            <a:ext cx="2575112" cy="307777"/>
          </a:xfrm>
          <a:prstGeom prst="roundRect">
            <a:avLst>
              <a:gd name="adj" fmla="val 42881"/>
            </a:avLst>
          </a:prstGeom>
          <a:solidFill>
            <a:schemeClr val="tx2"/>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rPr>
              <a:t>CSP du répondant</a:t>
            </a:r>
          </a:p>
        </p:txBody>
      </p:sp>
      <p:graphicFrame>
        <p:nvGraphicFramePr>
          <p:cNvPr id="267" name="Graphique 266">
            <a:extLst>
              <a:ext uri="{FF2B5EF4-FFF2-40B4-BE49-F238E27FC236}">
                <a16:creationId xmlns:a16="http://schemas.microsoft.com/office/drawing/2014/main" id="{E2860147-3572-216A-6425-08FBD03F787C}"/>
              </a:ext>
            </a:extLst>
          </p:cNvPr>
          <p:cNvGraphicFramePr/>
          <p:nvPr>
            <p:custDataLst>
              <p:tags r:id="rId5"/>
            </p:custDataLst>
            <p:extLst>
              <p:ext uri="{D42A27DB-BD31-4B8C-83A1-F6EECF244321}">
                <p14:modId xmlns:p14="http://schemas.microsoft.com/office/powerpoint/2010/main" val="882035372"/>
              </p:ext>
            </p:extLst>
          </p:nvPr>
        </p:nvGraphicFramePr>
        <p:xfrm>
          <a:off x="131944" y="2907790"/>
          <a:ext cx="3712305" cy="2846295"/>
        </p:xfrm>
        <a:graphic>
          <a:graphicData uri="http://schemas.openxmlformats.org/drawingml/2006/chart">
            <c:chart xmlns:c="http://schemas.openxmlformats.org/drawingml/2006/chart" xmlns:r="http://schemas.openxmlformats.org/officeDocument/2006/relationships" r:id="rId19"/>
          </a:graphicData>
        </a:graphic>
      </p:graphicFrame>
      <p:pic>
        <p:nvPicPr>
          <p:cNvPr id="268" name="Graphique 267">
            <a:extLst>
              <a:ext uri="{FF2B5EF4-FFF2-40B4-BE49-F238E27FC236}">
                <a16:creationId xmlns:a16="http://schemas.microsoft.com/office/drawing/2014/main" id="{160620C6-D022-5BB4-1C69-F6BB0238AA39}"/>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90388" y="4298516"/>
            <a:ext cx="415907" cy="415907"/>
          </a:xfrm>
          <a:prstGeom prst="rect">
            <a:avLst/>
          </a:prstGeom>
        </p:spPr>
      </p:pic>
      <p:sp>
        <p:nvSpPr>
          <p:cNvPr id="269" name="ZoneTexte 268">
            <a:extLst>
              <a:ext uri="{FF2B5EF4-FFF2-40B4-BE49-F238E27FC236}">
                <a16:creationId xmlns:a16="http://schemas.microsoft.com/office/drawing/2014/main" id="{BB59C56E-036E-56F0-512E-E76E23FC3EC6}"/>
              </a:ext>
            </a:extLst>
          </p:cNvPr>
          <p:cNvSpPr txBox="1"/>
          <p:nvPr/>
        </p:nvSpPr>
        <p:spPr>
          <a:xfrm>
            <a:off x="7198789" y="3644574"/>
            <a:ext cx="832127" cy="626701"/>
          </a:xfrm>
          <a:custGeom>
            <a:avLst/>
            <a:gdLst>
              <a:gd name="connsiteX0" fmla="*/ 0 w 832127"/>
              <a:gd name="connsiteY0" fmla="*/ 0 h 626701"/>
              <a:gd name="connsiteX1" fmla="*/ 407742 w 832127"/>
              <a:gd name="connsiteY1" fmla="*/ 0 h 626701"/>
              <a:gd name="connsiteX2" fmla="*/ 832127 w 832127"/>
              <a:gd name="connsiteY2" fmla="*/ 0 h 626701"/>
              <a:gd name="connsiteX3" fmla="*/ 832127 w 832127"/>
              <a:gd name="connsiteY3" fmla="*/ 626701 h 626701"/>
              <a:gd name="connsiteX4" fmla="*/ 424385 w 832127"/>
              <a:gd name="connsiteY4" fmla="*/ 626701 h 626701"/>
              <a:gd name="connsiteX5" fmla="*/ 0 w 832127"/>
              <a:gd name="connsiteY5" fmla="*/ 626701 h 626701"/>
              <a:gd name="connsiteX6" fmla="*/ 0 w 832127"/>
              <a:gd name="connsiteY6" fmla="*/ 0 h 62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127" h="626701" extrusionOk="0">
                <a:moveTo>
                  <a:pt x="0" y="0"/>
                </a:moveTo>
                <a:cubicBezTo>
                  <a:pt x="192051" y="-13234"/>
                  <a:pt x="310140" y="1608"/>
                  <a:pt x="407742" y="0"/>
                </a:cubicBezTo>
                <a:cubicBezTo>
                  <a:pt x="505344" y="-1608"/>
                  <a:pt x="721801" y="-8983"/>
                  <a:pt x="832127" y="0"/>
                </a:cubicBezTo>
                <a:cubicBezTo>
                  <a:pt x="858986" y="266346"/>
                  <a:pt x="854975" y="426951"/>
                  <a:pt x="832127" y="626701"/>
                </a:cubicBezTo>
                <a:cubicBezTo>
                  <a:pt x="699378" y="611029"/>
                  <a:pt x="533282" y="629346"/>
                  <a:pt x="424385" y="626701"/>
                </a:cubicBezTo>
                <a:cubicBezTo>
                  <a:pt x="315488" y="624056"/>
                  <a:pt x="90131" y="643819"/>
                  <a:pt x="0" y="626701"/>
                </a:cubicBezTo>
                <a:cubicBezTo>
                  <a:pt x="-1927" y="364930"/>
                  <a:pt x="20392" y="284795"/>
                  <a:pt x="0" y="0"/>
                </a:cubicBezTo>
                <a:close/>
              </a:path>
            </a:pathLst>
          </a:custGeom>
          <a:noFill/>
          <a:ln>
            <a:solidFill>
              <a:schemeClr val="tx1"/>
            </a:solidFill>
            <a:extLst>
              <a:ext uri="{C807C97D-BFC1-408E-A445-0C87EB9F89A2}">
                <ask:lineSketchStyleProps xmlns:ask="http://schemas.microsoft.com/office/drawing/2018/sketchyshapes" sd="3841872309">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ST Avec enfants 58%</a:t>
            </a:r>
          </a:p>
        </p:txBody>
      </p:sp>
      <p:sp>
        <p:nvSpPr>
          <p:cNvPr id="8" name="ZoneTexte 7">
            <a:extLst>
              <a:ext uri="{FF2B5EF4-FFF2-40B4-BE49-F238E27FC236}">
                <a16:creationId xmlns:a16="http://schemas.microsoft.com/office/drawing/2014/main" id="{F0C468EB-9102-EC5E-B4F0-2C50DDA83722}"/>
              </a:ext>
            </a:extLst>
          </p:cNvPr>
          <p:cNvSpPr txBox="1"/>
          <p:nvPr/>
        </p:nvSpPr>
        <p:spPr>
          <a:xfrm>
            <a:off x="5790501" y="2095800"/>
            <a:ext cx="832127" cy="442035"/>
          </a:xfrm>
          <a:custGeom>
            <a:avLst/>
            <a:gdLst>
              <a:gd name="connsiteX0" fmla="*/ 0 w 832127"/>
              <a:gd name="connsiteY0" fmla="*/ 0 h 442035"/>
              <a:gd name="connsiteX1" fmla="*/ 407742 w 832127"/>
              <a:gd name="connsiteY1" fmla="*/ 0 h 442035"/>
              <a:gd name="connsiteX2" fmla="*/ 832127 w 832127"/>
              <a:gd name="connsiteY2" fmla="*/ 0 h 442035"/>
              <a:gd name="connsiteX3" fmla="*/ 832127 w 832127"/>
              <a:gd name="connsiteY3" fmla="*/ 442035 h 442035"/>
              <a:gd name="connsiteX4" fmla="*/ 424385 w 832127"/>
              <a:gd name="connsiteY4" fmla="*/ 442035 h 442035"/>
              <a:gd name="connsiteX5" fmla="*/ 0 w 832127"/>
              <a:gd name="connsiteY5" fmla="*/ 442035 h 442035"/>
              <a:gd name="connsiteX6" fmla="*/ 0 w 832127"/>
              <a:gd name="connsiteY6" fmla="*/ 0 h 44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127" h="442035" extrusionOk="0">
                <a:moveTo>
                  <a:pt x="0" y="0"/>
                </a:moveTo>
                <a:cubicBezTo>
                  <a:pt x="192051" y="-13234"/>
                  <a:pt x="310140" y="1608"/>
                  <a:pt x="407742" y="0"/>
                </a:cubicBezTo>
                <a:cubicBezTo>
                  <a:pt x="505344" y="-1608"/>
                  <a:pt x="721801" y="-8983"/>
                  <a:pt x="832127" y="0"/>
                </a:cubicBezTo>
                <a:cubicBezTo>
                  <a:pt x="818125" y="206916"/>
                  <a:pt x="835236" y="266230"/>
                  <a:pt x="832127" y="442035"/>
                </a:cubicBezTo>
                <a:cubicBezTo>
                  <a:pt x="699378" y="426363"/>
                  <a:pt x="533282" y="444680"/>
                  <a:pt x="424385" y="442035"/>
                </a:cubicBezTo>
                <a:cubicBezTo>
                  <a:pt x="315488" y="439390"/>
                  <a:pt x="90131" y="459153"/>
                  <a:pt x="0" y="442035"/>
                </a:cubicBezTo>
                <a:cubicBezTo>
                  <a:pt x="-11055" y="288738"/>
                  <a:pt x="15398" y="99908"/>
                  <a:pt x="0" y="0"/>
                </a:cubicBezTo>
                <a:close/>
              </a:path>
            </a:pathLst>
          </a:custGeom>
          <a:noFill/>
          <a:ln>
            <a:noFill/>
            <a:extLst>
              <a:ext uri="{C807C97D-BFC1-408E-A445-0C87EB9F89A2}">
                <ask:lineSketchStyleProps xmlns:ask="http://schemas.microsoft.com/office/drawing/2018/sketchyshapes" sd="3841872309">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100" dirty="0">
                <a:ea typeface="+mn-ea"/>
                <a:cs typeface="Dreaming Outloud Pro" panose="03050502040302030504" pitchFamily="66" charset="0"/>
              </a:rPr>
              <a:t>Age moyen </a:t>
            </a:r>
            <a:r>
              <a:rPr lang="fr-FR" sz="1200" b="1" dirty="0">
                <a:ea typeface="+mn-ea"/>
                <a:cs typeface="Dreaming Outloud Pro" panose="03050502040302030504" pitchFamily="66" charset="0"/>
              </a:rPr>
              <a:t>69 ans</a:t>
            </a:r>
          </a:p>
        </p:txBody>
      </p:sp>
    </p:spTree>
    <p:extLst>
      <p:ext uri="{BB962C8B-B14F-4D97-AF65-F5344CB8AC3E}">
        <p14:creationId xmlns:p14="http://schemas.microsoft.com/office/powerpoint/2010/main" val="2342293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2A775F8-DBE0-4C2D-37F1-1D0673420E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77087" y="1271744"/>
            <a:ext cx="2730309" cy="5586256"/>
          </a:xfrm>
          <a:prstGeom prst="round2SameRect">
            <a:avLst/>
          </a:prstGeom>
          <a:blipFill>
            <a:blip r:embed="rId3"/>
            <a:stretch>
              <a:fillRect/>
            </a:stretch>
          </a:blipFill>
        </p:spPr>
      </p:pic>
      <p:pic>
        <p:nvPicPr>
          <p:cNvPr id="9" name="Graphique 8">
            <a:extLst>
              <a:ext uri="{FF2B5EF4-FFF2-40B4-BE49-F238E27FC236}">
                <a16:creationId xmlns:a16="http://schemas.microsoft.com/office/drawing/2014/main" id="{BC541692-B026-E40A-B9DF-8E24AC68EA4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2811236" y="3158578"/>
            <a:ext cx="6653218" cy="288430"/>
          </a:xfrm>
          <a:prstGeom prst="rect">
            <a:avLst/>
          </a:prstGeom>
        </p:spPr>
      </p:pic>
      <p:sp>
        <p:nvSpPr>
          <p:cNvPr id="4" name="Titre 3">
            <a:extLst>
              <a:ext uri="{FF2B5EF4-FFF2-40B4-BE49-F238E27FC236}">
                <a16:creationId xmlns:a16="http://schemas.microsoft.com/office/drawing/2014/main" id="{119C80B0-5CAE-BBAE-D897-979263723AFD}"/>
              </a:ext>
            </a:extLst>
          </p:cNvPr>
          <p:cNvSpPr>
            <a:spLocks noGrp="1"/>
          </p:cNvSpPr>
          <p:nvPr>
            <p:ph type="title"/>
          </p:nvPr>
        </p:nvSpPr>
        <p:spPr>
          <a:xfrm>
            <a:off x="730250" y="218575"/>
            <a:ext cx="10258141" cy="671807"/>
          </a:xfrm>
        </p:spPr>
        <p:txBody>
          <a:bodyPr>
            <a:normAutofit fontScale="90000"/>
          </a:bodyPr>
          <a:lstStyle/>
          <a:p>
            <a:r>
              <a:rPr lang="fr-FR" sz="2200" b="1" dirty="0">
                <a:solidFill>
                  <a:srgbClr val="EB0000"/>
                </a:solidFill>
                <a:latin typeface="Dreaming Outloud Pro" panose="03050502040302030504" pitchFamily="66" charset="0"/>
                <a:ea typeface="Open Sans Light" panose="020B0306030504020204" pitchFamily="34" charset="0"/>
                <a:cs typeface="Dreaming Outloud Pro" panose="03050502040302030504" pitchFamily="66" charset="0"/>
              </a:rPr>
              <a:t>Annonce de la rechute</a:t>
            </a:r>
            <a:br>
              <a:rPr lang="fr-FR" b="1" dirty="0">
                <a:solidFill>
                  <a:schemeClr val="tx1"/>
                </a:solidFill>
                <a:latin typeface="+mj-lt"/>
              </a:rPr>
            </a:br>
            <a:r>
              <a:rPr lang="fr-FR" sz="2200" b="1" dirty="0">
                <a:solidFill>
                  <a:schemeClr val="tx1"/>
                </a:solidFill>
                <a:latin typeface="+mj-lt"/>
              </a:rPr>
              <a:t>Un moment difficile aux conséquences multiples</a:t>
            </a:r>
          </a:p>
        </p:txBody>
      </p:sp>
      <p:sp>
        <p:nvSpPr>
          <p:cNvPr id="3" name="Espace réservé du contenu 2">
            <a:extLst>
              <a:ext uri="{FF2B5EF4-FFF2-40B4-BE49-F238E27FC236}">
                <a16:creationId xmlns:a16="http://schemas.microsoft.com/office/drawing/2014/main" id="{70BD48A2-CA85-1ACA-1171-0D5CDE88B8B4}"/>
              </a:ext>
            </a:extLst>
          </p:cNvPr>
          <p:cNvSpPr txBox="1">
            <a:spLocks/>
          </p:cNvSpPr>
          <p:nvPr/>
        </p:nvSpPr>
        <p:spPr>
          <a:xfrm>
            <a:off x="730250" y="1166777"/>
            <a:ext cx="8405512" cy="3799502"/>
          </a:xfrm>
          <a:prstGeom prst="rect">
            <a:avLst/>
          </a:prstGeom>
          <a:noFill/>
          <a:ln w="9525">
            <a:noFill/>
          </a:ln>
        </p:spPr>
        <p:txBody>
          <a:bodyPr wrap="square">
            <a:spAutoFit/>
          </a:bodyPr>
          <a:lstStyle>
            <a:lvl1pPr marL="0" indent="0" algn="just" defTabSz="914377" rtl="0" eaLnBrk="1" latinLnBrk="0" hangingPunct="1">
              <a:lnSpc>
                <a:spcPct val="100000"/>
              </a:lnSpc>
              <a:spcBef>
                <a:spcPts val="0"/>
              </a:spcBef>
              <a:buClr>
                <a:schemeClr val="accent2"/>
              </a:buClr>
              <a:buSzPct val="100000"/>
              <a:buFont typeface="Arial" pitchFamily="34" charset="0"/>
              <a:buNone/>
              <a:defRPr sz="1400" b="0" kern="1200" baseline="0">
                <a:solidFill>
                  <a:schemeClr val="tx1"/>
                </a:solidFill>
                <a:latin typeface="+mn-lt"/>
                <a:ea typeface="Open Sans Light" panose="020B0306030504020204" pitchFamily="34" charset="0"/>
                <a:cs typeface="Verdana"/>
              </a:defRPr>
            </a:lvl1pPr>
            <a:lvl2pPr marL="447675" indent="-182563" algn="just" defTabSz="914377" rtl="0" eaLnBrk="1" latinLnBrk="0" hangingPunct="1">
              <a:lnSpc>
                <a:spcPct val="100000"/>
              </a:lnSpc>
              <a:spcBef>
                <a:spcPts val="0"/>
              </a:spcBef>
              <a:buClr>
                <a:schemeClr val="accent2"/>
              </a:buClr>
              <a:buSzPct val="100000"/>
              <a:buFont typeface="Arial" panose="020B0604020202020204" pitchFamily="34" charset="0"/>
              <a:buChar char="•"/>
              <a:defRPr sz="1400" kern="1200" baseline="0">
                <a:solidFill>
                  <a:schemeClr val="tx1"/>
                </a:solidFill>
                <a:latin typeface="+mj-lt"/>
                <a:ea typeface="Open Sans Light" panose="020B0306030504020204" pitchFamily="34" charset="0"/>
                <a:cs typeface="Verdana"/>
              </a:defRPr>
            </a:lvl2pPr>
            <a:lvl3pPr marL="630238" indent="-182563" algn="just" defTabSz="914377" rtl="0" eaLnBrk="1" latinLnBrk="0" hangingPunct="1">
              <a:lnSpc>
                <a:spcPct val="100000"/>
              </a:lnSpc>
              <a:spcBef>
                <a:spcPts val="0"/>
              </a:spcBef>
              <a:buClr>
                <a:schemeClr val="accent2"/>
              </a:buClr>
              <a:buSzPct val="100000"/>
              <a:buFont typeface="Courier New" panose="02070309020205020404" pitchFamily="49" charset="0"/>
              <a:buChar char="o"/>
              <a:defRPr sz="1200" kern="1200" baseline="0">
                <a:solidFill>
                  <a:schemeClr val="tx1"/>
                </a:solidFill>
                <a:latin typeface="+mj-lt"/>
                <a:ea typeface="Open Sans Light" panose="020B0306030504020204" pitchFamily="34" charset="0"/>
                <a:cs typeface="Verdana"/>
              </a:defRPr>
            </a:lvl3pPr>
            <a:lvl4pPr marL="804863" indent="-174625" algn="just" defTabSz="914377" rtl="0" eaLnBrk="1" latinLnBrk="0" hangingPunct="1">
              <a:lnSpc>
                <a:spcPct val="100000"/>
              </a:lnSpc>
              <a:spcBef>
                <a:spcPts val="0"/>
              </a:spcBef>
              <a:buClr>
                <a:schemeClr val="accent2"/>
              </a:buClr>
              <a:buSzPct val="100000"/>
              <a:buFont typeface="Trebuchet MS" panose="020B0603020202020204" pitchFamily="34" charset="0"/>
              <a:buChar char="-"/>
              <a:defRPr sz="1100" kern="1200" baseline="0">
                <a:solidFill>
                  <a:schemeClr val="tx1"/>
                </a:solidFill>
                <a:latin typeface="+mj-lt"/>
                <a:ea typeface="Open Sans Light" panose="020B0306030504020204" pitchFamily="34" charset="0"/>
                <a:cs typeface="Verdana"/>
              </a:defRPr>
            </a:lvl4pPr>
            <a:lvl5pPr marL="987425" indent="-182563" algn="l" defTabSz="804863" rtl="0" eaLnBrk="1" latinLnBrk="0" hangingPunct="1">
              <a:lnSpc>
                <a:spcPct val="90000"/>
              </a:lnSpc>
              <a:spcBef>
                <a:spcPts val="500"/>
              </a:spcBef>
              <a:buFont typeface="Arial" pitchFamily="34" charset="0"/>
              <a:buChar char="•"/>
              <a:defRPr sz="1000" kern="1200" baseline="0">
                <a:solidFill>
                  <a:schemeClr val="tx1">
                    <a:lumMod val="75000"/>
                    <a:lumOff val="25000"/>
                  </a:schemeClr>
                </a:solidFill>
                <a:latin typeface="+mj-lt"/>
                <a:ea typeface="Open Sans Light" panose="020B0306030504020204" pitchFamily="34" charset="0"/>
                <a:cs typeface="Verdana"/>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Aft>
                <a:spcPts val="600"/>
              </a:spcAft>
              <a:buClr>
                <a:srgbClr val="EC2606"/>
              </a:buClr>
              <a:defRPr/>
            </a:pPr>
            <a:r>
              <a:rPr lang="fr-FR" b="1" dirty="0">
                <a:solidFill>
                  <a:srgbClr val="EB0000"/>
                </a:solidFill>
                <a:latin typeface="Dreaming Outloud Pro" panose="03050502040302030504" pitchFamily="66" charset="0"/>
                <a:cs typeface="Dreaming Outloud Pro" panose="03050502040302030504" pitchFamily="66" charset="0"/>
              </a:rPr>
              <a:t>Une annonce de la rechute au fort impact psychologique et retentissant sur la qualité de vie avec des patients</a:t>
            </a:r>
            <a:endParaRPr lang="fr-FR" b="1" strike="sngStrike" dirty="0">
              <a:solidFill>
                <a:srgbClr val="EB0000"/>
              </a:solidFill>
              <a:highlight>
                <a:srgbClr val="FFFF00"/>
              </a:highlight>
              <a:latin typeface="Dreaming Outloud Pro" panose="03050502040302030504" pitchFamily="66" charset="0"/>
              <a:cs typeface="Dreaming Outloud Pro" panose="03050502040302030504" pitchFamily="66" charset="0"/>
            </a:endParaRPr>
          </a:p>
          <a:p>
            <a:pPr marL="171450" indent="-171450">
              <a:spcAft>
                <a:spcPts val="3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La rechute de la maladie peut s’exprimer de manière différente pour les patients avec une moitié d’entre eux la découvrant lors d’examens de contrôles et l’autre moitié à la suite de bilan sanguins ou de symptômes. Pour ces derniers, le gonflement des ganglions et la fatigue sont les premiers symptômes annonciateurs de la rechute (60% et 53%) avec les résultats de prise de sang (77%).   </a:t>
            </a:r>
          </a:p>
          <a:p>
            <a:pPr marL="171450" indent="-171450">
              <a:spcAft>
                <a:spcPts val="3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Malgré le soutien de l’hématologue  et de l’équipe médicale, cette annonce a été un moment difficile à vivre et a impacté leur santé au niveau global que ce soit au niveau physique ou psychologique. En effet, ils donnent des notes moyennes de 5,7 et 5,9 sur une échelle de 0 à 10 alors qu’au moment du diagnostic, ils évaluaient leur état de santé à 6,9 et 7,1. </a:t>
            </a:r>
            <a:endParaRPr lang="fr-FR" sz="1200" strike="sngStrike" dirty="0">
              <a:solidFill>
                <a:srgbClr val="010444"/>
              </a:solidFill>
              <a:latin typeface="Tenorite"/>
              <a:cs typeface="Times New Roman" panose="02020603050405020304" pitchFamily="18" charset="0"/>
            </a:endParaRPr>
          </a:p>
          <a:p>
            <a:pPr marL="171450" indent="-171450">
              <a:spcAft>
                <a:spcPts val="3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Plus particulièrement, 68% des patients déclarent avoir été impactés psychologiquement par celle-ci et 65% voient leurs projets et leur qualité de vie impactés. De plus, la rechute prive 50% des patients d’une vie sociale et affective satisfaisante. Enfin, si une grande majorité des patients en rechute ne travaillent pas, 17% d’entre eux ont dû modifier voire arrêter leur activité professionnelle.</a:t>
            </a:r>
          </a:p>
          <a:p>
            <a:pPr marL="171450" indent="-171450">
              <a:spcAft>
                <a:spcPts val="300"/>
              </a:spcAft>
              <a:buClr>
                <a:srgbClr val="EC2606"/>
              </a:buClr>
              <a:buFont typeface="Arial" panose="020B0604020202020204" pitchFamily="34" charset="0"/>
              <a:buChar char="•"/>
              <a:defRPr/>
            </a:pPr>
            <a:endParaRPr lang="fr-FR" sz="1200" dirty="0">
              <a:solidFill>
                <a:srgbClr val="010444"/>
              </a:solidFill>
              <a:latin typeface="Tenorite"/>
              <a:cs typeface="Times New Roman" panose="02020603050405020304" pitchFamily="18" charset="0"/>
            </a:endParaRPr>
          </a:p>
          <a:p>
            <a:pPr>
              <a:spcAft>
                <a:spcPts val="300"/>
              </a:spcAft>
              <a:buClr>
                <a:srgbClr val="EC2606"/>
              </a:buClr>
              <a:defRPr/>
            </a:pPr>
            <a:r>
              <a:rPr lang="fr-FR" b="1" dirty="0">
                <a:solidFill>
                  <a:srgbClr val="EB0000"/>
                </a:solidFill>
                <a:latin typeface="Dreaming Outloud Pro" panose="03050502040302030504" pitchFamily="66" charset="0"/>
                <a:cs typeface="Dreaming Outloud Pro" panose="03050502040302030504" pitchFamily="66" charset="0"/>
              </a:rPr>
              <a:t>Mais une annonce faite avec bienveillance </a:t>
            </a:r>
            <a:endParaRPr lang="fr-FR" sz="1200" dirty="0">
              <a:solidFill>
                <a:srgbClr val="010444"/>
              </a:solidFill>
              <a:latin typeface="Tenorite"/>
              <a:cs typeface="Times New Roman" panose="02020603050405020304" pitchFamily="18" charset="0"/>
            </a:endParaRPr>
          </a:p>
          <a:p>
            <a:pPr marL="171450" indent="-171450">
              <a:spcAft>
                <a:spcPts val="3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Pour 9 patients sur 10, l’hématologue était à l’écoute et bienveillant lors de cette annonce. En effet, Les spécialistes ont pris le temps de fournir des explications claires et des réponses aux questions des patients. Notons également que 89% des patients se sont sentis accompagnés par l’équipe hospitalière.</a:t>
            </a:r>
          </a:p>
        </p:txBody>
      </p:sp>
      <p:sp>
        <p:nvSpPr>
          <p:cNvPr id="13" name="Rectangle : avec coin arrondi 12">
            <a:extLst>
              <a:ext uri="{FF2B5EF4-FFF2-40B4-BE49-F238E27FC236}">
                <a16:creationId xmlns:a16="http://schemas.microsoft.com/office/drawing/2014/main" id="{DD9DCC16-C16E-45BF-C3EA-51FDC19281A1}"/>
              </a:ext>
            </a:extLst>
          </p:cNvPr>
          <p:cNvSpPr/>
          <p:nvPr/>
        </p:nvSpPr>
        <p:spPr>
          <a:xfrm flipH="1">
            <a:off x="10718800" y="6425725"/>
            <a:ext cx="1458686" cy="438411"/>
          </a:xfrm>
          <a:prstGeom prst="round1Rect">
            <a:avLst>
              <a:gd name="adj" fmla="val 3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Tenorite"/>
              <a:ea typeface="+mn-ea"/>
              <a:cs typeface="+mn-cs"/>
            </a:endParaRPr>
          </a:p>
        </p:txBody>
      </p:sp>
      <p:pic>
        <p:nvPicPr>
          <p:cNvPr id="2" name="Image 1" descr="lilly w black type">
            <a:extLst>
              <a:ext uri="{FF2B5EF4-FFF2-40B4-BE49-F238E27FC236}">
                <a16:creationId xmlns:a16="http://schemas.microsoft.com/office/drawing/2014/main" id="{FBA633E2-0F06-158C-C219-FBB1E6198C7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733314" y="6480464"/>
            <a:ext cx="953509" cy="329024"/>
          </a:xfrm>
          <a:prstGeom prst="rect">
            <a:avLst/>
          </a:prstGeom>
          <a:noFill/>
          <a:ln w="9525" cap="rnd">
            <a:noFill/>
            <a:prstDash val="sysDot"/>
            <a:miter lim="800000"/>
            <a:headEnd/>
            <a:tailEnd/>
          </a:ln>
        </p:spPr>
      </p:pic>
      <p:pic>
        <p:nvPicPr>
          <p:cNvPr id="5" name="Picture 4">
            <a:extLst>
              <a:ext uri="{FF2B5EF4-FFF2-40B4-BE49-F238E27FC236}">
                <a16:creationId xmlns:a16="http://schemas.microsoft.com/office/drawing/2014/main" id="{D01CBE99-24B3-2AF4-14FE-947EF8B45F4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11621094" y="6480464"/>
            <a:ext cx="511357" cy="33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19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2A775F8-DBE0-4C2D-37F1-1D0673420E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77087" y="1271744"/>
            <a:ext cx="2730309" cy="5586256"/>
          </a:xfrm>
          <a:prstGeom prst="round2SameRect">
            <a:avLst/>
          </a:prstGeom>
        </p:spPr>
      </p:pic>
      <p:pic>
        <p:nvPicPr>
          <p:cNvPr id="9" name="Graphique 8">
            <a:extLst>
              <a:ext uri="{FF2B5EF4-FFF2-40B4-BE49-F238E27FC236}">
                <a16:creationId xmlns:a16="http://schemas.microsoft.com/office/drawing/2014/main" id="{BC541692-B026-E40A-B9DF-8E24AC68EA4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2811236" y="3158578"/>
            <a:ext cx="6653218" cy="288430"/>
          </a:xfrm>
          <a:prstGeom prst="rect">
            <a:avLst/>
          </a:prstGeom>
        </p:spPr>
      </p:pic>
      <p:sp>
        <p:nvSpPr>
          <p:cNvPr id="4" name="Titre 3">
            <a:extLst>
              <a:ext uri="{FF2B5EF4-FFF2-40B4-BE49-F238E27FC236}">
                <a16:creationId xmlns:a16="http://schemas.microsoft.com/office/drawing/2014/main" id="{119C80B0-5CAE-BBAE-D897-979263723AFD}"/>
              </a:ext>
            </a:extLst>
          </p:cNvPr>
          <p:cNvSpPr>
            <a:spLocks noGrp="1"/>
          </p:cNvSpPr>
          <p:nvPr>
            <p:ph type="title"/>
          </p:nvPr>
        </p:nvSpPr>
        <p:spPr>
          <a:xfrm>
            <a:off x="730250" y="218575"/>
            <a:ext cx="10258141" cy="671807"/>
          </a:xfrm>
        </p:spPr>
        <p:txBody>
          <a:bodyPr>
            <a:normAutofit fontScale="90000"/>
          </a:bodyPr>
          <a:lstStyle/>
          <a:p>
            <a:r>
              <a:rPr lang="fr-FR" sz="2200" b="1" dirty="0">
                <a:solidFill>
                  <a:srgbClr val="EB0000"/>
                </a:solidFill>
                <a:latin typeface="Dreaming Outloud Pro" panose="03050502040302030504" pitchFamily="66" charset="0"/>
                <a:ea typeface="Open Sans Light" panose="020B0306030504020204" pitchFamily="34" charset="0"/>
                <a:cs typeface="Dreaming Outloud Pro" panose="03050502040302030504" pitchFamily="66" charset="0"/>
              </a:rPr>
              <a:t>Les traitements </a:t>
            </a:r>
            <a:br>
              <a:rPr lang="fr-FR" b="1" dirty="0">
                <a:solidFill>
                  <a:schemeClr val="tx1"/>
                </a:solidFill>
                <a:latin typeface="+mj-lt"/>
              </a:rPr>
            </a:br>
            <a:r>
              <a:rPr lang="fr-FR" b="1" dirty="0">
                <a:solidFill>
                  <a:schemeClr val="tx1"/>
                </a:solidFill>
                <a:latin typeface="+mj-lt"/>
              </a:rPr>
              <a:t>Des patients plutôt impliqués dans le choix du traitement et satisfaits de ceux-ci malgré des craintes sur la tolérance</a:t>
            </a:r>
          </a:p>
        </p:txBody>
      </p:sp>
      <p:sp>
        <p:nvSpPr>
          <p:cNvPr id="3" name="Espace réservé du contenu 2">
            <a:extLst>
              <a:ext uri="{FF2B5EF4-FFF2-40B4-BE49-F238E27FC236}">
                <a16:creationId xmlns:a16="http://schemas.microsoft.com/office/drawing/2014/main" id="{70BD48A2-CA85-1ACA-1171-0D5CDE88B8B4}"/>
              </a:ext>
            </a:extLst>
          </p:cNvPr>
          <p:cNvSpPr txBox="1">
            <a:spLocks/>
          </p:cNvSpPr>
          <p:nvPr/>
        </p:nvSpPr>
        <p:spPr>
          <a:xfrm>
            <a:off x="659589" y="1528280"/>
            <a:ext cx="8492443" cy="5073184"/>
          </a:xfrm>
          <a:prstGeom prst="rect">
            <a:avLst/>
          </a:prstGeom>
          <a:noFill/>
          <a:ln w="9525">
            <a:noFill/>
          </a:ln>
        </p:spPr>
        <p:txBody>
          <a:bodyPr wrap="square">
            <a:spAutoFit/>
          </a:bodyPr>
          <a:lstStyle>
            <a:lvl1pPr marL="0" indent="0" algn="just" defTabSz="914377" rtl="0" eaLnBrk="1" latinLnBrk="0" hangingPunct="1">
              <a:lnSpc>
                <a:spcPct val="100000"/>
              </a:lnSpc>
              <a:spcBef>
                <a:spcPts val="0"/>
              </a:spcBef>
              <a:buClr>
                <a:schemeClr val="accent2"/>
              </a:buClr>
              <a:buSzPct val="100000"/>
              <a:buFont typeface="Arial" pitchFamily="34" charset="0"/>
              <a:buNone/>
              <a:defRPr sz="1400" b="0" kern="1200" baseline="0">
                <a:solidFill>
                  <a:schemeClr val="tx1"/>
                </a:solidFill>
                <a:latin typeface="+mn-lt"/>
                <a:ea typeface="Open Sans Light" panose="020B0306030504020204" pitchFamily="34" charset="0"/>
                <a:cs typeface="Verdana"/>
              </a:defRPr>
            </a:lvl1pPr>
            <a:lvl2pPr marL="447675" indent="-182563" algn="just" defTabSz="914377" rtl="0" eaLnBrk="1" latinLnBrk="0" hangingPunct="1">
              <a:lnSpc>
                <a:spcPct val="100000"/>
              </a:lnSpc>
              <a:spcBef>
                <a:spcPts val="0"/>
              </a:spcBef>
              <a:buClr>
                <a:schemeClr val="accent2"/>
              </a:buClr>
              <a:buSzPct val="100000"/>
              <a:buFont typeface="Arial" panose="020B0604020202020204" pitchFamily="34" charset="0"/>
              <a:buChar char="•"/>
              <a:defRPr sz="1400" kern="1200" baseline="0">
                <a:solidFill>
                  <a:schemeClr val="tx1"/>
                </a:solidFill>
                <a:latin typeface="+mj-lt"/>
                <a:ea typeface="Open Sans Light" panose="020B0306030504020204" pitchFamily="34" charset="0"/>
                <a:cs typeface="Verdana"/>
              </a:defRPr>
            </a:lvl2pPr>
            <a:lvl3pPr marL="630238" indent="-182563" algn="just" defTabSz="914377" rtl="0" eaLnBrk="1" latinLnBrk="0" hangingPunct="1">
              <a:lnSpc>
                <a:spcPct val="100000"/>
              </a:lnSpc>
              <a:spcBef>
                <a:spcPts val="0"/>
              </a:spcBef>
              <a:buClr>
                <a:schemeClr val="accent2"/>
              </a:buClr>
              <a:buSzPct val="100000"/>
              <a:buFont typeface="Courier New" panose="02070309020205020404" pitchFamily="49" charset="0"/>
              <a:buChar char="o"/>
              <a:defRPr sz="1200" kern="1200" baseline="0">
                <a:solidFill>
                  <a:schemeClr val="tx1"/>
                </a:solidFill>
                <a:latin typeface="+mj-lt"/>
                <a:ea typeface="Open Sans Light" panose="020B0306030504020204" pitchFamily="34" charset="0"/>
                <a:cs typeface="Verdana"/>
              </a:defRPr>
            </a:lvl3pPr>
            <a:lvl4pPr marL="804863" indent="-174625" algn="just" defTabSz="914377" rtl="0" eaLnBrk="1" latinLnBrk="0" hangingPunct="1">
              <a:lnSpc>
                <a:spcPct val="100000"/>
              </a:lnSpc>
              <a:spcBef>
                <a:spcPts val="0"/>
              </a:spcBef>
              <a:buClr>
                <a:schemeClr val="accent2"/>
              </a:buClr>
              <a:buSzPct val="100000"/>
              <a:buFont typeface="Trebuchet MS" panose="020B0603020202020204" pitchFamily="34" charset="0"/>
              <a:buChar char="-"/>
              <a:defRPr sz="1100" kern="1200" baseline="0">
                <a:solidFill>
                  <a:schemeClr val="tx1"/>
                </a:solidFill>
                <a:latin typeface="+mj-lt"/>
                <a:ea typeface="Open Sans Light" panose="020B0306030504020204" pitchFamily="34" charset="0"/>
                <a:cs typeface="Verdana"/>
              </a:defRPr>
            </a:lvl4pPr>
            <a:lvl5pPr marL="987425" indent="-182563" algn="l" defTabSz="804863" rtl="0" eaLnBrk="1" latinLnBrk="0" hangingPunct="1">
              <a:lnSpc>
                <a:spcPct val="90000"/>
              </a:lnSpc>
              <a:spcBef>
                <a:spcPts val="500"/>
              </a:spcBef>
              <a:buFont typeface="Arial" pitchFamily="34" charset="0"/>
              <a:buChar char="•"/>
              <a:defRPr sz="1000" kern="1200" baseline="0">
                <a:solidFill>
                  <a:schemeClr val="tx1">
                    <a:lumMod val="75000"/>
                    <a:lumOff val="25000"/>
                  </a:schemeClr>
                </a:solidFill>
                <a:latin typeface="+mj-lt"/>
                <a:ea typeface="Open Sans Light" panose="020B0306030504020204" pitchFamily="34" charset="0"/>
                <a:cs typeface="Verdana"/>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00"/>
              </a:spcAft>
              <a:buClr>
                <a:srgbClr val="EC2606"/>
              </a:buClr>
              <a:defRPr/>
            </a:pPr>
            <a:r>
              <a:rPr lang="fr-FR" b="1" dirty="0">
                <a:solidFill>
                  <a:srgbClr val="EB0000"/>
                </a:solidFill>
                <a:latin typeface="Dreaming Outloud Pro" panose="03050502040302030504" pitchFamily="66" charset="0"/>
                <a:cs typeface="Dreaming Outloud Pro" panose="03050502040302030504" pitchFamily="66" charset="0"/>
              </a:rPr>
              <a:t>Des traitements satisfaisants</a:t>
            </a:r>
          </a:p>
          <a:p>
            <a:pPr marL="171450" indent="-171450">
              <a:spcAft>
                <a:spcPts val="2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7 patients sur 10 étaient en phase de surveillance lors de l’annonce de la rechute de leur traitement. En moyenne, le dernier traitement avait pris fin il y a 4 ans.</a:t>
            </a:r>
          </a:p>
          <a:p>
            <a:pPr marL="171450" indent="-171450">
              <a:spcAft>
                <a:spcPts val="2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Suite à la rechute, 3 types de traitements sont privilégiés </a:t>
            </a:r>
          </a:p>
          <a:p>
            <a:pPr marL="444500" indent="-174625">
              <a:spcAft>
                <a:spcPts val="200"/>
              </a:spcAft>
              <a:buClr>
                <a:srgbClr val="EC2606"/>
              </a:buClr>
              <a:buSzPct val="75000"/>
              <a:buFont typeface="Wingdings" panose="05000000000000000000" pitchFamily="2" charset="2"/>
              <a:buChar char="ü"/>
              <a:defRPr/>
            </a:pPr>
            <a:r>
              <a:rPr lang="fr-FR" sz="1200" dirty="0">
                <a:solidFill>
                  <a:srgbClr val="010444"/>
                </a:solidFill>
                <a:latin typeface="Tenorite"/>
                <a:cs typeface="Times New Roman" panose="02020603050405020304" pitchFamily="18" charset="0"/>
              </a:rPr>
              <a:t>les </a:t>
            </a:r>
            <a:r>
              <a:rPr lang="fr-FR" sz="1200" u="none" strike="noStrike" kern="1200" dirty="0">
                <a:solidFill>
                  <a:schemeClr val="dk1"/>
                </a:solidFill>
                <a:effectLst/>
                <a:latin typeface="+mn-lt"/>
                <a:ea typeface="+mn-ea"/>
                <a:cs typeface="+mn-cs"/>
              </a:rPr>
              <a:t>Inhibiteurs de BTK seuls (34% des patients) déjà beaucoup prescrits avant la rechute (27%)</a:t>
            </a:r>
          </a:p>
          <a:p>
            <a:pPr marL="444500" indent="-174625">
              <a:spcAft>
                <a:spcPts val="200"/>
              </a:spcAft>
              <a:buClr>
                <a:srgbClr val="EC2606"/>
              </a:buClr>
              <a:buSzPct val="75000"/>
              <a:buFont typeface="Wingdings" panose="05000000000000000000" pitchFamily="2" charset="2"/>
              <a:buChar char="ü"/>
              <a:defRPr/>
            </a:pPr>
            <a:r>
              <a:rPr lang="fr-FR" sz="1200" u="none" strike="noStrike" kern="1200" dirty="0">
                <a:solidFill>
                  <a:schemeClr val="dk1"/>
                </a:solidFill>
                <a:effectLst/>
                <a:latin typeface="+mn-lt"/>
                <a:ea typeface="+mn-ea"/>
                <a:cs typeface="+mn-cs"/>
              </a:rPr>
              <a:t>les Inhibiteurs de BCL2 seuls (20% vs 12% avant la rechute)</a:t>
            </a:r>
          </a:p>
          <a:p>
            <a:pPr marL="444500" indent="-174625">
              <a:spcAft>
                <a:spcPts val="200"/>
              </a:spcAft>
              <a:buClr>
                <a:srgbClr val="EC2606"/>
              </a:buClr>
              <a:buSzPct val="75000"/>
              <a:buFont typeface="Wingdings" panose="05000000000000000000" pitchFamily="2" charset="2"/>
              <a:buChar char="ü"/>
              <a:defRPr/>
            </a:pPr>
            <a:r>
              <a:rPr lang="fr-FR" sz="1200" u="none" strike="noStrike" kern="1200" dirty="0">
                <a:solidFill>
                  <a:schemeClr val="dk1"/>
                </a:solidFill>
                <a:effectLst/>
                <a:latin typeface="+mn-lt"/>
                <a:ea typeface="+mn-ea"/>
                <a:cs typeface="+mn-cs"/>
              </a:rPr>
              <a:t>l’association Inhibiteur de BCL2 + Anticorps anti-CD20 (13%)</a:t>
            </a:r>
          </a:p>
          <a:p>
            <a:pPr marL="171450" indent="-171450">
              <a:spcAft>
                <a:spcPts val="200"/>
              </a:spcAft>
              <a:buClr>
                <a:srgbClr val="EC2606"/>
              </a:buClr>
              <a:buFont typeface="Arial" panose="020B0604020202020204" pitchFamily="34" charset="0"/>
              <a:buChar char="•"/>
              <a:defRPr/>
            </a:pPr>
            <a:r>
              <a:rPr lang="fr-FR" sz="1200" u="none" strike="noStrike" kern="1200" dirty="0">
                <a:solidFill>
                  <a:schemeClr val="dk1"/>
                </a:solidFill>
                <a:effectLst/>
                <a:latin typeface="+mn-lt"/>
                <a:ea typeface="+mn-ea"/>
                <a:cs typeface="+mn-cs"/>
              </a:rPr>
              <a:t>En termes de modalités de prise, les spécialistes privilégient au fur et à mesure des traitements en continu (74% vs 45% avant la rechute), administré à domicile uniquement (64% vs 47%) et par voie orale (68% vs 51%)</a:t>
            </a:r>
          </a:p>
          <a:p>
            <a:pPr marL="171450" indent="-171450">
              <a:spcAft>
                <a:spcPts val="200"/>
              </a:spcAft>
              <a:buClr>
                <a:srgbClr val="EC2606"/>
              </a:buClr>
              <a:buFont typeface="Arial" panose="020B0604020202020204" pitchFamily="34" charset="0"/>
              <a:buChar char="•"/>
              <a:defRPr/>
            </a:pPr>
            <a:r>
              <a:rPr lang="fr-FR" sz="1200" u="none" strike="noStrike" kern="1200" dirty="0">
                <a:solidFill>
                  <a:schemeClr val="dk1"/>
                </a:solidFill>
                <a:effectLst/>
                <a:latin typeface="+mn-lt"/>
                <a:ea typeface="+mn-ea"/>
                <a:cs typeface="+mn-cs"/>
              </a:rPr>
              <a:t>Au final, la quasi-totalité des patients se déclarent satisfaits de leur nouveau traitement et notamment des modalités de prise et plus de 4 sur 10 en sont même très satisfaits.</a:t>
            </a:r>
          </a:p>
          <a:p>
            <a:pPr marL="171450" indent="-171450">
              <a:spcAft>
                <a:spcPts val="200"/>
              </a:spcAft>
              <a:buClr>
                <a:srgbClr val="EC2606"/>
              </a:buClr>
              <a:buFont typeface="Arial" panose="020B0604020202020204" pitchFamily="34" charset="0"/>
              <a:buChar char="•"/>
              <a:defRPr/>
            </a:pPr>
            <a:endParaRPr lang="fr-FR" sz="1000" u="none" strike="noStrike" kern="1200" dirty="0">
              <a:solidFill>
                <a:schemeClr val="dk1"/>
              </a:solidFill>
              <a:effectLst/>
              <a:latin typeface="+mn-lt"/>
              <a:ea typeface="+mn-ea"/>
              <a:cs typeface="+mn-cs"/>
            </a:endParaRPr>
          </a:p>
          <a:p>
            <a:pPr>
              <a:spcAft>
                <a:spcPts val="200"/>
              </a:spcAft>
              <a:buClr>
                <a:srgbClr val="EC2606"/>
              </a:buClr>
              <a:defRPr/>
            </a:pPr>
            <a:r>
              <a:rPr lang="fr-FR" b="1" dirty="0">
                <a:solidFill>
                  <a:srgbClr val="EB0000"/>
                </a:solidFill>
                <a:latin typeface="Dreaming Outloud Pro" panose="03050502040302030504" pitchFamily="66" charset="0"/>
                <a:cs typeface="Dreaming Outloud Pro" panose="03050502040302030504" pitchFamily="66" charset="0"/>
              </a:rPr>
              <a:t>Des patients pour la plupart consultés dans le choix de leur traitement </a:t>
            </a:r>
          </a:p>
          <a:p>
            <a:pPr marL="171450" indent="-171450">
              <a:spcAft>
                <a:spcPts val="2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64% des patients se sont sentis impliqués dans le processus de décision pour ce nouveau traitement. Plus précisément, la moitié des patients ont eu la possibilité d’échanger au sujet de la durée du traitement, et pour plus d’un tiers sur les différentes options thérapeutiques, les modalités et le lieu d’administration du traitement. </a:t>
            </a:r>
          </a:p>
          <a:p>
            <a:pPr marL="171450" indent="-171450">
              <a:spcAft>
                <a:spcPts val="2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Au contraire, seul 1/4 des patients ont pu bénéficier d’un rendez-vous avec un infirmier pour discuter à nouveau des options de traitements tandis que 20% auraient aimé pouvoir bénéficier de cet échange.</a:t>
            </a:r>
          </a:p>
          <a:p>
            <a:pPr marL="171450" indent="-171450">
              <a:spcAft>
                <a:spcPts val="2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Parmi les critères de choix d’un traitement, l’efficacité est bien évidemment l’élément clé suivi de la tolérance (99% et 87%). Ensuite, l’adéquation avec les projets de vie du patient et les modalités de prise en termes de galénique et lieu (de 71% à 79%) puis la durée du traitement (65%). La fréquence de prise est quant à elle plus secondaire (57%).</a:t>
            </a:r>
          </a:p>
          <a:p>
            <a:pPr marL="171450" indent="-171450">
              <a:spcAft>
                <a:spcPts val="2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Au regard de ces critères, les patients ont surtout exprimé des craintes vis-à-vis de ces traitements sur la tolérance et l’efficacité  (71% et 62%). 4 patients sur 10 ont également exprimé des peurs quant à leur adhésion au traitement et le changement de durée de traitement. Par contre les patients sont peu à avoir émis des inquiétudes par rapport au changement de galénique ou de lieu de prise en charge.</a:t>
            </a:r>
          </a:p>
        </p:txBody>
      </p:sp>
      <p:sp>
        <p:nvSpPr>
          <p:cNvPr id="13" name="Rectangle : avec coin arrondi 12">
            <a:extLst>
              <a:ext uri="{FF2B5EF4-FFF2-40B4-BE49-F238E27FC236}">
                <a16:creationId xmlns:a16="http://schemas.microsoft.com/office/drawing/2014/main" id="{DD9DCC16-C16E-45BF-C3EA-51FDC19281A1}"/>
              </a:ext>
            </a:extLst>
          </p:cNvPr>
          <p:cNvSpPr/>
          <p:nvPr/>
        </p:nvSpPr>
        <p:spPr>
          <a:xfrm flipH="1">
            <a:off x="10718800" y="6425725"/>
            <a:ext cx="1458686" cy="438411"/>
          </a:xfrm>
          <a:prstGeom prst="round1Rect">
            <a:avLst>
              <a:gd name="adj" fmla="val 3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Tenorite"/>
              <a:ea typeface="+mn-ea"/>
              <a:cs typeface="+mn-cs"/>
            </a:endParaRPr>
          </a:p>
        </p:txBody>
      </p:sp>
      <p:pic>
        <p:nvPicPr>
          <p:cNvPr id="2" name="Image 1" descr="lilly w black type">
            <a:extLst>
              <a:ext uri="{FF2B5EF4-FFF2-40B4-BE49-F238E27FC236}">
                <a16:creationId xmlns:a16="http://schemas.microsoft.com/office/drawing/2014/main" id="{FBA633E2-0F06-158C-C219-FBB1E6198C7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33314" y="6480464"/>
            <a:ext cx="953509" cy="329024"/>
          </a:xfrm>
          <a:prstGeom prst="rect">
            <a:avLst/>
          </a:prstGeom>
          <a:noFill/>
          <a:ln w="9525" cap="rnd">
            <a:noFill/>
            <a:prstDash val="sysDot"/>
            <a:miter lim="800000"/>
            <a:headEnd/>
            <a:tailEnd/>
          </a:ln>
        </p:spPr>
      </p:pic>
      <p:pic>
        <p:nvPicPr>
          <p:cNvPr id="5" name="Picture 4">
            <a:extLst>
              <a:ext uri="{FF2B5EF4-FFF2-40B4-BE49-F238E27FC236}">
                <a16:creationId xmlns:a16="http://schemas.microsoft.com/office/drawing/2014/main" id="{D01CBE99-24B3-2AF4-14FE-947EF8B45F4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1621094" y="6480464"/>
            <a:ext cx="511357" cy="33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14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BC541692-B026-E40A-B9DF-8E24AC68EA4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2811236" y="3158578"/>
            <a:ext cx="6653218" cy="288430"/>
          </a:xfrm>
          <a:prstGeom prst="rect">
            <a:avLst/>
          </a:prstGeom>
        </p:spPr>
      </p:pic>
      <p:sp>
        <p:nvSpPr>
          <p:cNvPr id="4" name="Titre 3">
            <a:extLst>
              <a:ext uri="{FF2B5EF4-FFF2-40B4-BE49-F238E27FC236}">
                <a16:creationId xmlns:a16="http://schemas.microsoft.com/office/drawing/2014/main" id="{119C80B0-5CAE-BBAE-D897-979263723AFD}"/>
              </a:ext>
            </a:extLst>
          </p:cNvPr>
          <p:cNvSpPr>
            <a:spLocks noGrp="1"/>
          </p:cNvSpPr>
          <p:nvPr>
            <p:ph type="title"/>
          </p:nvPr>
        </p:nvSpPr>
        <p:spPr>
          <a:xfrm>
            <a:off x="730250" y="218575"/>
            <a:ext cx="10258141" cy="671807"/>
          </a:xfrm>
        </p:spPr>
        <p:txBody>
          <a:bodyPr>
            <a:normAutofit fontScale="90000"/>
          </a:bodyPr>
          <a:lstStyle/>
          <a:p>
            <a:r>
              <a:rPr lang="fr-FR" sz="2200" b="1" dirty="0">
                <a:solidFill>
                  <a:srgbClr val="EB0000"/>
                </a:solidFill>
                <a:latin typeface="Dreaming Outloud Pro" panose="03050502040302030504" pitchFamily="66" charset="0"/>
                <a:ea typeface="Open Sans Light" panose="020B0306030504020204" pitchFamily="34" charset="0"/>
                <a:cs typeface="Dreaming Outloud Pro" panose="03050502040302030504" pitchFamily="66" charset="0"/>
              </a:rPr>
              <a:t>Soutien, suivi et accompagnement des patients (1/2)</a:t>
            </a:r>
            <a:br>
              <a:rPr lang="fr-FR" sz="2200" b="1" dirty="0">
                <a:solidFill>
                  <a:srgbClr val="EB0000"/>
                </a:solidFill>
                <a:latin typeface="Dreaming Outloud Pro" panose="03050502040302030504" pitchFamily="66" charset="0"/>
                <a:ea typeface="Open Sans Light" panose="020B0306030504020204" pitchFamily="34" charset="0"/>
                <a:cs typeface="Dreaming Outloud Pro" panose="03050502040302030504" pitchFamily="66" charset="0"/>
              </a:rPr>
            </a:br>
            <a:r>
              <a:rPr lang="fr-FR" b="1" dirty="0">
                <a:solidFill>
                  <a:schemeClr val="tx1"/>
                </a:solidFill>
                <a:latin typeface="+mj-lt"/>
              </a:rPr>
              <a:t>Des patients soutenus à chaque étape de cette rechute de leur maladie</a:t>
            </a:r>
          </a:p>
        </p:txBody>
      </p:sp>
      <p:sp>
        <p:nvSpPr>
          <p:cNvPr id="3" name="Espace réservé du contenu 2">
            <a:extLst>
              <a:ext uri="{FF2B5EF4-FFF2-40B4-BE49-F238E27FC236}">
                <a16:creationId xmlns:a16="http://schemas.microsoft.com/office/drawing/2014/main" id="{70BD48A2-CA85-1ACA-1171-0D5CDE88B8B4}"/>
              </a:ext>
            </a:extLst>
          </p:cNvPr>
          <p:cNvSpPr txBox="1">
            <a:spLocks/>
          </p:cNvSpPr>
          <p:nvPr/>
        </p:nvSpPr>
        <p:spPr>
          <a:xfrm>
            <a:off x="730250" y="1119386"/>
            <a:ext cx="8546837" cy="5314275"/>
          </a:xfrm>
          <a:prstGeom prst="rect">
            <a:avLst/>
          </a:prstGeom>
          <a:noFill/>
          <a:ln w="9525">
            <a:noFill/>
          </a:ln>
        </p:spPr>
        <p:txBody>
          <a:bodyPr wrap="square">
            <a:spAutoFit/>
          </a:bodyPr>
          <a:lstStyle>
            <a:lvl1pPr marL="0" indent="0" algn="just" defTabSz="914377" rtl="0" eaLnBrk="1" latinLnBrk="0" hangingPunct="1">
              <a:lnSpc>
                <a:spcPct val="100000"/>
              </a:lnSpc>
              <a:spcBef>
                <a:spcPts val="0"/>
              </a:spcBef>
              <a:buClr>
                <a:schemeClr val="accent2"/>
              </a:buClr>
              <a:buSzPct val="100000"/>
              <a:buFont typeface="Arial" pitchFamily="34" charset="0"/>
              <a:buNone/>
              <a:defRPr sz="1400" b="0" kern="1200" baseline="0">
                <a:solidFill>
                  <a:schemeClr val="tx1"/>
                </a:solidFill>
                <a:latin typeface="+mn-lt"/>
                <a:ea typeface="Open Sans Light" panose="020B0306030504020204" pitchFamily="34" charset="0"/>
                <a:cs typeface="Verdana"/>
              </a:defRPr>
            </a:lvl1pPr>
            <a:lvl2pPr marL="447675" indent="-182563" algn="just" defTabSz="914377" rtl="0" eaLnBrk="1" latinLnBrk="0" hangingPunct="1">
              <a:lnSpc>
                <a:spcPct val="100000"/>
              </a:lnSpc>
              <a:spcBef>
                <a:spcPts val="0"/>
              </a:spcBef>
              <a:buClr>
                <a:schemeClr val="accent2"/>
              </a:buClr>
              <a:buSzPct val="100000"/>
              <a:buFont typeface="Arial" panose="020B0604020202020204" pitchFamily="34" charset="0"/>
              <a:buChar char="•"/>
              <a:defRPr sz="1400" kern="1200" baseline="0">
                <a:solidFill>
                  <a:schemeClr val="tx1"/>
                </a:solidFill>
                <a:latin typeface="+mj-lt"/>
                <a:ea typeface="Open Sans Light" panose="020B0306030504020204" pitchFamily="34" charset="0"/>
                <a:cs typeface="Verdana"/>
              </a:defRPr>
            </a:lvl2pPr>
            <a:lvl3pPr marL="630238" indent="-182563" algn="just" defTabSz="914377" rtl="0" eaLnBrk="1" latinLnBrk="0" hangingPunct="1">
              <a:lnSpc>
                <a:spcPct val="100000"/>
              </a:lnSpc>
              <a:spcBef>
                <a:spcPts val="0"/>
              </a:spcBef>
              <a:buClr>
                <a:schemeClr val="accent2"/>
              </a:buClr>
              <a:buSzPct val="100000"/>
              <a:buFont typeface="Courier New" panose="02070309020205020404" pitchFamily="49" charset="0"/>
              <a:buChar char="o"/>
              <a:defRPr sz="1200" kern="1200" baseline="0">
                <a:solidFill>
                  <a:schemeClr val="tx1"/>
                </a:solidFill>
                <a:latin typeface="+mj-lt"/>
                <a:ea typeface="Open Sans Light" panose="020B0306030504020204" pitchFamily="34" charset="0"/>
                <a:cs typeface="Verdana"/>
              </a:defRPr>
            </a:lvl3pPr>
            <a:lvl4pPr marL="804863" indent="-174625" algn="just" defTabSz="914377" rtl="0" eaLnBrk="1" latinLnBrk="0" hangingPunct="1">
              <a:lnSpc>
                <a:spcPct val="100000"/>
              </a:lnSpc>
              <a:spcBef>
                <a:spcPts val="0"/>
              </a:spcBef>
              <a:buClr>
                <a:schemeClr val="accent2"/>
              </a:buClr>
              <a:buSzPct val="100000"/>
              <a:buFont typeface="Trebuchet MS" panose="020B0603020202020204" pitchFamily="34" charset="0"/>
              <a:buChar char="-"/>
              <a:defRPr sz="1100" kern="1200" baseline="0">
                <a:solidFill>
                  <a:schemeClr val="tx1"/>
                </a:solidFill>
                <a:latin typeface="+mj-lt"/>
                <a:ea typeface="Open Sans Light" panose="020B0306030504020204" pitchFamily="34" charset="0"/>
                <a:cs typeface="Verdana"/>
              </a:defRPr>
            </a:lvl4pPr>
            <a:lvl5pPr marL="987425" indent="-182563" algn="l" defTabSz="804863" rtl="0" eaLnBrk="1" latinLnBrk="0" hangingPunct="1">
              <a:lnSpc>
                <a:spcPct val="90000"/>
              </a:lnSpc>
              <a:spcBef>
                <a:spcPts val="500"/>
              </a:spcBef>
              <a:buFont typeface="Arial" pitchFamily="34" charset="0"/>
              <a:buChar char="•"/>
              <a:defRPr sz="1000" kern="1200" baseline="0">
                <a:solidFill>
                  <a:schemeClr val="tx1">
                    <a:lumMod val="75000"/>
                    <a:lumOff val="25000"/>
                  </a:schemeClr>
                </a:solidFill>
                <a:latin typeface="+mj-lt"/>
                <a:ea typeface="Open Sans Light" panose="020B0306030504020204" pitchFamily="34" charset="0"/>
                <a:cs typeface="Verdana"/>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200"/>
              </a:spcAft>
            </a:pPr>
            <a:r>
              <a:rPr lang="fr-FR" b="1" dirty="0">
                <a:solidFill>
                  <a:srgbClr val="EB0000"/>
                </a:solidFill>
                <a:latin typeface="Dreaming Outloud Pro" panose="03050502040302030504" pitchFamily="66" charset="0"/>
                <a:cs typeface="Dreaming Outloud Pro" panose="03050502040302030504" pitchFamily="66" charset="0"/>
              </a:rPr>
              <a:t>Un sentiment de soutien prédominant lors de l’annonce de la rechute malgré le peu de supports proposés</a:t>
            </a:r>
          </a:p>
          <a:p>
            <a:pPr marL="171450" indent="-171450">
              <a:spcAft>
                <a:spcPts val="2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Lors de l’annonce de la rechute de la maladie, les patients ont bénéficié de peu de supports, soutiens ou orientations. Seule la transmission de coordonnées d’une associations se démarque, proposée à 4 patients sur 10. Ensuite, 1/3 se sont vus proposer un entretien avec un infirmier, 1/4 des documents ou une activité physique adaptée et encore moins un rendez-vous avec un diététicien. </a:t>
            </a:r>
          </a:p>
          <a:p>
            <a:pPr marL="171450" indent="-171450">
              <a:spcAft>
                <a:spcPts val="2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Pourtant les patients auraient souhaité bénéficier de ces solutions et plus particulièrement </a:t>
            </a:r>
            <a:r>
              <a:rPr lang="fr-FR" sz="1200" b="0" i="0" u="none" strike="noStrike" kern="1200" dirty="0">
                <a:solidFill>
                  <a:schemeClr val="tx1"/>
                </a:solidFill>
                <a:effectLst/>
                <a:latin typeface="+mj-lt"/>
                <a:ea typeface="+mn-ea"/>
                <a:cs typeface="+mn-cs"/>
              </a:rPr>
              <a:t>de documents, brochures d’informations sur la rechute et les options de traitement (31%), un groupe de parole (27%), un rendez-vous avec un diététicien/nutritionniste (27%) ou encore une activité physique adaptée (20%).</a:t>
            </a:r>
          </a:p>
          <a:p>
            <a:pPr marL="171450" indent="-171450">
              <a:spcAft>
                <a:spcPts val="200"/>
              </a:spcAft>
              <a:buClr>
                <a:srgbClr val="EC2606"/>
              </a:buClr>
              <a:buFont typeface="Arial" panose="020B0604020202020204" pitchFamily="34" charset="0"/>
              <a:buChar char="•"/>
              <a:defRPr/>
            </a:pPr>
            <a:r>
              <a:rPr lang="fr-FR" sz="1200" dirty="0">
                <a:latin typeface="+mj-lt"/>
                <a:ea typeface="+mn-ea"/>
                <a:cs typeface="+mn-cs"/>
              </a:rPr>
              <a:t>Malgré ce peu de supports fournis, les patients se sont sentis soutenus lors de l’annonce de la rechute notamment par leur famille et leur hématologue (plus de 9 sur 10) et plus particulièrement très soutenus (plus de 6/10</a:t>
            </a:r>
            <a:r>
              <a:rPr lang="fr-FR" sz="1200" baseline="30000" dirty="0">
                <a:latin typeface="+mj-lt"/>
                <a:ea typeface="+mn-ea"/>
                <a:cs typeface="+mn-cs"/>
              </a:rPr>
              <a:t>ème</a:t>
            </a:r>
            <a:r>
              <a:rPr lang="fr-FR" sz="1200" dirty="0">
                <a:latin typeface="+mj-lt"/>
                <a:ea typeface="+mn-ea"/>
                <a:cs typeface="+mn-cs"/>
              </a:rPr>
              <a:t>). Les patients se sont sentis également soutenus par leur proche et l’équipe hospitalière (plus de 8/10</a:t>
            </a:r>
            <a:r>
              <a:rPr lang="fr-FR" sz="1200" baseline="30000" dirty="0">
                <a:latin typeface="+mj-lt"/>
                <a:ea typeface="+mn-ea"/>
                <a:cs typeface="+mn-cs"/>
              </a:rPr>
              <a:t>ème</a:t>
            </a:r>
            <a:r>
              <a:rPr lang="fr-FR" sz="1200" dirty="0">
                <a:latin typeface="+mj-lt"/>
                <a:ea typeface="+mn-ea"/>
                <a:cs typeface="+mn-cs"/>
              </a:rPr>
              <a:t>). Le soutien d’un pharmacien est plus rare mais reste satisfaisant comme celui des aidants. </a:t>
            </a:r>
            <a:endParaRPr lang="fr-FR" sz="1200" b="0" i="0" u="none" strike="noStrike" kern="1200" dirty="0">
              <a:solidFill>
                <a:schemeClr val="tx1"/>
              </a:solidFill>
              <a:effectLst/>
              <a:latin typeface="+mj-lt"/>
              <a:ea typeface="+mn-ea"/>
              <a:cs typeface="+mn-cs"/>
            </a:endParaRPr>
          </a:p>
          <a:p>
            <a:pPr marL="171450" indent="-171450">
              <a:spcAft>
                <a:spcPts val="200"/>
              </a:spcAft>
              <a:buClr>
                <a:srgbClr val="EC2606"/>
              </a:buClr>
              <a:buFont typeface="Arial" panose="020B0604020202020204" pitchFamily="34" charset="0"/>
              <a:buChar char="•"/>
              <a:defRPr/>
            </a:pPr>
            <a:endParaRPr lang="fr-FR" sz="1000" b="0" i="0" u="none" strike="noStrike" kern="1200" dirty="0">
              <a:solidFill>
                <a:schemeClr val="tx1"/>
              </a:solidFill>
              <a:effectLst/>
              <a:latin typeface="+mj-lt"/>
              <a:ea typeface="+mn-ea"/>
              <a:cs typeface="+mn-cs"/>
            </a:endParaRPr>
          </a:p>
          <a:p>
            <a:pPr algn="just">
              <a:spcAft>
                <a:spcPts val="200"/>
              </a:spcAft>
            </a:pPr>
            <a:r>
              <a:rPr lang="fr-FR" b="1" dirty="0">
                <a:solidFill>
                  <a:srgbClr val="EB0000"/>
                </a:solidFill>
                <a:latin typeface="Dreaming Outloud Pro" panose="03050502040302030504" pitchFamily="66" charset="0"/>
                <a:cs typeface="Dreaming Outloud Pro" panose="03050502040302030504" pitchFamily="66" charset="0"/>
              </a:rPr>
              <a:t>Une instauration du nouveau traitement rassurante avec un hématologue pédagogue et prenant le temps</a:t>
            </a:r>
          </a:p>
          <a:p>
            <a:pPr marL="171450" indent="-171450">
              <a:spcAft>
                <a:spcPts val="200"/>
              </a:spcAft>
              <a:buClr>
                <a:srgbClr val="EC2606"/>
              </a:buClr>
              <a:buFont typeface="Arial" panose="020B0604020202020204" pitchFamily="34" charset="0"/>
              <a:buChar char="•"/>
              <a:defRPr/>
            </a:pPr>
            <a:r>
              <a:rPr lang="fr-FR" sz="1200" dirty="0">
                <a:solidFill>
                  <a:srgbClr val="010444"/>
                </a:solidFill>
                <a:cs typeface="Times New Roman" panose="02020603050405020304" pitchFamily="18" charset="0"/>
              </a:rPr>
              <a:t>87% des patients se sont sentis rassurés par leur nouveau traitement et 72% d’entre eux ont remarqué que ce nouveau traitement a facilité la prise de leur thérapie alors que plus de la moitié des patients craignaient de ne pas bien adhérer au traitement au moment de sa mise en place. Ainsi, 90% des patients rapportent n’avoir rencontré aucune difficulté à bien suivre leur prescription, et plus de 6 patients sur 10 déclarent que leur traitement n’a pas impacté l’organisation de leur quotidien ni n’a été contraignant. </a:t>
            </a:r>
          </a:p>
          <a:p>
            <a:pPr marL="171450" indent="-171450">
              <a:spcAft>
                <a:spcPts val="2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Les hématologues jouent un rôle crucial dans la bonne mise en place du nouveau traitement et le suivi des rechutes des patients. Tout d’abord, ils permettent une bonne compréhension des modalités de traitement pour 92% des patients, et leur permettent de poser leurs questions (83%). C’est par ailleurs grâce à leurs échanges avec leur hématologue que les patients estiment mieux suivre leur traitement (91%), avant les échanges avec d’autres professionnels de santé tels que le médecin généraliste (71%) ou un infirmier (50%). </a:t>
            </a:r>
          </a:p>
          <a:p>
            <a:pPr marL="171450" indent="-171450">
              <a:spcAft>
                <a:spcPts val="2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Ainsi, 9 patients sur 10 se déclarent satisfaits de </a:t>
            </a:r>
            <a:r>
              <a:rPr lang="fr-FR" sz="1200" b="0" u="none" strike="noStrike" dirty="0">
                <a:effectLst/>
              </a:rPr>
              <a:t>l’accompagnement de leur hématologue pour la mise en place de ce traitement et la même proportion de l’accompagnement de l’équipe hospitalière. À noter que le pharmacien de ville a également satisfait les patients.</a:t>
            </a:r>
            <a:endParaRPr lang="fr-FR" sz="1200" dirty="0">
              <a:solidFill>
                <a:srgbClr val="010444"/>
              </a:solidFill>
              <a:latin typeface="Tenorite"/>
              <a:cs typeface="Times New Roman" panose="02020603050405020304" pitchFamily="18" charset="0"/>
            </a:endParaRPr>
          </a:p>
        </p:txBody>
      </p:sp>
      <p:pic>
        <p:nvPicPr>
          <p:cNvPr id="2" name="Image 1">
            <a:extLst>
              <a:ext uri="{FF2B5EF4-FFF2-40B4-BE49-F238E27FC236}">
                <a16:creationId xmlns:a16="http://schemas.microsoft.com/office/drawing/2014/main" id="{70F18FCF-0E50-AFE8-6DC0-FC917A2160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77087" y="1271744"/>
            <a:ext cx="2730309" cy="5586256"/>
          </a:xfrm>
          <a:prstGeom prst="round2SameRect">
            <a:avLst/>
          </a:prstGeom>
        </p:spPr>
      </p:pic>
    </p:spTree>
    <p:extLst>
      <p:ext uri="{BB962C8B-B14F-4D97-AF65-F5344CB8AC3E}">
        <p14:creationId xmlns:p14="http://schemas.microsoft.com/office/powerpoint/2010/main" val="26555207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BC541692-B026-E40A-B9DF-8E24AC68EA4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2811236" y="3158578"/>
            <a:ext cx="6653218" cy="288430"/>
          </a:xfrm>
          <a:prstGeom prst="rect">
            <a:avLst/>
          </a:prstGeom>
        </p:spPr>
      </p:pic>
      <p:sp>
        <p:nvSpPr>
          <p:cNvPr id="4" name="Titre 3">
            <a:extLst>
              <a:ext uri="{FF2B5EF4-FFF2-40B4-BE49-F238E27FC236}">
                <a16:creationId xmlns:a16="http://schemas.microsoft.com/office/drawing/2014/main" id="{119C80B0-5CAE-BBAE-D897-979263723AFD}"/>
              </a:ext>
            </a:extLst>
          </p:cNvPr>
          <p:cNvSpPr>
            <a:spLocks noGrp="1"/>
          </p:cNvSpPr>
          <p:nvPr>
            <p:ph type="title"/>
          </p:nvPr>
        </p:nvSpPr>
        <p:spPr>
          <a:xfrm>
            <a:off x="730250" y="218575"/>
            <a:ext cx="10258141" cy="671807"/>
          </a:xfrm>
        </p:spPr>
        <p:txBody>
          <a:bodyPr>
            <a:normAutofit fontScale="90000"/>
          </a:bodyPr>
          <a:lstStyle/>
          <a:p>
            <a:r>
              <a:rPr lang="fr-FR" sz="2200" b="1" dirty="0">
                <a:solidFill>
                  <a:srgbClr val="EB0000"/>
                </a:solidFill>
                <a:latin typeface="Dreaming Outloud Pro" panose="03050502040302030504" pitchFamily="66" charset="0"/>
                <a:ea typeface="Open Sans Light" panose="020B0306030504020204" pitchFamily="34" charset="0"/>
                <a:cs typeface="Dreaming Outloud Pro" panose="03050502040302030504" pitchFamily="66" charset="0"/>
              </a:rPr>
              <a:t>Soutien, suivi et accompagnement des patients (2/2)</a:t>
            </a:r>
            <a:br>
              <a:rPr lang="fr-FR" sz="2200" b="1" dirty="0">
                <a:solidFill>
                  <a:srgbClr val="EB0000"/>
                </a:solidFill>
                <a:latin typeface="Dreaming Outloud Pro" panose="03050502040302030504" pitchFamily="66" charset="0"/>
                <a:ea typeface="Open Sans Light" panose="020B0306030504020204" pitchFamily="34" charset="0"/>
                <a:cs typeface="Dreaming Outloud Pro" panose="03050502040302030504" pitchFamily="66" charset="0"/>
              </a:rPr>
            </a:br>
            <a:r>
              <a:rPr lang="fr-FR" b="1" dirty="0">
                <a:solidFill>
                  <a:schemeClr val="tx1"/>
                </a:solidFill>
                <a:latin typeface="+mj-lt"/>
              </a:rPr>
              <a:t>L’hématologue et la famille soutien indéfectible</a:t>
            </a:r>
          </a:p>
        </p:txBody>
      </p:sp>
      <p:sp>
        <p:nvSpPr>
          <p:cNvPr id="3" name="Espace réservé du contenu 2">
            <a:extLst>
              <a:ext uri="{FF2B5EF4-FFF2-40B4-BE49-F238E27FC236}">
                <a16:creationId xmlns:a16="http://schemas.microsoft.com/office/drawing/2014/main" id="{70BD48A2-CA85-1ACA-1171-0D5CDE88B8B4}"/>
              </a:ext>
            </a:extLst>
          </p:cNvPr>
          <p:cNvSpPr txBox="1">
            <a:spLocks/>
          </p:cNvSpPr>
          <p:nvPr/>
        </p:nvSpPr>
        <p:spPr>
          <a:xfrm>
            <a:off x="730250" y="1271744"/>
            <a:ext cx="8317956" cy="3265061"/>
          </a:xfrm>
          <a:prstGeom prst="rect">
            <a:avLst/>
          </a:prstGeom>
          <a:noFill/>
          <a:ln w="9525">
            <a:noFill/>
          </a:ln>
        </p:spPr>
        <p:txBody>
          <a:bodyPr wrap="square">
            <a:spAutoFit/>
          </a:bodyPr>
          <a:lstStyle>
            <a:lvl1pPr marL="0" indent="0" algn="just" defTabSz="914377" rtl="0" eaLnBrk="1" latinLnBrk="0" hangingPunct="1">
              <a:lnSpc>
                <a:spcPct val="100000"/>
              </a:lnSpc>
              <a:spcBef>
                <a:spcPts val="0"/>
              </a:spcBef>
              <a:buClr>
                <a:schemeClr val="accent2"/>
              </a:buClr>
              <a:buSzPct val="100000"/>
              <a:buFont typeface="Arial" pitchFamily="34" charset="0"/>
              <a:buNone/>
              <a:defRPr sz="1400" b="0" kern="1200" baseline="0">
                <a:solidFill>
                  <a:schemeClr val="tx1"/>
                </a:solidFill>
                <a:latin typeface="+mn-lt"/>
                <a:ea typeface="Open Sans Light" panose="020B0306030504020204" pitchFamily="34" charset="0"/>
                <a:cs typeface="Verdana"/>
              </a:defRPr>
            </a:lvl1pPr>
            <a:lvl2pPr marL="447675" indent="-182563" algn="just" defTabSz="914377" rtl="0" eaLnBrk="1" latinLnBrk="0" hangingPunct="1">
              <a:lnSpc>
                <a:spcPct val="100000"/>
              </a:lnSpc>
              <a:spcBef>
                <a:spcPts val="0"/>
              </a:spcBef>
              <a:buClr>
                <a:schemeClr val="accent2"/>
              </a:buClr>
              <a:buSzPct val="100000"/>
              <a:buFont typeface="Arial" panose="020B0604020202020204" pitchFamily="34" charset="0"/>
              <a:buChar char="•"/>
              <a:defRPr sz="1400" kern="1200" baseline="0">
                <a:solidFill>
                  <a:schemeClr val="tx1"/>
                </a:solidFill>
                <a:latin typeface="+mj-lt"/>
                <a:ea typeface="Open Sans Light" panose="020B0306030504020204" pitchFamily="34" charset="0"/>
                <a:cs typeface="Verdana"/>
              </a:defRPr>
            </a:lvl2pPr>
            <a:lvl3pPr marL="630238" indent="-182563" algn="just" defTabSz="914377" rtl="0" eaLnBrk="1" latinLnBrk="0" hangingPunct="1">
              <a:lnSpc>
                <a:spcPct val="100000"/>
              </a:lnSpc>
              <a:spcBef>
                <a:spcPts val="0"/>
              </a:spcBef>
              <a:buClr>
                <a:schemeClr val="accent2"/>
              </a:buClr>
              <a:buSzPct val="100000"/>
              <a:buFont typeface="Courier New" panose="02070309020205020404" pitchFamily="49" charset="0"/>
              <a:buChar char="o"/>
              <a:defRPr sz="1200" kern="1200" baseline="0">
                <a:solidFill>
                  <a:schemeClr val="tx1"/>
                </a:solidFill>
                <a:latin typeface="+mj-lt"/>
                <a:ea typeface="Open Sans Light" panose="020B0306030504020204" pitchFamily="34" charset="0"/>
                <a:cs typeface="Verdana"/>
              </a:defRPr>
            </a:lvl3pPr>
            <a:lvl4pPr marL="804863" indent="-174625" algn="just" defTabSz="914377" rtl="0" eaLnBrk="1" latinLnBrk="0" hangingPunct="1">
              <a:lnSpc>
                <a:spcPct val="100000"/>
              </a:lnSpc>
              <a:spcBef>
                <a:spcPts val="0"/>
              </a:spcBef>
              <a:buClr>
                <a:schemeClr val="accent2"/>
              </a:buClr>
              <a:buSzPct val="100000"/>
              <a:buFont typeface="Trebuchet MS" panose="020B0603020202020204" pitchFamily="34" charset="0"/>
              <a:buChar char="-"/>
              <a:defRPr sz="1100" kern="1200" baseline="0">
                <a:solidFill>
                  <a:schemeClr val="tx1"/>
                </a:solidFill>
                <a:latin typeface="+mj-lt"/>
                <a:ea typeface="Open Sans Light" panose="020B0306030504020204" pitchFamily="34" charset="0"/>
                <a:cs typeface="Verdana"/>
              </a:defRPr>
            </a:lvl4pPr>
            <a:lvl5pPr marL="987425" indent="-182563" algn="l" defTabSz="804863" rtl="0" eaLnBrk="1" latinLnBrk="0" hangingPunct="1">
              <a:lnSpc>
                <a:spcPct val="90000"/>
              </a:lnSpc>
              <a:spcBef>
                <a:spcPts val="500"/>
              </a:spcBef>
              <a:buFont typeface="Arial" pitchFamily="34" charset="0"/>
              <a:buChar char="•"/>
              <a:defRPr sz="1000" kern="1200" baseline="0">
                <a:solidFill>
                  <a:schemeClr val="tx1">
                    <a:lumMod val="75000"/>
                    <a:lumOff val="25000"/>
                  </a:schemeClr>
                </a:solidFill>
                <a:latin typeface="+mj-lt"/>
                <a:ea typeface="Open Sans Light" panose="020B0306030504020204" pitchFamily="34" charset="0"/>
                <a:cs typeface="Verdana"/>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Aft>
                <a:spcPts val="300"/>
              </a:spcAft>
            </a:pPr>
            <a:r>
              <a:rPr lang="fr-FR" b="1" dirty="0">
                <a:solidFill>
                  <a:srgbClr val="EB0000"/>
                </a:solidFill>
                <a:latin typeface="Dreaming Outloud Pro" panose="03050502040302030504" pitchFamily="66" charset="0"/>
                <a:cs typeface="Dreaming Outloud Pro" panose="03050502040302030504" pitchFamily="66" charset="0"/>
              </a:rPr>
              <a:t>Un suivi après la mise en place du traitement qui répond aux attentes des patients</a:t>
            </a:r>
          </a:p>
          <a:p>
            <a:pPr marL="171450" indent="-171450">
              <a:lnSpc>
                <a:spcPct val="110000"/>
              </a:lnSpc>
              <a:spcAft>
                <a:spcPts val="300"/>
              </a:spcAft>
              <a:buClr>
                <a:srgbClr val="EC2606"/>
              </a:buClr>
              <a:buFont typeface="Arial" panose="020B0604020202020204" pitchFamily="34" charset="0"/>
              <a:buChar char="•"/>
              <a:defRPr/>
            </a:pPr>
            <a:r>
              <a:rPr lang="fr-FR" sz="1200" b="1" dirty="0">
                <a:solidFill>
                  <a:srgbClr val="010444"/>
                </a:solidFill>
                <a:latin typeface="Tenorite"/>
                <a:cs typeface="Times New Roman" panose="02020603050405020304" pitchFamily="18" charset="0"/>
              </a:rPr>
              <a:t>95% des patients consultant un hématologue s’estiment satisfaits de leur suivi </a:t>
            </a:r>
            <a:r>
              <a:rPr lang="fr-FR" sz="1200" dirty="0">
                <a:solidFill>
                  <a:srgbClr val="010444"/>
                </a:solidFill>
                <a:latin typeface="Tenorite"/>
                <a:cs typeface="Times New Roman" panose="02020603050405020304" pitchFamily="18" charset="0"/>
              </a:rPr>
              <a:t>devant le suivi réalisé par un infirmier (92% de satisfaction), un pharmacien (89%) ou un médecin généraliste (84%). Notons toutefois que certains patients notent un certain désintérêt des médecins généralistes pour leur maladie voire un manque de connaissances ce qui fait du médecin spécialiste un interlocuteur privilégié pour leur maladie. D’ailleurs, 67% des patients indiquent préférer recevoir des informations sur la rechute de leur maladie par leur hématologue. </a:t>
            </a:r>
            <a:endParaRPr lang="fr-FR" sz="1200" b="1" dirty="0">
              <a:solidFill>
                <a:srgbClr val="010444"/>
              </a:solidFill>
              <a:latin typeface="Tenorite"/>
              <a:cs typeface="Times New Roman" panose="02020603050405020304" pitchFamily="18" charset="0"/>
            </a:endParaRPr>
          </a:p>
          <a:p>
            <a:pPr marL="171450" indent="-171450">
              <a:lnSpc>
                <a:spcPct val="110000"/>
              </a:lnSpc>
              <a:spcAft>
                <a:spcPts val="3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Comme lors de l’annonce de la rechute, les </a:t>
            </a:r>
            <a:r>
              <a:rPr lang="fr-FR" sz="1200" b="1" dirty="0">
                <a:solidFill>
                  <a:srgbClr val="010444"/>
                </a:solidFill>
                <a:latin typeface="Tenorite"/>
                <a:cs typeface="Times New Roman" panose="02020603050405020304" pitchFamily="18" charset="0"/>
              </a:rPr>
              <a:t>patients ont pu compter sur le soutien de leur famille</a:t>
            </a:r>
            <a:r>
              <a:rPr lang="fr-FR" sz="1200" dirty="0">
                <a:solidFill>
                  <a:srgbClr val="010444"/>
                </a:solidFill>
                <a:latin typeface="Tenorite"/>
                <a:cs typeface="Times New Roman" panose="02020603050405020304" pitchFamily="18" charset="0"/>
              </a:rPr>
              <a:t>, leur spécialiste, leur proche ou encore par l’équipe hospitalière suite à la mise en place de nouveau traitement</a:t>
            </a:r>
            <a:r>
              <a:rPr lang="fr-FR" sz="1200" b="1" dirty="0">
                <a:solidFill>
                  <a:srgbClr val="010444"/>
                </a:solidFill>
                <a:latin typeface="Tenorite"/>
                <a:cs typeface="Times New Roman" panose="02020603050405020304" pitchFamily="18" charset="0"/>
              </a:rPr>
              <a:t>. </a:t>
            </a:r>
          </a:p>
          <a:p>
            <a:pPr marL="171450" indent="-171450">
              <a:lnSpc>
                <a:spcPct val="110000"/>
              </a:lnSpc>
              <a:spcAft>
                <a:spcPts val="300"/>
              </a:spcAft>
              <a:buClr>
                <a:srgbClr val="EC2606"/>
              </a:buClr>
              <a:buFont typeface="Arial" panose="020B0604020202020204" pitchFamily="34" charset="0"/>
              <a:buChar char="•"/>
              <a:defRPr/>
            </a:pPr>
            <a:endParaRPr lang="fr-FR" sz="1200" b="1" dirty="0">
              <a:solidFill>
                <a:srgbClr val="010444"/>
              </a:solidFill>
              <a:latin typeface="Tenorite"/>
              <a:cs typeface="Times New Roman" panose="02020603050405020304" pitchFamily="18" charset="0"/>
            </a:endParaRPr>
          </a:p>
          <a:p>
            <a:pPr marL="171450" indent="-171450">
              <a:lnSpc>
                <a:spcPct val="110000"/>
              </a:lnSpc>
              <a:spcAft>
                <a:spcPts val="300"/>
              </a:spcAft>
              <a:buClr>
                <a:srgbClr val="EC2606"/>
              </a:buClr>
              <a:buFont typeface="Arial" panose="020B0604020202020204" pitchFamily="34" charset="0"/>
              <a:buChar char="•"/>
              <a:defRPr/>
            </a:pPr>
            <a:endParaRPr lang="fr-FR" sz="1200" b="1" dirty="0">
              <a:solidFill>
                <a:srgbClr val="010444"/>
              </a:solidFill>
              <a:latin typeface="Tenorite"/>
              <a:cs typeface="Times New Roman" panose="02020603050405020304" pitchFamily="18" charset="0"/>
            </a:endParaRPr>
          </a:p>
          <a:p>
            <a:pPr marL="171450" indent="-171450">
              <a:lnSpc>
                <a:spcPct val="110000"/>
              </a:lnSpc>
              <a:spcAft>
                <a:spcPts val="300"/>
              </a:spcAft>
              <a:buClr>
                <a:srgbClr val="EC2606"/>
              </a:buClr>
              <a:buFont typeface="Arial" panose="020B0604020202020204" pitchFamily="34" charset="0"/>
              <a:buChar char="•"/>
              <a:defRPr/>
            </a:pPr>
            <a:endParaRPr lang="fr-FR" sz="1200" b="1" i="0" u="none" strike="noStrike" kern="1200" dirty="0">
              <a:solidFill>
                <a:schemeClr val="tx1"/>
              </a:solidFill>
              <a:effectLst/>
              <a:latin typeface="+mj-lt"/>
              <a:ea typeface="+mn-ea"/>
              <a:cs typeface="+mn-cs"/>
            </a:endParaRPr>
          </a:p>
          <a:p>
            <a:pPr marL="171450" indent="-171450">
              <a:lnSpc>
                <a:spcPct val="110000"/>
              </a:lnSpc>
              <a:spcAft>
                <a:spcPts val="300"/>
              </a:spcAft>
              <a:buClr>
                <a:srgbClr val="EC2606"/>
              </a:buClr>
              <a:buFont typeface="Arial" panose="020B0604020202020204" pitchFamily="34" charset="0"/>
              <a:buChar char="•"/>
              <a:defRPr/>
            </a:pPr>
            <a:endParaRPr lang="fr-FR" sz="1200" b="1" i="0" u="none" strike="noStrike" kern="1200" dirty="0">
              <a:solidFill>
                <a:schemeClr val="tx1"/>
              </a:solidFill>
              <a:effectLst/>
              <a:latin typeface="+mj-lt"/>
              <a:ea typeface="+mn-ea"/>
              <a:cs typeface="+mn-cs"/>
            </a:endParaRPr>
          </a:p>
          <a:p>
            <a:pPr marL="171450" indent="-171450">
              <a:lnSpc>
                <a:spcPct val="110000"/>
              </a:lnSpc>
              <a:spcAft>
                <a:spcPts val="300"/>
              </a:spcAft>
              <a:buClr>
                <a:srgbClr val="EC2606"/>
              </a:buClr>
              <a:buFont typeface="Arial" panose="020B0604020202020204" pitchFamily="34" charset="0"/>
              <a:buChar char="•"/>
              <a:defRPr/>
            </a:pPr>
            <a:endParaRPr lang="fr-FR" sz="1200" b="1" dirty="0">
              <a:solidFill>
                <a:srgbClr val="010444"/>
              </a:solidFill>
              <a:latin typeface="Tenorite"/>
              <a:cs typeface="Times New Roman" panose="02020603050405020304" pitchFamily="18" charset="0"/>
            </a:endParaRPr>
          </a:p>
          <a:p>
            <a:pPr marL="171450" indent="-171450">
              <a:lnSpc>
                <a:spcPct val="110000"/>
              </a:lnSpc>
              <a:spcAft>
                <a:spcPts val="300"/>
              </a:spcAft>
              <a:buClr>
                <a:srgbClr val="EC2606"/>
              </a:buClr>
              <a:buFont typeface="Arial" panose="020B0604020202020204" pitchFamily="34" charset="0"/>
              <a:buChar char="•"/>
              <a:defRPr/>
            </a:pPr>
            <a:endParaRPr lang="fr-FR" sz="1200" dirty="0">
              <a:solidFill>
                <a:srgbClr val="010444"/>
              </a:solidFill>
              <a:latin typeface="Tenorite"/>
              <a:cs typeface="Times New Roman" panose="02020603050405020304" pitchFamily="18" charset="0"/>
            </a:endParaRPr>
          </a:p>
        </p:txBody>
      </p:sp>
      <p:pic>
        <p:nvPicPr>
          <p:cNvPr id="2" name="Image 1">
            <a:extLst>
              <a:ext uri="{FF2B5EF4-FFF2-40B4-BE49-F238E27FC236}">
                <a16:creationId xmlns:a16="http://schemas.microsoft.com/office/drawing/2014/main" id="{294A1B4F-4EC2-1FC5-2132-CFD4C3FA35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77087" y="1271744"/>
            <a:ext cx="2730309" cy="5586256"/>
          </a:xfrm>
          <a:prstGeom prst="round2SameRect">
            <a:avLst/>
          </a:prstGeom>
        </p:spPr>
      </p:pic>
    </p:spTree>
    <p:extLst>
      <p:ext uri="{BB962C8B-B14F-4D97-AF65-F5344CB8AC3E}">
        <p14:creationId xmlns:p14="http://schemas.microsoft.com/office/powerpoint/2010/main" val="15017742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2A775F8-DBE0-4C2D-37F1-1D0673420E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77087" y="1271744"/>
            <a:ext cx="2730309" cy="5586256"/>
          </a:xfrm>
          <a:prstGeom prst="round2SameRect">
            <a:avLst/>
          </a:prstGeom>
        </p:spPr>
      </p:pic>
      <p:pic>
        <p:nvPicPr>
          <p:cNvPr id="9" name="Graphique 8">
            <a:extLst>
              <a:ext uri="{FF2B5EF4-FFF2-40B4-BE49-F238E27FC236}">
                <a16:creationId xmlns:a16="http://schemas.microsoft.com/office/drawing/2014/main" id="{BC541692-B026-E40A-B9DF-8E24AC68EA4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2811236" y="3158578"/>
            <a:ext cx="6653218" cy="288430"/>
          </a:xfrm>
          <a:prstGeom prst="rect">
            <a:avLst/>
          </a:prstGeom>
        </p:spPr>
      </p:pic>
      <p:sp>
        <p:nvSpPr>
          <p:cNvPr id="4" name="Titre 3">
            <a:extLst>
              <a:ext uri="{FF2B5EF4-FFF2-40B4-BE49-F238E27FC236}">
                <a16:creationId xmlns:a16="http://schemas.microsoft.com/office/drawing/2014/main" id="{119C80B0-5CAE-BBAE-D897-979263723AFD}"/>
              </a:ext>
            </a:extLst>
          </p:cNvPr>
          <p:cNvSpPr>
            <a:spLocks noGrp="1"/>
          </p:cNvSpPr>
          <p:nvPr>
            <p:ph type="title"/>
          </p:nvPr>
        </p:nvSpPr>
        <p:spPr>
          <a:xfrm>
            <a:off x="730250" y="218575"/>
            <a:ext cx="10258141" cy="671807"/>
          </a:xfrm>
        </p:spPr>
        <p:txBody>
          <a:bodyPr>
            <a:normAutofit fontScale="90000"/>
          </a:bodyPr>
          <a:lstStyle/>
          <a:p>
            <a:r>
              <a:rPr lang="fr-FR" sz="2200" b="1" dirty="0">
                <a:solidFill>
                  <a:srgbClr val="EB0000"/>
                </a:solidFill>
                <a:latin typeface="Dreaming Outloud Pro" panose="03050502040302030504" pitchFamily="66" charset="0"/>
                <a:ea typeface="Open Sans Light" panose="020B0306030504020204" pitchFamily="34" charset="0"/>
                <a:cs typeface="Dreaming Outloud Pro" panose="03050502040302030504" pitchFamily="66" charset="0"/>
              </a:rPr>
              <a:t>Attentes et besoins</a:t>
            </a:r>
            <a:br>
              <a:rPr lang="fr-FR" b="1" dirty="0">
                <a:solidFill>
                  <a:schemeClr val="tx1"/>
                </a:solidFill>
                <a:latin typeface="+mj-lt"/>
              </a:rPr>
            </a:br>
            <a:r>
              <a:rPr lang="fr-FR" b="1" dirty="0">
                <a:solidFill>
                  <a:schemeClr val="tx1"/>
                </a:solidFill>
                <a:latin typeface="+mj-lt"/>
              </a:rPr>
              <a:t>Malgré des patients soutenus et accompagnés, des besoins identifiés</a:t>
            </a:r>
          </a:p>
        </p:txBody>
      </p:sp>
      <p:sp>
        <p:nvSpPr>
          <p:cNvPr id="3" name="Espace réservé du contenu 2">
            <a:extLst>
              <a:ext uri="{FF2B5EF4-FFF2-40B4-BE49-F238E27FC236}">
                <a16:creationId xmlns:a16="http://schemas.microsoft.com/office/drawing/2014/main" id="{70BD48A2-CA85-1ACA-1171-0D5CDE88B8B4}"/>
              </a:ext>
            </a:extLst>
          </p:cNvPr>
          <p:cNvSpPr txBox="1">
            <a:spLocks/>
          </p:cNvSpPr>
          <p:nvPr/>
        </p:nvSpPr>
        <p:spPr>
          <a:xfrm>
            <a:off x="701485" y="1357696"/>
            <a:ext cx="8405512" cy="5584927"/>
          </a:xfrm>
          <a:prstGeom prst="rect">
            <a:avLst/>
          </a:prstGeom>
          <a:noFill/>
          <a:ln w="9525">
            <a:noFill/>
          </a:ln>
        </p:spPr>
        <p:txBody>
          <a:bodyPr wrap="square">
            <a:spAutoFit/>
          </a:bodyPr>
          <a:lstStyle>
            <a:lvl1pPr marL="0" indent="0" algn="just" defTabSz="914377" rtl="0" eaLnBrk="1" latinLnBrk="0" hangingPunct="1">
              <a:lnSpc>
                <a:spcPct val="100000"/>
              </a:lnSpc>
              <a:spcBef>
                <a:spcPts val="0"/>
              </a:spcBef>
              <a:buClr>
                <a:schemeClr val="accent2"/>
              </a:buClr>
              <a:buSzPct val="100000"/>
              <a:buFont typeface="Arial" pitchFamily="34" charset="0"/>
              <a:buNone/>
              <a:defRPr sz="1400" b="0" kern="1200" baseline="0">
                <a:solidFill>
                  <a:schemeClr val="tx1"/>
                </a:solidFill>
                <a:latin typeface="+mn-lt"/>
                <a:ea typeface="Open Sans Light" panose="020B0306030504020204" pitchFamily="34" charset="0"/>
                <a:cs typeface="Verdana"/>
              </a:defRPr>
            </a:lvl1pPr>
            <a:lvl2pPr marL="447675" indent="-182563" algn="just" defTabSz="914377" rtl="0" eaLnBrk="1" latinLnBrk="0" hangingPunct="1">
              <a:lnSpc>
                <a:spcPct val="100000"/>
              </a:lnSpc>
              <a:spcBef>
                <a:spcPts val="0"/>
              </a:spcBef>
              <a:buClr>
                <a:schemeClr val="accent2"/>
              </a:buClr>
              <a:buSzPct val="100000"/>
              <a:buFont typeface="Arial" panose="020B0604020202020204" pitchFamily="34" charset="0"/>
              <a:buChar char="•"/>
              <a:defRPr sz="1400" kern="1200" baseline="0">
                <a:solidFill>
                  <a:schemeClr val="tx1"/>
                </a:solidFill>
                <a:latin typeface="+mj-lt"/>
                <a:ea typeface="Open Sans Light" panose="020B0306030504020204" pitchFamily="34" charset="0"/>
                <a:cs typeface="Verdana"/>
              </a:defRPr>
            </a:lvl2pPr>
            <a:lvl3pPr marL="630238" indent="-182563" algn="just" defTabSz="914377" rtl="0" eaLnBrk="1" latinLnBrk="0" hangingPunct="1">
              <a:lnSpc>
                <a:spcPct val="100000"/>
              </a:lnSpc>
              <a:spcBef>
                <a:spcPts val="0"/>
              </a:spcBef>
              <a:buClr>
                <a:schemeClr val="accent2"/>
              </a:buClr>
              <a:buSzPct val="100000"/>
              <a:buFont typeface="Courier New" panose="02070309020205020404" pitchFamily="49" charset="0"/>
              <a:buChar char="o"/>
              <a:defRPr sz="1200" kern="1200" baseline="0">
                <a:solidFill>
                  <a:schemeClr val="tx1"/>
                </a:solidFill>
                <a:latin typeface="+mj-lt"/>
                <a:ea typeface="Open Sans Light" panose="020B0306030504020204" pitchFamily="34" charset="0"/>
                <a:cs typeface="Verdana"/>
              </a:defRPr>
            </a:lvl3pPr>
            <a:lvl4pPr marL="804863" indent="-174625" algn="just" defTabSz="914377" rtl="0" eaLnBrk="1" latinLnBrk="0" hangingPunct="1">
              <a:lnSpc>
                <a:spcPct val="100000"/>
              </a:lnSpc>
              <a:spcBef>
                <a:spcPts val="0"/>
              </a:spcBef>
              <a:buClr>
                <a:schemeClr val="accent2"/>
              </a:buClr>
              <a:buSzPct val="100000"/>
              <a:buFont typeface="Trebuchet MS" panose="020B0603020202020204" pitchFamily="34" charset="0"/>
              <a:buChar char="-"/>
              <a:defRPr sz="1100" kern="1200" baseline="0">
                <a:solidFill>
                  <a:schemeClr val="tx1"/>
                </a:solidFill>
                <a:latin typeface="+mj-lt"/>
                <a:ea typeface="Open Sans Light" panose="020B0306030504020204" pitchFamily="34" charset="0"/>
                <a:cs typeface="Verdana"/>
              </a:defRPr>
            </a:lvl4pPr>
            <a:lvl5pPr marL="987425" indent="-182563" algn="l" defTabSz="804863" rtl="0" eaLnBrk="1" latinLnBrk="0" hangingPunct="1">
              <a:lnSpc>
                <a:spcPct val="90000"/>
              </a:lnSpc>
              <a:spcBef>
                <a:spcPts val="500"/>
              </a:spcBef>
              <a:buFont typeface="Arial" pitchFamily="34" charset="0"/>
              <a:buChar char="•"/>
              <a:defRPr sz="1000" kern="1200" baseline="0">
                <a:solidFill>
                  <a:schemeClr val="tx1">
                    <a:lumMod val="75000"/>
                    <a:lumOff val="25000"/>
                  </a:schemeClr>
                </a:solidFill>
                <a:latin typeface="+mj-lt"/>
                <a:ea typeface="Open Sans Light" panose="020B0306030504020204" pitchFamily="34" charset="0"/>
                <a:cs typeface="Verdana"/>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Aft>
                <a:spcPts val="600"/>
              </a:spcAft>
              <a:buClr>
                <a:srgbClr val="EC2606"/>
              </a:buClr>
              <a:defRPr/>
            </a:pPr>
            <a:r>
              <a:rPr lang="fr-FR" b="1" dirty="0">
                <a:solidFill>
                  <a:srgbClr val="EB0000"/>
                </a:solidFill>
                <a:latin typeface="Dreaming Outloud Pro" panose="03050502040302030504" pitchFamily="66" charset="0"/>
                <a:cs typeface="Dreaming Outloud Pro" panose="03050502040302030504" pitchFamily="66" charset="0"/>
              </a:rPr>
              <a:t>Des patients en demande d’informations complémentaires</a:t>
            </a:r>
          </a:p>
          <a:p>
            <a:pPr marL="171450" indent="-171450">
              <a:spcAft>
                <a:spcPts val="3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Bien que les patients s’accordent en large majorité à dire que les hématologues divulguent suffisamment d’informations claires et sont à l’écoute, de manière spontanée les patients font remonter un certain manque d’informations à plusieurs étapes de leur parcours de soin et en particulier à propos des traitements de la LLC. Ainsi </a:t>
            </a:r>
            <a:r>
              <a:rPr lang="fr-FR" sz="1200" b="1" dirty="0">
                <a:solidFill>
                  <a:srgbClr val="010444"/>
                </a:solidFill>
                <a:latin typeface="Tenorite"/>
                <a:cs typeface="Times New Roman" panose="02020603050405020304" pitchFamily="18" charset="0"/>
              </a:rPr>
              <a:t>lors de l’annonce de la rechute</a:t>
            </a:r>
            <a:r>
              <a:rPr lang="fr-FR" sz="1200" dirty="0">
                <a:solidFill>
                  <a:srgbClr val="010444"/>
                </a:solidFill>
                <a:latin typeface="Tenorite"/>
                <a:cs typeface="Times New Roman" panose="02020603050405020304" pitchFamily="18" charset="0"/>
              </a:rPr>
              <a:t>, 18% des patients expriment un manque d’information dont 8% un manque d’information concernant les effets iatrogènes. L</a:t>
            </a:r>
            <a:r>
              <a:rPr lang="fr-FR" sz="1200" b="1" dirty="0">
                <a:solidFill>
                  <a:srgbClr val="010444"/>
                </a:solidFill>
                <a:latin typeface="Tenorite"/>
                <a:cs typeface="Times New Roman" panose="02020603050405020304" pitchFamily="18" charset="0"/>
              </a:rPr>
              <a:t>ors de la mise en place du traitement </a:t>
            </a:r>
            <a:r>
              <a:rPr lang="fr-FR" sz="1200" dirty="0">
                <a:solidFill>
                  <a:srgbClr val="010444"/>
                </a:solidFill>
                <a:latin typeface="Tenorite"/>
                <a:cs typeface="Times New Roman" panose="02020603050405020304" pitchFamily="18" charset="0"/>
              </a:rPr>
              <a:t>c’est jusqu’à 21% des patients qui en manquent, dont 7% respectivement concernant le protocole prescrit et les effets indésirables. Enfin, 16% des patients indiquent avoir besoin de plus d’informations pour mieux vivre leur rechute </a:t>
            </a:r>
            <a:r>
              <a:rPr lang="fr-FR" sz="1200" b="1" dirty="0">
                <a:solidFill>
                  <a:srgbClr val="010444"/>
                </a:solidFill>
                <a:latin typeface="Tenorite"/>
                <a:cs typeface="Times New Roman" panose="02020603050405020304" pitchFamily="18" charset="0"/>
              </a:rPr>
              <a:t>dans son ensemble</a:t>
            </a:r>
            <a:r>
              <a:rPr lang="fr-FR" sz="1200" u="none" strike="noStrike" dirty="0">
                <a:effectLst/>
              </a:rPr>
              <a:t>.</a:t>
            </a:r>
            <a:endParaRPr lang="fr-FR" sz="1200" i="0" u="none" strike="noStrike" dirty="0">
              <a:solidFill>
                <a:srgbClr val="000000"/>
              </a:solidFill>
              <a:effectLst/>
              <a:latin typeface="Calibri" panose="020F0502020204030204" pitchFamily="34" charset="0"/>
            </a:endParaRPr>
          </a:p>
          <a:p>
            <a:pPr marL="171450" indent="-171450">
              <a:spcAft>
                <a:spcPts val="3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Afin de combler ce manque d’informations, les hématologues sont les premiers à être cités pour transmettre les informations essentielles concernant la rechute de la LLC. De plus, </a:t>
            </a:r>
            <a:r>
              <a:rPr lang="fr-FR" sz="1200" b="1" dirty="0">
                <a:solidFill>
                  <a:srgbClr val="010444"/>
                </a:solidFill>
                <a:latin typeface="Tenorite"/>
                <a:cs typeface="Times New Roman" panose="02020603050405020304" pitchFamily="18" charset="0"/>
              </a:rPr>
              <a:t>81% des patients indiquent être intéressés par des brochures sur la prise en charge des rechutes et ses traitements. </a:t>
            </a:r>
            <a:r>
              <a:rPr lang="fr-FR" sz="1200" dirty="0">
                <a:solidFill>
                  <a:srgbClr val="010444"/>
                </a:solidFill>
                <a:latin typeface="Tenorite"/>
                <a:cs typeface="Times New Roman" panose="02020603050405020304" pitchFamily="18" charset="0"/>
              </a:rPr>
              <a:t>D’ailleurs,</a:t>
            </a:r>
            <a:r>
              <a:rPr lang="fr-FR" sz="1200" b="1" dirty="0">
                <a:solidFill>
                  <a:srgbClr val="010444"/>
                </a:solidFill>
                <a:latin typeface="Tenorite"/>
                <a:cs typeface="Times New Roman" panose="02020603050405020304" pitchFamily="18" charset="0"/>
              </a:rPr>
              <a:t> </a:t>
            </a:r>
            <a:r>
              <a:rPr lang="fr-FR" sz="1200" dirty="0">
                <a:solidFill>
                  <a:srgbClr val="010444"/>
                </a:solidFill>
                <a:latin typeface="Tenorite"/>
                <a:cs typeface="Times New Roman" panose="02020603050405020304" pitchFamily="18" charset="0"/>
              </a:rPr>
              <a:t>31% auraient aimé en bénéficier lors de l’annonce de leur rechute et 27% lors de la mise en place de leur traitement. Notons également que 64% des patients proposent de prévoir des brochures d’informations spécifiques pour les aidants. </a:t>
            </a:r>
          </a:p>
          <a:p>
            <a:pPr marL="171450" indent="-171450">
              <a:spcAft>
                <a:spcPts val="300"/>
              </a:spcAft>
              <a:buClr>
                <a:srgbClr val="EC2606"/>
              </a:buClr>
              <a:buFont typeface="Arial" panose="020B0604020202020204" pitchFamily="34" charset="0"/>
              <a:buChar char="•"/>
              <a:defRPr/>
            </a:pPr>
            <a:endParaRPr lang="fr-FR" sz="1200" dirty="0">
              <a:solidFill>
                <a:srgbClr val="010444"/>
              </a:solidFill>
              <a:latin typeface="Tenorite"/>
              <a:cs typeface="Times New Roman" panose="02020603050405020304" pitchFamily="18" charset="0"/>
            </a:endParaRPr>
          </a:p>
          <a:p>
            <a:pPr>
              <a:lnSpc>
                <a:spcPct val="105000"/>
              </a:lnSpc>
              <a:spcAft>
                <a:spcPts val="600"/>
              </a:spcAft>
              <a:buClr>
                <a:srgbClr val="EC2606"/>
              </a:buClr>
              <a:defRPr/>
            </a:pPr>
            <a:r>
              <a:rPr lang="fr-FR" b="1" dirty="0">
                <a:solidFill>
                  <a:srgbClr val="EB0000"/>
                </a:solidFill>
                <a:latin typeface="Dreaming Outloud Pro" panose="03050502040302030504" pitchFamily="66" charset="0"/>
                <a:cs typeface="Dreaming Outloud Pro" panose="03050502040302030504" pitchFamily="66" charset="0"/>
              </a:rPr>
              <a:t>Des attentes également en soins complémentaires tout au long de leur parcours</a:t>
            </a:r>
          </a:p>
          <a:p>
            <a:pPr marL="171450" indent="-171450">
              <a:spcAft>
                <a:spcPts val="300"/>
              </a:spcAft>
              <a:buClr>
                <a:srgbClr val="EC2606"/>
              </a:buClr>
              <a:buFont typeface="Arial" panose="020B0604020202020204" pitchFamily="34" charset="0"/>
              <a:buChar char="•"/>
              <a:defRPr/>
            </a:pPr>
            <a:r>
              <a:rPr lang="fr-FR" sz="1200" dirty="0">
                <a:solidFill>
                  <a:srgbClr val="010444"/>
                </a:solidFill>
                <a:latin typeface="Tenorite"/>
                <a:cs typeface="Times New Roman" panose="02020603050405020304" pitchFamily="18" charset="0"/>
              </a:rPr>
              <a:t>Que ce soit lors de l’annonce de la rechute, la mise en place du traitement ou de façon transverse, les patients identifient des besoins actuellement non couverts :</a:t>
            </a:r>
          </a:p>
          <a:p>
            <a:pPr marL="542925" indent="-180975">
              <a:spcAft>
                <a:spcPts val="300"/>
              </a:spcAft>
              <a:buClr>
                <a:srgbClr val="EC2606"/>
              </a:buClr>
              <a:buSzPct val="80000"/>
              <a:buFont typeface="Wingdings" panose="05000000000000000000" pitchFamily="2" charset="2"/>
              <a:buChar char="Ø"/>
              <a:defRPr/>
            </a:pPr>
            <a:r>
              <a:rPr lang="fr-FR" sz="1200" dirty="0">
                <a:solidFill>
                  <a:srgbClr val="010444"/>
                </a:solidFill>
                <a:latin typeface="Tenorite"/>
                <a:cs typeface="Times New Roman" panose="02020603050405020304" pitchFamily="18" charset="0"/>
              </a:rPr>
              <a:t>Consulter un diététicien</a:t>
            </a:r>
          </a:p>
          <a:p>
            <a:pPr marL="542925" indent="-180975">
              <a:spcAft>
                <a:spcPts val="300"/>
              </a:spcAft>
              <a:buClr>
                <a:srgbClr val="EC2606"/>
              </a:buClr>
              <a:buSzPct val="80000"/>
              <a:buFont typeface="Wingdings" panose="05000000000000000000" pitchFamily="2" charset="2"/>
              <a:buChar char="Ø"/>
              <a:defRPr/>
            </a:pPr>
            <a:r>
              <a:rPr lang="fr-FR" sz="1200" dirty="0">
                <a:solidFill>
                  <a:srgbClr val="010444"/>
                </a:solidFill>
                <a:latin typeface="Tenorite"/>
                <a:cs typeface="Times New Roman" panose="02020603050405020304" pitchFamily="18" charset="0"/>
              </a:rPr>
              <a:t>Réaliser une activité physique adaptée</a:t>
            </a:r>
          </a:p>
          <a:p>
            <a:pPr marL="542925" indent="-180975">
              <a:spcAft>
                <a:spcPts val="300"/>
              </a:spcAft>
              <a:buClr>
                <a:srgbClr val="EC2606"/>
              </a:buClr>
              <a:buSzPct val="80000"/>
              <a:buFont typeface="Wingdings" panose="05000000000000000000" pitchFamily="2" charset="2"/>
              <a:buChar char="Ø"/>
              <a:defRPr/>
            </a:pPr>
            <a:r>
              <a:rPr lang="fr-FR" sz="1200" dirty="0">
                <a:solidFill>
                  <a:srgbClr val="010444"/>
                </a:solidFill>
                <a:latin typeface="Tenorite"/>
                <a:cs typeface="Times New Roman" panose="02020603050405020304" pitchFamily="18" charset="0"/>
              </a:rPr>
              <a:t>Rejoindre un groupe de parole </a:t>
            </a:r>
          </a:p>
          <a:p>
            <a:pPr marL="542925" indent="-180975">
              <a:spcAft>
                <a:spcPts val="300"/>
              </a:spcAft>
              <a:buClr>
                <a:srgbClr val="EC2606"/>
              </a:buClr>
              <a:buSzPct val="80000"/>
              <a:buFont typeface="Wingdings" panose="05000000000000000000" pitchFamily="2" charset="2"/>
              <a:buChar char="Ø"/>
              <a:defRPr/>
            </a:pPr>
            <a:r>
              <a:rPr lang="fr-FR" sz="1200" dirty="0">
                <a:solidFill>
                  <a:srgbClr val="010444"/>
                </a:solidFill>
                <a:latin typeface="Tenorite"/>
                <a:cs typeface="Times New Roman" panose="02020603050405020304" pitchFamily="18" charset="0"/>
              </a:rPr>
              <a:t>Consulter un psychologue </a:t>
            </a:r>
          </a:p>
          <a:p>
            <a:pPr marL="542925" indent="-180975">
              <a:spcAft>
                <a:spcPts val="300"/>
              </a:spcAft>
              <a:buClr>
                <a:srgbClr val="EC2606"/>
              </a:buClr>
              <a:buSzPct val="80000"/>
              <a:buFont typeface="Wingdings" panose="05000000000000000000" pitchFamily="2" charset="2"/>
              <a:buChar char="Ø"/>
              <a:defRPr/>
            </a:pPr>
            <a:r>
              <a:rPr lang="fr-FR" sz="1200" dirty="0">
                <a:solidFill>
                  <a:srgbClr val="010444"/>
                </a:solidFill>
                <a:latin typeface="Tenorite"/>
                <a:cs typeface="Times New Roman" panose="02020603050405020304" pitchFamily="18" charset="0"/>
              </a:rPr>
              <a:t>Consulter un kinésithérapeute</a:t>
            </a:r>
          </a:p>
          <a:p>
            <a:pPr>
              <a:spcAft>
                <a:spcPts val="300"/>
              </a:spcAft>
              <a:buClr>
                <a:srgbClr val="EC2606"/>
              </a:buClr>
              <a:defRPr/>
            </a:pPr>
            <a:r>
              <a:rPr lang="fr-FR" sz="1200" dirty="0">
                <a:solidFill>
                  <a:srgbClr val="010444"/>
                </a:solidFill>
                <a:latin typeface="Tenorite"/>
                <a:cs typeface="Times New Roman" panose="02020603050405020304" pitchFamily="18" charset="0"/>
              </a:rPr>
              <a:t>Concernant le suivi du traitement des besoins spécifiques émergent tels qu’un suivi </a:t>
            </a:r>
            <a:r>
              <a:rPr lang="fr-FR" sz="1200" u="none" strike="noStrike" kern="1200" dirty="0">
                <a:solidFill>
                  <a:schemeClr val="dk1"/>
                </a:solidFill>
                <a:effectLst/>
                <a:latin typeface="+mn-lt"/>
                <a:ea typeface="+mn-ea"/>
                <a:cs typeface="+mn-cs"/>
              </a:rPr>
              <a:t>via une plateforme digitale, u</a:t>
            </a:r>
            <a:r>
              <a:rPr lang="fr-FR" sz="1200" u="none" strike="noStrike" dirty="0">
                <a:effectLst/>
              </a:rPr>
              <a:t>n programme d’éducation thérapeutique ou un outil d’aide à l’observance des traitements. </a:t>
            </a:r>
            <a:endParaRPr lang="fr-FR" sz="1200" u="none" strike="noStrike" kern="1200" dirty="0">
              <a:solidFill>
                <a:schemeClr val="dk1"/>
              </a:solidFill>
              <a:effectLst/>
              <a:latin typeface="+mn-lt"/>
              <a:ea typeface="+mn-ea"/>
              <a:cs typeface="+mn-cs"/>
            </a:endParaRPr>
          </a:p>
          <a:p>
            <a:pPr>
              <a:spcAft>
                <a:spcPts val="300"/>
              </a:spcAft>
              <a:buClr>
                <a:srgbClr val="EC2606"/>
              </a:buClr>
              <a:defRPr/>
            </a:pPr>
            <a:endParaRPr lang="fr-FR" sz="1200" dirty="0">
              <a:solidFill>
                <a:srgbClr val="010444"/>
              </a:solidFill>
              <a:latin typeface="Tenorite"/>
              <a:cs typeface="Times New Roman" panose="02020603050405020304" pitchFamily="18" charset="0"/>
            </a:endParaRPr>
          </a:p>
          <a:p>
            <a:pPr marL="171450" indent="-171450">
              <a:lnSpc>
                <a:spcPct val="105000"/>
              </a:lnSpc>
              <a:spcAft>
                <a:spcPts val="600"/>
              </a:spcAft>
              <a:buClr>
                <a:srgbClr val="EC2606"/>
              </a:buClr>
              <a:buFont typeface="Arial" panose="020B0604020202020204" pitchFamily="34" charset="0"/>
              <a:buChar char="•"/>
              <a:defRPr/>
            </a:pPr>
            <a:endParaRPr lang="fr-FR" sz="1200" dirty="0">
              <a:solidFill>
                <a:srgbClr val="010444"/>
              </a:solidFill>
              <a:latin typeface="Tenorite"/>
              <a:cs typeface="Times New Roman" panose="02020603050405020304" pitchFamily="18" charset="0"/>
            </a:endParaRPr>
          </a:p>
        </p:txBody>
      </p:sp>
      <p:sp>
        <p:nvSpPr>
          <p:cNvPr id="13" name="Rectangle : avec coin arrondi 12">
            <a:extLst>
              <a:ext uri="{FF2B5EF4-FFF2-40B4-BE49-F238E27FC236}">
                <a16:creationId xmlns:a16="http://schemas.microsoft.com/office/drawing/2014/main" id="{DD9DCC16-C16E-45BF-C3EA-51FDC19281A1}"/>
              </a:ext>
            </a:extLst>
          </p:cNvPr>
          <p:cNvSpPr/>
          <p:nvPr/>
        </p:nvSpPr>
        <p:spPr>
          <a:xfrm flipH="1">
            <a:off x="10718800" y="6425725"/>
            <a:ext cx="1458686" cy="438411"/>
          </a:xfrm>
          <a:prstGeom prst="round1Rect">
            <a:avLst>
              <a:gd name="adj" fmla="val 3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Tenorite"/>
              <a:ea typeface="+mn-ea"/>
              <a:cs typeface="+mn-cs"/>
            </a:endParaRPr>
          </a:p>
        </p:txBody>
      </p:sp>
      <p:pic>
        <p:nvPicPr>
          <p:cNvPr id="2" name="Image 1" descr="lilly w black type">
            <a:extLst>
              <a:ext uri="{FF2B5EF4-FFF2-40B4-BE49-F238E27FC236}">
                <a16:creationId xmlns:a16="http://schemas.microsoft.com/office/drawing/2014/main" id="{FBA633E2-0F06-158C-C219-FBB1E6198C7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33314" y="6480464"/>
            <a:ext cx="953509" cy="329024"/>
          </a:xfrm>
          <a:prstGeom prst="rect">
            <a:avLst/>
          </a:prstGeom>
          <a:noFill/>
          <a:ln w="9525" cap="rnd">
            <a:noFill/>
            <a:prstDash val="sysDot"/>
            <a:miter lim="800000"/>
            <a:headEnd/>
            <a:tailEnd/>
          </a:ln>
        </p:spPr>
      </p:pic>
      <p:pic>
        <p:nvPicPr>
          <p:cNvPr id="5" name="Picture 4">
            <a:extLst>
              <a:ext uri="{FF2B5EF4-FFF2-40B4-BE49-F238E27FC236}">
                <a16:creationId xmlns:a16="http://schemas.microsoft.com/office/drawing/2014/main" id="{D01CBE99-24B3-2AF4-14FE-947EF8B45F4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1621094" y="6480464"/>
            <a:ext cx="511357" cy="33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483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3560806-ABDC-21B2-54AF-1E3BCDD6D9EE}"/>
              </a:ext>
            </a:extLst>
          </p:cNvPr>
          <p:cNvSpPr>
            <a:spLocks noGrp="1"/>
          </p:cNvSpPr>
          <p:nvPr>
            <p:ph type="title"/>
          </p:nvPr>
        </p:nvSpPr>
        <p:spPr>
          <a:xfrm>
            <a:off x="5503636" y="3252594"/>
            <a:ext cx="5070634" cy="584775"/>
          </a:xfrm>
        </p:spPr>
        <p:txBody>
          <a:bodyPr/>
          <a:lstStyle/>
          <a:p>
            <a:pPr>
              <a:lnSpc>
                <a:spcPct val="100000"/>
              </a:lnSpc>
            </a:pPr>
            <a:r>
              <a:rPr lang="fr-FR" sz="3200" dirty="0"/>
              <a:t>Annexes</a:t>
            </a:r>
          </a:p>
        </p:txBody>
      </p:sp>
      <p:sp>
        <p:nvSpPr>
          <p:cNvPr id="9" name="Espace réservé du texte 8">
            <a:extLst>
              <a:ext uri="{FF2B5EF4-FFF2-40B4-BE49-F238E27FC236}">
                <a16:creationId xmlns:a16="http://schemas.microsoft.com/office/drawing/2014/main" id="{11722902-4EAD-4152-7D34-B974756D12FF}"/>
              </a:ext>
            </a:extLst>
          </p:cNvPr>
          <p:cNvSpPr>
            <a:spLocks noGrp="1"/>
          </p:cNvSpPr>
          <p:nvPr>
            <p:ph type="body" sz="quarter" idx="13"/>
          </p:nvPr>
        </p:nvSpPr>
        <p:spPr>
          <a:xfrm>
            <a:off x="5768675" y="2421883"/>
            <a:ext cx="533802" cy="547842"/>
          </a:xfrm>
        </p:spPr>
        <p:txBody>
          <a:bodyPr/>
          <a:lstStyle/>
          <a:p>
            <a:r>
              <a:rPr lang="fr-FR" sz="3200" b="1" dirty="0"/>
              <a:t>9</a:t>
            </a:r>
          </a:p>
        </p:txBody>
      </p:sp>
      <p:pic>
        <p:nvPicPr>
          <p:cNvPr id="4" name="Espace réservé pour une image  3">
            <a:extLst>
              <a:ext uri="{FF2B5EF4-FFF2-40B4-BE49-F238E27FC236}">
                <a16:creationId xmlns:a16="http://schemas.microsoft.com/office/drawing/2014/main" id="{076CFC92-06E8-93C3-A8EC-76F51225FF7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220402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9F4CA0B8-80AC-F7DC-CD24-E987CC46CA95}"/>
              </a:ext>
            </a:extLst>
          </p:cNvPr>
          <p:cNvGraphicFramePr/>
          <p:nvPr/>
        </p:nvGraphicFramePr>
        <p:xfrm>
          <a:off x="435609" y="1796913"/>
          <a:ext cx="9127491" cy="3365637"/>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re 1">
            <a:extLst>
              <a:ext uri="{FF2B5EF4-FFF2-40B4-BE49-F238E27FC236}">
                <a16:creationId xmlns:a16="http://schemas.microsoft.com/office/drawing/2014/main" id="{FE7FD555-D41C-02FD-5EE7-3CE14C418A6D}"/>
              </a:ext>
            </a:extLst>
          </p:cNvPr>
          <p:cNvSpPr txBox="1">
            <a:spLocks/>
          </p:cNvSpPr>
          <p:nvPr/>
        </p:nvSpPr>
        <p:spPr>
          <a:xfrm>
            <a:off x="515936" y="122615"/>
            <a:ext cx="10548303" cy="671807"/>
          </a:xfrm>
          <a:prstGeom prst="rect">
            <a:avLst/>
          </a:prstGeom>
          <a:noFill/>
        </p:spPr>
        <p:txBody>
          <a:bodyPr>
            <a:normAutofit fontScale="97500"/>
          </a:bodyPr>
          <a:lstStyle>
            <a:lvl1pPr algn="l" defTabSz="914400" rtl="0" eaLnBrk="1" latinLnBrk="0" hangingPunct="1">
              <a:lnSpc>
                <a:spcPct val="90000"/>
              </a:lnSpc>
              <a:spcBef>
                <a:spcPct val="0"/>
              </a:spcBef>
              <a:buNone/>
              <a:defRPr lang="fr-FR" sz="2000" b="1" kern="1200" cap="none" baseline="0">
                <a:solidFill>
                  <a:schemeClr val="tx2"/>
                </a:solidFill>
                <a:latin typeface="Tenorite" panose="00000500000000000000" pitchFamily="2" charset="0"/>
                <a:ea typeface="+mj-ea"/>
                <a:cs typeface="+mj-cs"/>
              </a:defRPr>
            </a:lvl1pPr>
          </a:lstStyle>
          <a:p>
            <a:r>
              <a:rPr lang="fr-FR" dirty="0">
                <a:latin typeface="+mj-lt"/>
              </a:rPr>
              <a:t>Professionnels consultés par les patients dans le cadre du suivi de leur LLC</a:t>
            </a:r>
            <a:endParaRPr lang="fr-FR" b="0" i="1" dirty="0">
              <a:latin typeface="+mj-lt"/>
            </a:endParaRPr>
          </a:p>
        </p:txBody>
      </p:sp>
      <p:grpSp>
        <p:nvGrpSpPr>
          <p:cNvPr id="25" name="Groupe 24">
            <a:extLst>
              <a:ext uri="{FF2B5EF4-FFF2-40B4-BE49-F238E27FC236}">
                <a16:creationId xmlns:a16="http://schemas.microsoft.com/office/drawing/2014/main" id="{B8C6F9E7-B55B-86E9-CCBC-318F7E11E4BC}"/>
              </a:ext>
            </a:extLst>
          </p:cNvPr>
          <p:cNvGrpSpPr/>
          <p:nvPr/>
        </p:nvGrpSpPr>
        <p:grpSpPr>
          <a:xfrm>
            <a:off x="4586990" y="5064030"/>
            <a:ext cx="4922237" cy="1365737"/>
            <a:chOff x="4586990" y="5064030"/>
            <a:chExt cx="4922237" cy="1365737"/>
          </a:xfrm>
        </p:grpSpPr>
        <p:sp>
          <p:nvSpPr>
            <p:cNvPr id="17" name="Graphique 38">
              <a:extLst>
                <a:ext uri="{FF2B5EF4-FFF2-40B4-BE49-F238E27FC236}">
                  <a16:creationId xmlns:a16="http://schemas.microsoft.com/office/drawing/2014/main" id="{ECA1CCE8-36C6-5A89-C5A8-E3FED65FC2FD}"/>
                </a:ext>
              </a:extLst>
            </p:cNvPr>
            <p:cNvSpPr/>
            <p:nvPr/>
          </p:nvSpPr>
          <p:spPr>
            <a:xfrm>
              <a:off x="4586990" y="5096266"/>
              <a:ext cx="4922237" cy="1333501"/>
            </a:xfrm>
            <a:custGeom>
              <a:avLst/>
              <a:gdLst>
                <a:gd name="connsiteX0" fmla="*/ 162170 w 2383317"/>
                <a:gd name="connsiteY0" fmla="*/ 35419 h 281531"/>
                <a:gd name="connsiteX1" fmla="*/ 1728431 w 2383317"/>
                <a:gd name="connsiteY1" fmla="*/ 17408 h 281531"/>
                <a:gd name="connsiteX2" fmla="*/ 2252636 w 2383317"/>
                <a:gd name="connsiteY2" fmla="*/ 60357 h 281531"/>
                <a:gd name="connsiteX3" fmla="*/ 2370374 w 2383317"/>
                <a:gd name="connsiteY3" fmla="*/ 169808 h 281531"/>
                <a:gd name="connsiteX4" fmla="*/ 1704981 w 2383317"/>
                <a:gd name="connsiteY4" fmla="*/ 246932 h 281531"/>
                <a:gd name="connsiteX5" fmla="*/ 56157 w 2383317"/>
                <a:gd name="connsiteY5" fmla="*/ 232615 h 281531"/>
                <a:gd name="connsiteX6" fmla="*/ 162170 w 2383317"/>
                <a:gd name="connsiteY6" fmla="*/ 35419 h 281531"/>
                <a:gd name="connsiteX0" fmla="*/ 162170 w 2385387"/>
                <a:gd name="connsiteY0" fmla="*/ 35419 h 290258"/>
                <a:gd name="connsiteX1" fmla="*/ 1728431 w 2385387"/>
                <a:gd name="connsiteY1" fmla="*/ 17408 h 290258"/>
                <a:gd name="connsiteX2" fmla="*/ 2252636 w 2385387"/>
                <a:gd name="connsiteY2" fmla="*/ 60357 h 290258"/>
                <a:gd name="connsiteX3" fmla="*/ 2370374 w 2385387"/>
                <a:gd name="connsiteY3" fmla="*/ 169808 h 290258"/>
                <a:gd name="connsiteX4" fmla="*/ 1957025 w 2385387"/>
                <a:gd name="connsiteY4" fmla="*/ 263148 h 290258"/>
                <a:gd name="connsiteX5" fmla="*/ 56157 w 2385387"/>
                <a:gd name="connsiteY5" fmla="*/ 232615 h 290258"/>
                <a:gd name="connsiteX6" fmla="*/ 162170 w 2385387"/>
                <a:gd name="connsiteY6" fmla="*/ 35419 h 290258"/>
                <a:gd name="connsiteX0" fmla="*/ 162170 w 2382667"/>
                <a:gd name="connsiteY0" fmla="*/ 38025 h 292864"/>
                <a:gd name="connsiteX1" fmla="*/ 2034485 w 2382667"/>
                <a:gd name="connsiteY1" fmla="*/ 12582 h 292864"/>
                <a:gd name="connsiteX2" fmla="*/ 2252636 w 2382667"/>
                <a:gd name="connsiteY2" fmla="*/ 62963 h 292864"/>
                <a:gd name="connsiteX3" fmla="*/ 2370374 w 2382667"/>
                <a:gd name="connsiteY3" fmla="*/ 172414 h 292864"/>
                <a:gd name="connsiteX4" fmla="*/ 1957025 w 2382667"/>
                <a:gd name="connsiteY4" fmla="*/ 265754 h 292864"/>
                <a:gd name="connsiteX5" fmla="*/ 56157 w 2382667"/>
                <a:gd name="connsiteY5" fmla="*/ 235221 h 292864"/>
                <a:gd name="connsiteX6" fmla="*/ 162170 w 2382667"/>
                <a:gd name="connsiteY6" fmla="*/ 38025 h 292864"/>
                <a:gd name="connsiteX0" fmla="*/ 162170 w 2384329"/>
                <a:gd name="connsiteY0" fmla="*/ 38025 h 297982"/>
                <a:gd name="connsiteX1" fmla="*/ 2034485 w 2384329"/>
                <a:gd name="connsiteY1" fmla="*/ 12582 h 297982"/>
                <a:gd name="connsiteX2" fmla="*/ 2252636 w 2384329"/>
                <a:gd name="connsiteY2" fmla="*/ 62963 h 297982"/>
                <a:gd name="connsiteX3" fmla="*/ 2370374 w 2384329"/>
                <a:gd name="connsiteY3" fmla="*/ 172414 h 297982"/>
                <a:gd name="connsiteX4" fmla="*/ 2121545 w 2384329"/>
                <a:gd name="connsiteY4" fmla="*/ 273989 h 297982"/>
                <a:gd name="connsiteX5" fmla="*/ 56157 w 2384329"/>
                <a:gd name="connsiteY5" fmla="*/ 235221 h 297982"/>
                <a:gd name="connsiteX6" fmla="*/ 162170 w 2384329"/>
                <a:gd name="connsiteY6" fmla="*/ 38025 h 297982"/>
                <a:gd name="connsiteX0" fmla="*/ 162170 w 2384329"/>
                <a:gd name="connsiteY0" fmla="*/ 38025 h 273989"/>
                <a:gd name="connsiteX1" fmla="*/ 2034485 w 2384329"/>
                <a:gd name="connsiteY1" fmla="*/ 12582 h 273989"/>
                <a:gd name="connsiteX2" fmla="*/ 2252636 w 2384329"/>
                <a:gd name="connsiteY2" fmla="*/ 62963 h 273989"/>
                <a:gd name="connsiteX3" fmla="*/ 2370374 w 2384329"/>
                <a:gd name="connsiteY3" fmla="*/ 172414 h 273989"/>
                <a:gd name="connsiteX4" fmla="*/ 2121545 w 2384329"/>
                <a:gd name="connsiteY4" fmla="*/ 273989 h 273989"/>
                <a:gd name="connsiteX5" fmla="*/ 56157 w 2384329"/>
                <a:gd name="connsiteY5" fmla="*/ 235221 h 273989"/>
                <a:gd name="connsiteX6" fmla="*/ 162170 w 2384329"/>
                <a:gd name="connsiteY6" fmla="*/ 38025 h 273989"/>
                <a:gd name="connsiteX0" fmla="*/ 162170 w 2373933"/>
                <a:gd name="connsiteY0" fmla="*/ 38025 h 288235"/>
                <a:gd name="connsiteX1" fmla="*/ 2034485 w 2373933"/>
                <a:gd name="connsiteY1" fmla="*/ 12582 h 288235"/>
                <a:gd name="connsiteX2" fmla="*/ 2252636 w 2373933"/>
                <a:gd name="connsiteY2" fmla="*/ 62963 h 288235"/>
                <a:gd name="connsiteX3" fmla="*/ 2370374 w 2373933"/>
                <a:gd name="connsiteY3" fmla="*/ 172414 h 288235"/>
                <a:gd name="connsiteX4" fmla="*/ 2121545 w 2373933"/>
                <a:gd name="connsiteY4" fmla="*/ 273989 h 288235"/>
                <a:gd name="connsiteX5" fmla="*/ 945075 w 2373933"/>
                <a:gd name="connsiteY5" fmla="*/ 288235 h 288235"/>
                <a:gd name="connsiteX6" fmla="*/ 56157 w 2373933"/>
                <a:gd name="connsiteY6" fmla="*/ 235221 h 288235"/>
                <a:gd name="connsiteX7" fmla="*/ 162170 w 2373933"/>
                <a:gd name="connsiteY7" fmla="*/ 38025 h 288235"/>
                <a:gd name="connsiteX0" fmla="*/ 162170 w 2373933"/>
                <a:gd name="connsiteY0" fmla="*/ 38025 h 288235"/>
                <a:gd name="connsiteX1" fmla="*/ 2034485 w 2373933"/>
                <a:gd name="connsiteY1" fmla="*/ 12582 h 288235"/>
                <a:gd name="connsiteX2" fmla="*/ 2252636 w 2373933"/>
                <a:gd name="connsiteY2" fmla="*/ 62963 h 288235"/>
                <a:gd name="connsiteX3" fmla="*/ 2370374 w 2373933"/>
                <a:gd name="connsiteY3" fmla="*/ 172414 h 288235"/>
                <a:gd name="connsiteX4" fmla="*/ 2121545 w 2373933"/>
                <a:gd name="connsiteY4" fmla="*/ 273989 h 288235"/>
                <a:gd name="connsiteX5" fmla="*/ 945075 w 2373933"/>
                <a:gd name="connsiteY5" fmla="*/ 288235 h 288235"/>
                <a:gd name="connsiteX6" fmla="*/ 381007 w 2373933"/>
                <a:gd name="connsiteY6" fmla="*/ 282059 h 288235"/>
                <a:gd name="connsiteX7" fmla="*/ 56157 w 2373933"/>
                <a:gd name="connsiteY7" fmla="*/ 235221 h 288235"/>
                <a:gd name="connsiteX8" fmla="*/ 162170 w 2373933"/>
                <a:gd name="connsiteY8" fmla="*/ 38025 h 28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933" h="288235">
                  <a:moveTo>
                    <a:pt x="162170" y="38025"/>
                  </a:moveTo>
                  <a:cubicBezTo>
                    <a:pt x="373708" y="-33326"/>
                    <a:pt x="900582" y="18817"/>
                    <a:pt x="2034485" y="12582"/>
                  </a:cubicBezTo>
                  <a:cubicBezTo>
                    <a:pt x="2183002" y="11659"/>
                    <a:pt x="2196655" y="36324"/>
                    <a:pt x="2252636" y="62963"/>
                  </a:cubicBezTo>
                  <a:cubicBezTo>
                    <a:pt x="2308617" y="89602"/>
                    <a:pt x="2392222" y="137243"/>
                    <a:pt x="2370374" y="172414"/>
                  </a:cubicBezTo>
                  <a:cubicBezTo>
                    <a:pt x="2348526" y="207585"/>
                    <a:pt x="2304908" y="259490"/>
                    <a:pt x="2121545" y="273989"/>
                  </a:cubicBezTo>
                  <a:lnTo>
                    <a:pt x="945075" y="288235"/>
                  </a:lnTo>
                  <a:cubicBezTo>
                    <a:pt x="775332" y="277941"/>
                    <a:pt x="550750" y="292353"/>
                    <a:pt x="381007" y="282059"/>
                  </a:cubicBezTo>
                  <a:lnTo>
                    <a:pt x="56157" y="235221"/>
                  </a:lnTo>
                  <a:cubicBezTo>
                    <a:pt x="-56696" y="179803"/>
                    <a:pt x="11699" y="88825"/>
                    <a:pt x="162170" y="38025"/>
                  </a:cubicBezTo>
                  <a:close/>
                </a:path>
              </a:pathLst>
            </a:custGeom>
            <a:solidFill>
              <a:schemeClr val="accent4">
                <a:lumMod val="20000"/>
                <a:lumOff val="80000"/>
              </a:schemeClr>
            </a:solidFill>
            <a:ln w="58516" cap="flat">
              <a:noFill/>
              <a:prstDash val="solid"/>
              <a:miter/>
            </a:ln>
          </p:spPr>
          <p:txBody>
            <a:bodyPr tIns="396000" bIns="288000" numCol="2" rtlCol="0" anchor="ctr"/>
            <a:lstStyle/>
            <a:p>
              <a:pPr marL="628650" lvl="1" indent="-171450">
                <a:buFont typeface="Arial" panose="020B0604020202020204" pitchFamily="34" charset="0"/>
                <a:buChar char="•"/>
              </a:pPr>
              <a:r>
                <a:rPr lang="fr-FR" sz="1100" i="1" dirty="0"/>
                <a:t>Cardiologue (5)</a:t>
              </a:r>
            </a:p>
            <a:p>
              <a:pPr marL="628650" lvl="1" indent="-171450">
                <a:buFont typeface="Arial" panose="020B0604020202020204" pitchFamily="34" charset="0"/>
                <a:buChar char="•"/>
              </a:pPr>
              <a:r>
                <a:rPr lang="fr-FR" sz="1100" i="1" dirty="0"/>
                <a:t>Dermatologue (4)</a:t>
              </a:r>
            </a:p>
            <a:p>
              <a:pPr marL="628650" lvl="1" indent="-171450">
                <a:buFont typeface="Arial" panose="020B0604020202020204" pitchFamily="34" charset="0"/>
                <a:buChar char="•"/>
              </a:pPr>
              <a:r>
                <a:rPr lang="fr-FR" sz="1100" i="1" dirty="0"/>
                <a:t>IDEL (4)</a:t>
              </a:r>
            </a:p>
            <a:p>
              <a:pPr marL="628650" lvl="1" indent="-171450">
                <a:buFont typeface="Arial" panose="020B0604020202020204" pitchFamily="34" charset="0"/>
                <a:buChar char="•"/>
              </a:pPr>
              <a:r>
                <a:rPr lang="fr-FR" sz="1100" i="1" dirty="0"/>
                <a:t>Ostéopathe (4)</a:t>
              </a:r>
            </a:p>
            <a:p>
              <a:pPr marL="628650" lvl="1" indent="-171450">
                <a:buFont typeface="Arial" panose="020B0604020202020204" pitchFamily="34" charset="0"/>
                <a:buChar char="•"/>
              </a:pPr>
              <a:r>
                <a:rPr lang="fr-FR" sz="1100" i="1" dirty="0"/>
                <a:t>Ophtalmologue (2)</a:t>
              </a:r>
            </a:p>
            <a:p>
              <a:pPr marL="628650" lvl="1" indent="-171450">
                <a:buFont typeface="Arial" panose="020B0604020202020204" pitchFamily="34" charset="0"/>
                <a:buChar char="•"/>
              </a:pPr>
              <a:r>
                <a:rPr lang="fr-FR" sz="1100" i="1" dirty="0"/>
                <a:t>Infectiologue (1)</a:t>
              </a:r>
            </a:p>
            <a:p>
              <a:pPr marL="628650" lvl="1" indent="-171450">
                <a:buFont typeface="Arial" panose="020B0604020202020204" pitchFamily="34" charset="0"/>
                <a:buChar char="•"/>
              </a:pPr>
              <a:r>
                <a:rPr lang="fr-FR" sz="1100" i="1" dirty="0"/>
                <a:t>Pneumologue (1)</a:t>
              </a:r>
            </a:p>
            <a:p>
              <a:pPr marL="628650" lvl="1" indent="-171450">
                <a:buFont typeface="Arial" panose="020B0604020202020204" pitchFamily="34" charset="0"/>
                <a:buChar char="•"/>
              </a:pPr>
              <a:r>
                <a:rPr lang="fr-FR" sz="1100" i="1" dirty="0"/>
                <a:t>Neurologue (1)</a:t>
              </a:r>
            </a:p>
            <a:p>
              <a:pPr marL="628650" lvl="1" indent="-171450">
                <a:buFont typeface="Arial" panose="020B0604020202020204" pitchFamily="34" charset="0"/>
                <a:buChar char="•"/>
              </a:pPr>
              <a:r>
                <a:rPr lang="fr-FR" sz="1100" i="1" dirty="0"/>
                <a:t>Kinésithérapeute (1)</a:t>
              </a:r>
            </a:p>
            <a:p>
              <a:pPr marL="628650" lvl="1" indent="-171450">
                <a:buFont typeface="Arial" panose="020B0604020202020204" pitchFamily="34" charset="0"/>
                <a:buChar char="•"/>
              </a:pPr>
              <a:r>
                <a:rPr lang="fr-FR" sz="1100" i="1" dirty="0"/>
                <a:t>Rhumatologue (1)</a:t>
              </a:r>
            </a:p>
            <a:p>
              <a:pPr marL="628650" lvl="1" indent="-171450">
                <a:buFont typeface="Arial" panose="020B0604020202020204" pitchFamily="34" charset="0"/>
                <a:buChar char="•"/>
              </a:pPr>
              <a:r>
                <a:rPr lang="fr-FR" sz="1100" i="1" dirty="0"/>
                <a:t>Dentiste (1)</a:t>
              </a:r>
            </a:p>
            <a:p>
              <a:pPr marL="628650" lvl="1" indent="-171450">
                <a:buFont typeface="Arial" panose="020B0604020202020204" pitchFamily="34" charset="0"/>
                <a:buChar char="•"/>
              </a:pPr>
              <a:r>
                <a:rPr lang="fr-FR" sz="1100" i="1" dirty="0"/>
                <a:t>Gastroentérologue (1)</a:t>
              </a:r>
              <a:endParaRPr lang="fr-FR" sz="1200" i="1" dirty="0"/>
            </a:p>
          </p:txBody>
        </p:sp>
        <p:sp>
          <p:nvSpPr>
            <p:cNvPr id="18" name="Rectangle 17">
              <a:extLst>
                <a:ext uri="{FF2B5EF4-FFF2-40B4-BE49-F238E27FC236}">
                  <a16:creationId xmlns:a16="http://schemas.microsoft.com/office/drawing/2014/main" id="{E94CF5C4-B64E-2099-7D5B-70BF57A3F22A}"/>
                </a:ext>
              </a:extLst>
            </p:cNvPr>
            <p:cNvSpPr/>
            <p:nvPr/>
          </p:nvSpPr>
          <p:spPr>
            <a:xfrm>
              <a:off x="6071796" y="5064030"/>
              <a:ext cx="195262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200" b="1" dirty="0">
                  <a:solidFill>
                    <a:schemeClr val="tx1"/>
                  </a:solidFill>
                  <a:latin typeface="Dreaming Outloud Pro" panose="03050502040302030504" pitchFamily="66" charset="0"/>
                  <a:cs typeface="Dreaming Outloud Pro" panose="03050502040302030504" pitchFamily="66" charset="0"/>
                </a:rPr>
                <a:t>Autres PDS consultés : </a:t>
              </a:r>
            </a:p>
          </p:txBody>
        </p:sp>
      </p:grpSp>
      <p:grpSp>
        <p:nvGrpSpPr>
          <p:cNvPr id="24" name="Groupe 23">
            <a:extLst>
              <a:ext uri="{FF2B5EF4-FFF2-40B4-BE49-F238E27FC236}">
                <a16:creationId xmlns:a16="http://schemas.microsoft.com/office/drawing/2014/main" id="{4410B489-7EA2-564F-15C4-FF5A42AB902C}"/>
              </a:ext>
            </a:extLst>
          </p:cNvPr>
          <p:cNvGrpSpPr/>
          <p:nvPr/>
        </p:nvGrpSpPr>
        <p:grpSpPr>
          <a:xfrm>
            <a:off x="446197" y="5146903"/>
            <a:ext cx="4474595" cy="1338828"/>
            <a:chOff x="446197" y="5146903"/>
            <a:chExt cx="4474595" cy="1338828"/>
          </a:xfrm>
        </p:grpSpPr>
        <p:sp>
          <p:nvSpPr>
            <p:cNvPr id="5" name="ZoneTexte 4">
              <a:extLst>
                <a:ext uri="{FF2B5EF4-FFF2-40B4-BE49-F238E27FC236}">
                  <a16:creationId xmlns:a16="http://schemas.microsoft.com/office/drawing/2014/main" id="{6BF23FA2-15DE-C5D4-3D32-B7DB7E82112E}"/>
                </a:ext>
              </a:extLst>
            </p:cNvPr>
            <p:cNvSpPr txBox="1"/>
            <p:nvPr/>
          </p:nvSpPr>
          <p:spPr>
            <a:xfrm>
              <a:off x="514651" y="5146903"/>
              <a:ext cx="4406141" cy="1338828"/>
            </a:xfrm>
            <a:prstGeom prst="rect">
              <a:avLst/>
            </a:prstGeom>
            <a:noFill/>
            <a:ln>
              <a:noFill/>
            </a:ln>
            <a:effectLst/>
          </p:spPr>
          <p:txBody>
            <a:bodyPr wrap="square">
              <a:spAutoFit/>
            </a:bodyPr>
            <a:lstStyle/>
            <a:p>
              <a:r>
                <a:rPr lang="fr-FR" sz="900" b="0" i="1" u="none" strike="noStrike" dirty="0">
                  <a:effectLst/>
                  <a:latin typeface="+mj-lt"/>
                </a:rPr>
                <a:t>Vous ne consultez pas ce professionnel actuellement pour le suivi de votre LLC</a:t>
              </a:r>
              <a:r>
                <a:rPr lang="fr-FR" sz="900" i="1" dirty="0">
                  <a:latin typeface="+mj-lt"/>
                </a:rPr>
                <a:t> </a:t>
              </a:r>
              <a:r>
                <a:rPr lang="fr-FR" sz="900" b="0" i="1" u="none" strike="noStrike" dirty="0">
                  <a:effectLst/>
                  <a:latin typeface="+mj-lt"/>
                </a:rPr>
                <a:t>     </a:t>
              </a:r>
            </a:p>
            <a:p>
              <a:r>
                <a:rPr lang="fr-FR" sz="900" b="0" i="1" u="none" strike="noStrike" dirty="0">
                  <a:effectLst/>
                  <a:latin typeface="+mj-lt"/>
                </a:rPr>
                <a:t>Moins souvent</a:t>
              </a:r>
              <a:r>
                <a:rPr lang="fr-FR" sz="900" i="1" dirty="0">
                  <a:latin typeface="+mj-lt"/>
                </a:rPr>
                <a:t> </a:t>
              </a:r>
              <a:r>
                <a:rPr lang="fr-FR" sz="900" b="0" i="1" u="none" strike="noStrike" dirty="0">
                  <a:effectLst/>
                  <a:latin typeface="+mj-lt"/>
                </a:rPr>
                <a:t>     </a:t>
              </a:r>
            </a:p>
            <a:p>
              <a:r>
                <a:rPr lang="fr-FR" sz="900" b="0" i="1" u="none" strike="noStrike" dirty="0">
                  <a:effectLst/>
                  <a:latin typeface="+mj-lt"/>
                </a:rPr>
                <a:t>1 fois par an</a:t>
              </a:r>
              <a:r>
                <a:rPr lang="fr-FR" sz="900" i="1" dirty="0">
                  <a:latin typeface="+mj-lt"/>
                </a:rPr>
                <a:t> </a:t>
              </a:r>
              <a:r>
                <a:rPr lang="fr-FR" sz="900" b="0" i="1" u="none" strike="noStrike" dirty="0">
                  <a:effectLst/>
                  <a:latin typeface="+mj-lt"/>
                </a:rPr>
                <a:t>          </a:t>
              </a:r>
            </a:p>
            <a:p>
              <a:r>
                <a:rPr lang="fr-FR" sz="900" b="0" i="1" u="none" strike="noStrike" dirty="0">
                  <a:effectLst/>
                  <a:latin typeface="+mj-lt"/>
                </a:rPr>
                <a:t>2 fois par an</a:t>
              </a:r>
              <a:r>
                <a:rPr lang="fr-FR" sz="900" i="1" dirty="0">
                  <a:latin typeface="+mj-lt"/>
                </a:rPr>
                <a:t> </a:t>
              </a:r>
              <a:r>
                <a:rPr lang="fr-FR" sz="900" b="0" i="1" u="none" strike="noStrike" dirty="0">
                  <a:effectLst/>
                  <a:latin typeface="+mj-lt"/>
                </a:rPr>
                <a:t>          </a:t>
              </a:r>
            </a:p>
            <a:p>
              <a:r>
                <a:rPr lang="fr-FR" sz="900" b="0" i="1" u="none" strike="noStrike" dirty="0">
                  <a:effectLst/>
                  <a:latin typeface="+mj-lt"/>
                </a:rPr>
                <a:t>3 fois par an</a:t>
              </a:r>
              <a:r>
                <a:rPr lang="fr-FR" sz="900" i="1" dirty="0">
                  <a:latin typeface="+mj-lt"/>
                </a:rPr>
                <a:t> </a:t>
              </a:r>
              <a:r>
                <a:rPr lang="fr-FR" sz="900" b="0" i="1" u="none" strike="noStrike" dirty="0">
                  <a:effectLst/>
                  <a:latin typeface="+mj-lt"/>
                </a:rPr>
                <a:t>          </a:t>
              </a:r>
            </a:p>
            <a:p>
              <a:r>
                <a:rPr lang="fr-FR" sz="900" b="0" i="1" u="none" strike="noStrike" dirty="0">
                  <a:effectLst/>
                  <a:latin typeface="+mj-lt"/>
                </a:rPr>
                <a:t>4 fois par an</a:t>
              </a:r>
              <a:r>
                <a:rPr lang="fr-FR" sz="900" i="1" dirty="0">
                  <a:latin typeface="+mj-lt"/>
                </a:rPr>
                <a:t> </a:t>
              </a:r>
              <a:r>
                <a:rPr lang="fr-FR" sz="900" b="0" i="1" u="none" strike="noStrike" dirty="0">
                  <a:effectLst/>
                  <a:latin typeface="+mj-lt"/>
                </a:rPr>
                <a:t>          </a:t>
              </a:r>
            </a:p>
            <a:p>
              <a:r>
                <a:rPr lang="fr-FR" sz="900" b="0" i="1" u="none" strike="noStrike" dirty="0">
                  <a:effectLst/>
                  <a:latin typeface="+mj-lt"/>
                </a:rPr>
                <a:t>Tous les 2 mois</a:t>
              </a:r>
              <a:r>
                <a:rPr lang="fr-FR" sz="900" i="1" dirty="0">
                  <a:latin typeface="+mj-lt"/>
                </a:rPr>
                <a:t> </a:t>
              </a:r>
              <a:r>
                <a:rPr lang="fr-FR" sz="900" b="0" i="1" u="none" strike="noStrike" dirty="0">
                  <a:effectLst/>
                  <a:latin typeface="+mj-lt"/>
                </a:rPr>
                <a:t>          </a:t>
              </a:r>
            </a:p>
            <a:p>
              <a:r>
                <a:rPr lang="fr-FR" sz="900" b="0" i="1" u="none" strike="noStrike" dirty="0">
                  <a:effectLst/>
                  <a:latin typeface="+mj-lt"/>
                </a:rPr>
                <a:t>Tous les mois</a:t>
              </a:r>
              <a:r>
                <a:rPr lang="fr-FR" sz="900" i="1" dirty="0">
                  <a:latin typeface="+mj-lt"/>
                </a:rPr>
                <a:t> </a:t>
              </a:r>
              <a:r>
                <a:rPr lang="fr-FR" sz="900" b="0" i="1" u="none" strike="noStrike" dirty="0">
                  <a:effectLst/>
                  <a:latin typeface="+mj-lt"/>
                </a:rPr>
                <a:t>          </a:t>
              </a:r>
            </a:p>
            <a:p>
              <a:r>
                <a:rPr lang="fr-FR" sz="900" i="1" dirty="0">
                  <a:latin typeface="+mj-lt"/>
                </a:rPr>
                <a:t>P</a:t>
              </a:r>
              <a:r>
                <a:rPr lang="fr-FR" sz="900" b="0" i="1" u="none" strike="noStrike" dirty="0">
                  <a:effectLst/>
                  <a:latin typeface="+mj-lt"/>
                </a:rPr>
                <a:t>lusieurs fois par mois</a:t>
              </a:r>
              <a:r>
                <a:rPr lang="fr-FR" sz="900" i="1" dirty="0">
                  <a:latin typeface="+mj-lt"/>
                </a:rPr>
                <a:t> </a:t>
              </a:r>
            </a:p>
          </p:txBody>
        </p:sp>
        <p:sp>
          <p:nvSpPr>
            <p:cNvPr id="6" name="Ellipse 5">
              <a:extLst>
                <a:ext uri="{FF2B5EF4-FFF2-40B4-BE49-F238E27FC236}">
                  <a16:creationId xmlns:a16="http://schemas.microsoft.com/office/drawing/2014/main" id="{50255E60-2FCA-44C7-020E-50CE80BC6444}"/>
                </a:ext>
              </a:extLst>
            </p:cNvPr>
            <p:cNvSpPr/>
            <p:nvPr/>
          </p:nvSpPr>
          <p:spPr>
            <a:xfrm>
              <a:off x="446197" y="521664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8" name="Ellipse 7">
              <a:extLst>
                <a:ext uri="{FF2B5EF4-FFF2-40B4-BE49-F238E27FC236}">
                  <a16:creationId xmlns:a16="http://schemas.microsoft.com/office/drawing/2014/main" id="{416A3FD5-2144-62D0-2357-906EEF9B7DE1}"/>
                </a:ext>
              </a:extLst>
            </p:cNvPr>
            <p:cNvSpPr/>
            <p:nvPr/>
          </p:nvSpPr>
          <p:spPr>
            <a:xfrm>
              <a:off x="446197" y="5353056"/>
              <a:ext cx="108000" cy="108000"/>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9" name="Ellipse 8">
              <a:extLst>
                <a:ext uri="{FF2B5EF4-FFF2-40B4-BE49-F238E27FC236}">
                  <a16:creationId xmlns:a16="http://schemas.microsoft.com/office/drawing/2014/main" id="{D4E864B4-D1C6-8BA6-BEBA-C68BC1B4F562}"/>
                </a:ext>
              </a:extLst>
            </p:cNvPr>
            <p:cNvSpPr/>
            <p:nvPr/>
          </p:nvSpPr>
          <p:spPr>
            <a:xfrm>
              <a:off x="446197" y="5489469"/>
              <a:ext cx="108000" cy="108000"/>
            </a:xfrm>
            <a:prstGeom prst="ellipse">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4" name="Ellipse 13">
              <a:extLst>
                <a:ext uri="{FF2B5EF4-FFF2-40B4-BE49-F238E27FC236}">
                  <a16:creationId xmlns:a16="http://schemas.microsoft.com/office/drawing/2014/main" id="{C93B668D-19C6-41F3-98DF-825FEAD6A280}"/>
                </a:ext>
              </a:extLst>
            </p:cNvPr>
            <p:cNvSpPr/>
            <p:nvPr/>
          </p:nvSpPr>
          <p:spPr>
            <a:xfrm>
              <a:off x="446197" y="5625882"/>
              <a:ext cx="108000" cy="108000"/>
            </a:xfrm>
            <a:prstGeom prst="ellipse">
              <a:avLst/>
            </a:prstGeom>
            <a:solidFill>
              <a:srgbClr val="EBF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15" name="Ellipse 14">
              <a:extLst>
                <a:ext uri="{FF2B5EF4-FFF2-40B4-BE49-F238E27FC236}">
                  <a16:creationId xmlns:a16="http://schemas.microsoft.com/office/drawing/2014/main" id="{4EB88108-F3BC-A962-1B5D-7338767F24A2}"/>
                </a:ext>
              </a:extLst>
            </p:cNvPr>
            <p:cNvSpPr/>
            <p:nvPr/>
          </p:nvSpPr>
          <p:spPr>
            <a:xfrm>
              <a:off x="446197" y="5762295"/>
              <a:ext cx="108000" cy="108000"/>
            </a:xfrm>
            <a:prstGeom prst="ellipse">
              <a:avLst/>
            </a:prstGeom>
            <a:solidFill>
              <a:srgbClr val="D7E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20" name="Ellipse 19">
              <a:extLst>
                <a:ext uri="{FF2B5EF4-FFF2-40B4-BE49-F238E27FC236}">
                  <a16:creationId xmlns:a16="http://schemas.microsoft.com/office/drawing/2014/main" id="{8985D82A-4F98-A9A3-8863-ECAB6F96396B}"/>
                </a:ext>
              </a:extLst>
            </p:cNvPr>
            <p:cNvSpPr/>
            <p:nvPr/>
          </p:nvSpPr>
          <p:spPr>
            <a:xfrm>
              <a:off x="446197" y="5898708"/>
              <a:ext cx="108000" cy="108000"/>
            </a:xfrm>
            <a:prstGeom prst="ellipse">
              <a:avLst/>
            </a:prstGeom>
            <a:solidFill>
              <a:srgbClr val="C3E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21" name="Ellipse 20">
              <a:extLst>
                <a:ext uri="{FF2B5EF4-FFF2-40B4-BE49-F238E27FC236}">
                  <a16:creationId xmlns:a16="http://schemas.microsoft.com/office/drawing/2014/main" id="{0C25A2B3-C69E-201B-FAAE-8C631DC8DF80}"/>
                </a:ext>
              </a:extLst>
            </p:cNvPr>
            <p:cNvSpPr/>
            <p:nvPr/>
          </p:nvSpPr>
          <p:spPr>
            <a:xfrm>
              <a:off x="446197" y="6035121"/>
              <a:ext cx="108000" cy="108000"/>
            </a:xfrm>
            <a:prstGeom prst="ellipse">
              <a:avLst/>
            </a:prstGeom>
            <a:solidFill>
              <a:srgbClr val="97C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22" name="Ellipse 21">
              <a:extLst>
                <a:ext uri="{FF2B5EF4-FFF2-40B4-BE49-F238E27FC236}">
                  <a16:creationId xmlns:a16="http://schemas.microsoft.com/office/drawing/2014/main" id="{626D7840-B6D1-B2B5-9C05-8495F1A01704}"/>
                </a:ext>
              </a:extLst>
            </p:cNvPr>
            <p:cNvSpPr/>
            <p:nvPr/>
          </p:nvSpPr>
          <p:spPr>
            <a:xfrm>
              <a:off x="446197" y="6171534"/>
              <a:ext cx="108000" cy="108000"/>
            </a:xfrm>
            <a:prstGeom prst="ellipse">
              <a:avLst/>
            </a:prstGeom>
            <a:solidFill>
              <a:srgbClr val="719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sp>
          <p:nvSpPr>
            <p:cNvPr id="23" name="Ellipse 22">
              <a:extLst>
                <a:ext uri="{FF2B5EF4-FFF2-40B4-BE49-F238E27FC236}">
                  <a16:creationId xmlns:a16="http://schemas.microsoft.com/office/drawing/2014/main" id="{5ED7B8A0-1C5D-8A26-5EED-17C8C19C71AD}"/>
                </a:ext>
              </a:extLst>
            </p:cNvPr>
            <p:cNvSpPr/>
            <p:nvPr/>
          </p:nvSpPr>
          <p:spPr>
            <a:xfrm>
              <a:off x="446197" y="6307946"/>
              <a:ext cx="108000" cy="108000"/>
            </a:xfrm>
            <a:prstGeom prst="ellipse">
              <a:avLst/>
            </a:prstGeom>
            <a:solidFill>
              <a:srgbClr val="4B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fr-FR" sz="1400" dirty="0"/>
            </a:p>
          </p:txBody>
        </p:sp>
      </p:grpSp>
      <p:sp>
        <p:nvSpPr>
          <p:cNvPr id="2" name="Espace réservé du texte 2">
            <a:extLst>
              <a:ext uri="{FF2B5EF4-FFF2-40B4-BE49-F238E27FC236}">
                <a16:creationId xmlns:a16="http://schemas.microsoft.com/office/drawing/2014/main" id="{03B1B3F3-1258-B022-B354-178B659990C6}"/>
              </a:ext>
            </a:extLst>
          </p:cNvPr>
          <p:cNvSpPr txBox="1">
            <a:spLocks/>
          </p:cNvSpPr>
          <p:nvPr/>
        </p:nvSpPr>
        <p:spPr>
          <a:xfrm>
            <a:off x="0" y="1152000"/>
            <a:ext cx="12193200" cy="483960"/>
          </a:xfrm>
          <a:prstGeom prst="rect">
            <a:avLst/>
          </a:prstGeom>
          <a:solidFill>
            <a:srgbClr val="F2F2F2"/>
          </a:solidFill>
        </p:spPr>
        <p:txBody>
          <a:bodyPr wrap="square" lIns="504000" tIns="72000" rIns="504000" bIns="72000" anchor="t">
            <a:sp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Q3. Quel(s) professionnel(s) de santé consultez-vous actuellement pour le suivi de votre LLC et à quelle fréquence ?</a:t>
            </a:r>
          </a:p>
          <a:p>
            <a:r>
              <a:rPr lang="fr-FR" sz="1000" dirty="0"/>
              <a:t>Base : A tous (98)</a:t>
            </a:r>
          </a:p>
        </p:txBody>
      </p:sp>
      <p:graphicFrame>
        <p:nvGraphicFramePr>
          <p:cNvPr id="7" name="Tableau 6">
            <a:extLst>
              <a:ext uri="{FF2B5EF4-FFF2-40B4-BE49-F238E27FC236}">
                <a16:creationId xmlns:a16="http://schemas.microsoft.com/office/drawing/2014/main" id="{C8712945-2AB3-6173-90B8-C82D332C1030}"/>
              </a:ext>
            </a:extLst>
          </p:cNvPr>
          <p:cNvGraphicFramePr>
            <a:graphicFrameLocks noGrp="1"/>
          </p:cNvGraphicFramePr>
          <p:nvPr/>
        </p:nvGraphicFramePr>
        <p:xfrm>
          <a:off x="10572750" y="1943101"/>
          <a:ext cx="762000" cy="309600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1638277964"/>
                    </a:ext>
                  </a:extLst>
                </a:gridCol>
              </a:tblGrid>
              <a:tr h="619200">
                <a:tc>
                  <a:txBody>
                    <a:bodyPr/>
                    <a:lstStyle/>
                    <a:p>
                      <a:pPr algn="ctr" fontAlgn="b"/>
                      <a:r>
                        <a:rPr lang="fr-FR" sz="1100" u="none" strike="noStrike" dirty="0">
                          <a:effectLst/>
                        </a:rPr>
                        <a:t>95%</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7535447"/>
                  </a:ext>
                </a:extLst>
              </a:tr>
              <a:tr h="619200">
                <a:tc>
                  <a:txBody>
                    <a:bodyPr/>
                    <a:lstStyle/>
                    <a:p>
                      <a:pPr algn="ctr" fontAlgn="b"/>
                      <a:r>
                        <a:rPr lang="fr-FR" sz="1100" u="none" strike="noStrike" dirty="0">
                          <a:effectLst/>
                        </a:rPr>
                        <a:t>62%</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6272915"/>
                  </a:ext>
                </a:extLst>
              </a:tr>
              <a:tr h="619200">
                <a:tc>
                  <a:txBody>
                    <a:bodyPr/>
                    <a:lstStyle/>
                    <a:p>
                      <a:pPr algn="ctr" fontAlgn="b"/>
                      <a:r>
                        <a:rPr lang="fr-FR" sz="1100" u="none" strike="noStrike" dirty="0">
                          <a:effectLst/>
                        </a:rPr>
                        <a:t>53%</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5390140"/>
                  </a:ext>
                </a:extLst>
              </a:tr>
              <a:tr h="619200">
                <a:tc>
                  <a:txBody>
                    <a:bodyPr/>
                    <a:lstStyle/>
                    <a:p>
                      <a:pPr algn="ctr" fontAlgn="b"/>
                      <a:r>
                        <a:rPr lang="fr-FR" sz="1100" u="none" strike="noStrike" dirty="0">
                          <a:effectLst/>
                        </a:rPr>
                        <a:t>42%</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9235529"/>
                  </a:ext>
                </a:extLst>
              </a:tr>
              <a:tr h="619200">
                <a:tc>
                  <a:txBody>
                    <a:bodyPr/>
                    <a:lstStyle/>
                    <a:p>
                      <a:pPr algn="ctr" fontAlgn="b"/>
                      <a:r>
                        <a:rPr lang="fr-FR" sz="1100" u="none" strike="noStrike" dirty="0">
                          <a:effectLst/>
                        </a:rPr>
                        <a:t>19%</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1256974"/>
                  </a:ext>
                </a:extLst>
              </a:tr>
            </a:tbl>
          </a:graphicData>
        </a:graphic>
      </p:graphicFrame>
      <p:graphicFrame>
        <p:nvGraphicFramePr>
          <p:cNvPr id="10" name="Tableau 9">
            <a:extLst>
              <a:ext uri="{FF2B5EF4-FFF2-40B4-BE49-F238E27FC236}">
                <a16:creationId xmlns:a16="http://schemas.microsoft.com/office/drawing/2014/main" id="{9D1D2650-B6B8-FC4E-0C15-7DEFD8A79D03}"/>
              </a:ext>
            </a:extLst>
          </p:cNvPr>
          <p:cNvGraphicFramePr>
            <a:graphicFrameLocks noGrp="1"/>
          </p:cNvGraphicFramePr>
          <p:nvPr/>
        </p:nvGraphicFramePr>
        <p:xfrm>
          <a:off x="9472612" y="1943101"/>
          <a:ext cx="762000" cy="309600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311399031"/>
                    </a:ext>
                  </a:extLst>
                </a:gridCol>
              </a:tblGrid>
              <a:tr h="619200">
                <a:tc>
                  <a:txBody>
                    <a:bodyPr/>
                    <a:lstStyle/>
                    <a:p>
                      <a:pPr algn="ctr" fontAlgn="b"/>
                      <a:r>
                        <a:rPr lang="fr-FR" sz="1100" b="1"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rPr>
                        <a:t>87%</a:t>
                      </a:r>
                      <a:endParaRPr lang="fr-FR" sz="1100" b="1" i="0"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2425833"/>
                  </a:ext>
                </a:extLst>
              </a:tr>
              <a:tr h="619200">
                <a:tc>
                  <a:txBody>
                    <a:bodyPr/>
                    <a:lstStyle/>
                    <a:p>
                      <a:pPr algn="ctr" fontAlgn="b"/>
                      <a:r>
                        <a:rPr lang="fr-FR" sz="1100" b="1" u="none" strike="noStrike">
                          <a:solidFill>
                            <a:schemeClr val="tx1">
                              <a:lumMod val="50000"/>
                              <a:lumOff val="50000"/>
                            </a:schemeClr>
                          </a:solidFill>
                          <a:effectLst/>
                          <a:latin typeface="Dreaming Outloud Pro" panose="03050502040302030504" pitchFamily="66" charset="0"/>
                          <a:cs typeface="Dreaming Outloud Pro" panose="03050502040302030504" pitchFamily="66" charset="0"/>
                        </a:rPr>
                        <a:t>60%</a:t>
                      </a:r>
                      <a:endParaRPr lang="fr-FR" sz="1100" b="1" i="0" u="none" strike="noStrike">
                        <a:solidFill>
                          <a:schemeClr val="tx1">
                            <a:lumMod val="50000"/>
                            <a:lumOff val="50000"/>
                          </a:schemeClr>
                        </a:solidFill>
                        <a:effectLst/>
                        <a:latin typeface="Dreaming Outloud Pro" panose="03050502040302030504" pitchFamily="66" charset="0"/>
                        <a:cs typeface="Dreaming Outloud Pro" panose="03050502040302030504" pitchFamily="66"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3575528"/>
                  </a:ext>
                </a:extLst>
              </a:tr>
              <a:tr h="619200">
                <a:tc>
                  <a:txBody>
                    <a:bodyPr/>
                    <a:lstStyle/>
                    <a:p>
                      <a:pPr algn="ctr" fontAlgn="b"/>
                      <a:r>
                        <a:rPr lang="fr-FR" sz="1100" b="1"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rPr>
                        <a:t>50%</a:t>
                      </a:r>
                      <a:endParaRPr lang="fr-FR" sz="1100" b="1" i="0"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1140658"/>
                  </a:ext>
                </a:extLst>
              </a:tr>
              <a:tr h="619200">
                <a:tc>
                  <a:txBody>
                    <a:bodyPr/>
                    <a:lstStyle/>
                    <a:p>
                      <a:pPr algn="ctr" fontAlgn="b"/>
                      <a:r>
                        <a:rPr lang="fr-FR" sz="1100" b="1"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rPr>
                        <a:t>39%</a:t>
                      </a:r>
                      <a:endParaRPr lang="fr-FR" sz="1100" b="1" i="0"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557515"/>
                  </a:ext>
                </a:extLst>
              </a:tr>
              <a:tr h="619200">
                <a:tc>
                  <a:txBody>
                    <a:bodyPr/>
                    <a:lstStyle/>
                    <a:p>
                      <a:pPr algn="ctr" fontAlgn="b"/>
                      <a:r>
                        <a:rPr lang="fr-FR" sz="1100" b="1"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rPr>
                        <a:t>14%</a:t>
                      </a:r>
                      <a:endParaRPr lang="fr-FR" sz="1100" b="1" i="0"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7243144"/>
                  </a:ext>
                </a:extLst>
              </a:tr>
            </a:tbl>
          </a:graphicData>
        </a:graphic>
      </p:graphicFrame>
      <p:sp>
        <p:nvSpPr>
          <p:cNvPr id="11" name="ZoneTexte 10">
            <a:extLst>
              <a:ext uri="{FF2B5EF4-FFF2-40B4-BE49-F238E27FC236}">
                <a16:creationId xmlns:a16="http://schemas.microsoft.com/office/drawing/2014/main" id="{0995B6DD-8EEB-D6C8-A024-EAB4B619A0B5}"/>
              </a:ext>
            </a:extLst>
          </p:cNvPr>
          <p:cNvSpPr txBox="1"/>
          <p:nvPr/>
        </p:nvSpPr>
        <p:spPr>
          <a:xfrm>
            <a:off x="9353550" y="1296835"/>
            <a:ext cx="1000125" cy="600164"/>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solidFill>
                  <a:schemeClr val="tx1">
                    <a:lumMod val="50000"/>
                    <a:lumOff val="50000"/>
                  </a:schemeClr>
                </a:solidFill>
                <a:latin typeface="Dreaming Outloud Pro" panose="03050502040302030504" pitchFamily="66" charset="0"/>
                <a:cs typeface="Dreaming Outloud Pro" panose="03050502040302030504" pitchFamily="66" charset="0"/>
              </a:rPr>
              <a:t>Consulte le PDS plusieurs fois par an</a:t>
            </a:r>
          </a:p>
        </p:txBody>
      </p:sp>
      <p:sp>
        <p:nvSpPr>
          <p:cNvPr id="12" name="ZoneTexte 11">
            <a:extLst>
              <a:ext uri="{FF2B5EF4-FFF2-40B4-BE49-F238E27FC236}">
                <a16:creationId xmlns:a16="http://schemas.microsoft.com/office/drawing/2014/main" id="{A78C265E-349B-DB57-B0C5-DB71D130AF99}"/>
              </a:ext>
            </a:extLst>
          </p:cNvPr>
          <p:cNvSpPr txBox="1"/>
          <p:nvPr/>
        </p:nvSpPr>
        <p:spPr>
          <a:xfrm>
            <a:off x="10509250" y="1446707"/>
            <a:ext cx="889000" cy="400110"/>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solidFill>
                  <a:srgbClr val="010444"/>
                </a:solidFill>
                <a:latin typeface="Dreaming Outloud Pro" panose="03050502040302030504" pitchFamily="66" charset="0"/>
                <a:cs typeface="Dreaming Outloud Pro" panose="03050502040302030504" pitchFamily="66" charset="0"/>
              </a:rPr>
              <a:t>Consulte le PDS</a:t>
            </a:r>
          </a:p>
        </p:txBody>
      </p:sp>
    </p:spTree>
    <p:extLst>
      <p:ext uri="{BB962C8B-B14F-4D97-AF65-F5344CB8AC3E}">
        <p14:creationId xmlns:p14="http://schemas.microsoft.com/office/powerpoint/2010/main" val="22249122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CEC13-3A06-A244-9CB7-66FC29F81A05}"/>
              </a:ext>
            </a:extLst>
          </p:cNvPr>
          <p:cNvSpPr>
            <a:spLocks noGrp="1"/>
          </p:cNvSpPr>
          <p:nvPr>
            <p:ph type="title"/>
          </p:nvPr>
        </p:nvSpPr>
        <p:spPr/>
        <p:txBody>
          <a:bodyPr/>
          <a:lstStyle/>
          <a:p>
            <a:r>
              <a:rPr lang="fr-FR" dirty="0"/>
              <a:t>Bien que la maladie touche principalement des publics plus âgés ne travaillant plus, une majorité des personnes travaillant encore au moment de la rechute ont du modifier ou arrêter leur activité professionnelle</a:t>
            </a:r>
          </a:p>
        </p:txBody>
      </p:sp>
      <p:sp>
        <p:nvSpPr>
          <p:cNvPr id="3" name="Espace réservé du texte 2">
            <a:extLst>
              <a:ext uri="{FF2B5EF4-FFF2-40B4-BE49-F238E27FC236}">
                <a16:creationId xmlns:a16="http://schemas.microsoft.com/office/drawing/2014/main" id="{202C5992-B7E5-7B63-D08B-C7980CBD1769}"/>
              </a:ext>
            </a:extLst>
          </p:cNvPr>
          <p:cNvSpPr>
            <a:spLocks noGrp="1"/>
          </p:cNvSpPr>
          <p:nvPr>
            <p:ph type="body" sz="quarter" idx="13"/>
          </p:nvPr>
        </p:nvSpPr>
        <p:spPr>
          <a:xfrm>
            <a:off x="0" y="1152000"/>
            <a:ext cx="12193200" cy="491655"/>
          </a:xfrm>
        </p:spPr>
        <p:txBody>
          <a:bodyPr/>
          <a:lstStyle/>
          <a:p>
            <a:r>
              <a:rPr lang="fr-FR" dirty="0"/>
              <a:t>Q18. Quel impact a eu la rechute de votre LLC sur votre activité professionnelle ?
</a:t>
            </a:r>
            <a:r>
              <a:rPr lang="fr-FR" sz="1000" dirty="0"/>
              <a:t>Base : A tous (98)</a:t>
            </a:r>
            <a:endParaRPr lang="fr-FR" dirty="0"/>
          </a:p>
        </p:txBody>
      </p:sp>
      <p:graphicFrame>
        <p:nvGraphicFramePr>
          <p:cNvPr id="4" name="Graphique 3">
            <a:extLst>
              <a:ext uri="{FF2B5EF4-FFF2-40B4-BE49-F238E27FC236}">
                <a16:creationId xmlns:a16="http://schemas.microsoft.com/office/drawing/2014/main" id="{EABABC2A-4806-4E84-D0AF-169299176919}"/>
              </a:ext>
            </a:extLst>
          </p:cNvPr>
          <p:cNvGraphicFramePr/>
          <p:nvPr/>
        </p:nvGraphicFramePr>
        <p:xfrm>
          <a:off x="5553075" y="1752600"/>
          <a:ext cx="3075992" cy="491630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DF8FFA81-0BD9-4F83-E363-A86EA8AED4D4}"/>
              </a:ext>
            </a:extLst>
          </p:cNvPr>
          <p:cNvSpPr txBox="1"/>
          <p:nvPr/>
        </p:nvSpPr>
        <p:spPr>
          <a:xfrm>
            <a:off x="6668028" y="2506967"/>
            <a:ext cx="1713971" cy="600164"/>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solidFill>
                  <a:schemeClr val="accent2">
                    <a:lumMod val="75000"/>
                  </a:schemeClr>
                </a:solidFill>
                <a:latin typeface="Dreaming Outloud Pro" panose="03050502040302030504" pitchFamily="66" charset="0"/>
                <a:cs typeface="Dreaming Outloud Pro" panose="03050502040302030504" pitchFamily="66" charset="0"/>
              </a:rPr>
              <a:t>ST A du modifier ou arrêter son travail
17%</a:t>
            </a:r>
          </a:p>
        </p:txBody>
      </p:sp>
      <p:pic>
        <p:nvPicPr>
          <p:cNvPr id="6" name="Graphique 5">
            <a:extLst>
              <a:ext uri="{FF2B5EF4-FFF2-40B4-BE49-F238E27FC236}">
                <a16:creationId xmlns:a16="http://schemas.microsoft.com/office/drawing/2014/main" id="{7A1B663D-C9F7-40A1-807E-572058E2395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5840785" y="2771049"/>
            <a:ext cx="1703136" cy="72000"/>
          </a:xfrm>
          <a:prstGeom prst="rect">
            <a:avLst/>
          </a:prstGeom>
        </p:spPr>
      </p:pic>
      <p:graphicFrame>
        <p:nvGraphicFramePr>
          <p:cNvPr id="7" name="Tableau 6">
            <a:extLst>
              <a:ext uri="{FF2B5EF4-FFF2-40B4-BE49-F238E27FC236}">
                <a16:creationId xmlns:a16="http://schemas.microsoft.com/office/drawing/2014/main" id="{B6E7D373-E8CA-2725-1549-A0FD18CAE17C}"/>
              </a:ext>
            </a:extLst>
          </p:cNvPr>
          <p:cNvGraphicFramePr>
            <a:graphicFrameLocks noGrp="1"/>
          </p:cNvGraphicFramePr>
          <p:nvPr/>
        </p:nvGraphicFramePr>
        <p:xfrm>
          <a:off x="876301" y="1920738"/>
          <a:ext cx="4733342" cy="4516592"/>
        </p:xfrm>
        <a:graphic>
          <a:graphicData uri="http://schemas.openxmlformats.org/drawingml/2006/table">
            <a:tbl>
              <a:tblPr>
                <a:tableStyleId>{5C22544A-7EE6-4342-B048-85BDC9FD1C3A}</a:tableStyleId>
              </a:tblPr>
              <a:tblGrid>
                <a:gridCol w="4733342">
                  <a:extLst>
                    <a:ext uri="{9D8B030D-6E8A-4147-A177-3AD203B41FA5}">
                      <a16:colId xmlns:a16="http://schemas.microsoft.com/office/drawing/2014/main" val="1568151664"/>
                    </a:ext>
                  </a:extLst>
                </a:gridCol>
              </a:tblGrid>
              <a:tr h="865205">
                <a:tc>
                  <a:txBody>
                    <a:bodyPr/>
                    <a:lstStyle/>
                    <a:p>
                      <a:pPr algn="r" fontAlgn="b"/>
                      <a:r>
                        <a:rPr lang="fr-FR" sz="1200" u="none" strike="noStrike" dirty="0">
                          <a:effectLst/>
                        </a:rPr>
                        <a:t>Vous avez dû de réduire votre rythme de travail après l’annonce de la rechute de votre maladie</a:t>
                      </a:r>
                    </a:p>
                    <a:p>
                      <a:pPr algn="r" fontAlgn="b"/>
                      <a:r>
                        <a:rPr lang="fr-FR" sz="1100" u="none" strike="noStrike" dirty="0">
                          <a:effectLst/>
                        </a:rPr>
                        <a:t>(adaptation des horaires, travail à temps partiel, télétravail mi-temps thérapeutique)</a:t>
                      </a:r>
                      <a:endParaRPr lang="fr-FR" sz="1200" b="0" i="0" u="none" strike="noStrike" dirty="0">
                        <a:solidFill>
                          <a:srgbClr val="000000"/>
                        </a:solidFill>
                        <a:effectLst/>
                        <a:latin typeface="Calibri" panose="020F0502020204030204" pitchFamily="34" charset="0"/>
                      </a:endParaRPr>
                    </a:p>
                  </a:txBody>
                  <a:tcPr marL="3158" marR="3158" marT="31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7767376"/>
                  </a:ext>
                </a:extLst>
              </a:tr>
              <a:tr h="865205">
                <a:tc>
                  <a:txBody>
                    <a:bodyPr/>
                    <a:lstStyle/>
                    <a:p>
                      <a:pPr algn="r" fontAlgn="b"/>
                      <a:r>
                        <a:rPr lang="fr-FR" sz="1200" u="none" strike="noStrike" dirty="0">
                          <a:effectLst/>
                        </a:rPr>
                        <a:t>Vous avez dû arrêter votre activité professionnelle à la suite de l’annonce de la rechute de votre maladie</a:t>
                      </a:r>
                      <a:endParaRPr lang="fr-FR" sz="1200" b="0" i="0" u="none" strike="noStrike" dirty="0">
                        <a:solidFill>
                          <a:srgbClr val="000000"/>
                        </a:solidFill>
                        <a:effectLst/>
                        <a:latin typeface="Calibri" panose="020F0502020204030204" pitchFamily="34" charset="0"/>
                      </a:endParaRPr>
                    </a:p>
                  </a:txBody>
                  <a:tcPr marL="3158" marR="3158" marT="31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1398100"/>
                  </a:ext>
                </a:extLst>
              </a:tr>
              <a:tr h="117802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u="none" strike="noStrike" dirty="0">
                          <a:effectLst/>
                        </a:rPr>
                        <a:t>Vous avez maintenu votre activité professionnelle mais vous auriez souhaité la réduire ou l’arrêter temporairement ou non</a:t>
                      </a:r>
                    </a:p>
                    <a:p>
                      <a:pPr algn="r" fontAlgn="b"/>
                      <a:endParaRPr lang="fr-FR" sz="1200" b="0" i="0" u="none" strike="noStrike" dirty="0">
                        <a:solidFill>
                          <a:srgbClr val="000000"/>
                        </a:solidFill>
                        <a:effectLst/>
                        <a:latin typeface="Calibri" panose="020F0502020204030204" pitchFamily="34" charset="0"/>
                      </a:endParaRPr>
                    </a:p>
                  </a:txBody>
                  <a:tcPr marL="3158" marR="3158" marT="31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88213"/>
                  </a:ext>
                </a:extLst>
              </a:tr>
              <a:tr h="74295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200" u="none" strike="noStrike" dirty="0">
                          <a:effectLst/>
                        </a:rPr>
                        <a:t>Vous avez pu maintenir votre activité professionnelle comme avant</a:t>
                      </a:r>
                      <a:endParaRPr lang="fr-FR" sz="1200" b="0" i="0" u="none" strike="noStrike" dirty="0">
                        <a:solidFill>
                          <a:srgbClr val="000000"/>
                        </a:solidFill>
                        <a:effectLst/>
                        <a:latin typeface="Calibri" panose="020F0502020204030204" pitchFamily="34" charset="0"/>
                      </a:endParaRPr>
                    </a:p>
                    <a:p>
                      <a:pPr marL="0" marR="0" lvl="0" indent="0" algn="r" defTabSz="914400" rtl="0" eaLnBrk="1" fontAlgn="b" latinLnBrk="0" hangingPunct="1">
                        <a:lnSpc>
                          <a:spcPct val="100000"/>
                        </a:lnSpc>
                        <a:spcBef>
                          <a:spcPts val="0"/>
                        </a:spcBef>
                        <a:spcAft>
                          <a:spcPts val="0"/>
                        </a:spcAft>
                        <a:buClrTx/>
                        <a:buSzTx/>
                        <a:buFontTx/>
                        <a:buNone/>
                        <a:tabLst/>
                        <a:defRPr/>
                      </a:pPr>
                      <a:endParaRPr lang="fr-FR" sz="1200" b="0" i="0" u="none" strike="noStrike" dirty="0">
                        <a:solidFill>
                          <a:srgbClr val="000000"/>
                        </a:solidFill>
                        <a:effectLst/>
                        <a:latin typeface="Calibri" panose="020F0502020204030204" pitchFamily="34" charset="0"/>
                      </a:endParaRPr>
                    </a:p>
                    <a:p>
                      <a:pPr algn="r" fontAlgn="b"/>
                      <a:endParaRPr lang="fr-FR" sz="1200" b="0" i="0" u="none" strike="noStrike" dirty="0">
                        <a:solidFill>
                          <a:srgbClr val="000000"/>
                        </a:solidFill>
                        <a:effectLst/>
                        <a:latin typeface="Calibri" panose="020F0502020204030204" pitchFamily="34" charset="0"/>
                      </a:endParaRPr>
                    </a:p>
                  </a:txBody>
                  <a:tcPr marL="3158" marR="3158" marT="31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072350"/>
                  </a:ext>
                </a:extLst>
              </a:tr>
              <a:tr h="865205">
                <a:tc>
                  <a:txBody>
                    <a:bodyPr/>
                    <a:lstStyle/>
                    <a:p>
                      <a:pPr algn="r" fontAlgn="b"/>
                      <a:r>
                        <a:rPr lang="fr-FR" sz="1200" u="none" strike="noStrike" dirty="0">
                          <a:effectLst/>
                        </a:rPr>
                        <a:t>Vous ne travailliez pas lors de l’annonce de la rechute de votre maladie</a:t>
                      </a:r>
                      <a:endParaRPr lang="fr-FR" sz="1200" b="0" i="0" u="none" strike="noStrike" dirty="0">
                        <a:solidFill>
                          <a:srgbClr val="000000"/>
                        </a:solidFill>
                        <a:effectLst/>
                        <a:latin typeface="Calibri" panose="020F0502020204030204" pitchFamily="34" charset="0"/>
                      </a:endParaRPr>
                    </a:p>
                  </a:txBody>
                  <a:tcPr marL="3158" marR="3158" marT="31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1115945"/>
                  </a:ext>
                </a:extLst>
              </a:tr>
            </a:tbl>
          </a:graphicData>
        </a:graphic>
      </p:graphicFrame>
    </p:spTree>
    <p:extLst>
      <p:ext uri="{BB962C8B-B14F-4D97-AF65-F5344CB8AC3E}">
        <p14:creationId xmlns:p14="http://schemas.microsoft.com/office/powerpoint/2010/main" val="3161099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D3738-F2B2-ED11-1682-DAF0C3649C1A}"/>
              </a:ext>
            </a:extLst>
          </p:cNvPr>
          <p:cNvSpPr>
            <a:spLocks noGrp="1"/>
          </p:cNvSpPr>
          <p:nvPr>
            <p:ph type="title"/>
          </p:nvPr>
        </p:nvSpPr>
        <p:spPr/>
        <p:txBody>
          <a:bodyPr/>
          <a:lstStyle/>
          <a:p>
            <a:r>
              <a:rPr lang="fr-FR" dirty="0"/>
              <a:t>Traitements prescrits avant et après la dernière rechute</a:t>
            </a:r>
          </a:p>
        </p:txBody>
      </p:sp>
      <p:sp>
        <p:nvSpPr>
          <p:cNvPr id="3" name="Espace réservé du texte 2">
            <a:extLst>
              <a:ext uri="{FF2B5EF4-FFF2-40B4-BE49-F238E27FC236}">
                <a16:creationId xmlns:a16="http://schemas.microsoft.com/office/drawing/2014/main" id="{92CC43F6-9F19-EE67-CD11-CA9EF3846B8B}"/>
              </a:ext>
            </a:extLst>
          </p:cNvPr>
          <p:cNvSpPr>
            <a:spLocks noGrp="1"/>
          </p:cNvSpPr>
          <p:nvPr>
            <p:ph type="body" sz="quarter" idx="13"/>
          </p:nvPr>
        </p:nvSpPr>
        <p:spPr>
          <a:xfrm>
            <a:off x="0" y="1151999"/>
            <a:ext cx="6120000" cy="662251"/>
          </a:xfrm>
        </p:spPr>
        <p:txBody>
          <a:bodyPr/>
          <a:lstStyle/>
          <a:p>
            <a:r>
              <a:rPr lang="fr-FR" spc="-10" dirty="0"/>
              <a:t>Q25. Quel traitement </a:t>
            </a:r>
            <a:r>
              <a:rPr lang="fr-FR" spc="-10" dirty="0" err="1"/>
              <a:t>preniez-vous</a:t>
            </a:r>
            <a:r>
              <a:rPr lang="fr-FR" spc="-10" dirty="0"/>
              <a:t> avant l’annonce de la rechute de votre LLC ?</a:t>
            </a:r>
            <a:r>
              <a:rPr lang="fr-FR" dirty="0"/>
              <a:t>
</a:t>
            </a:r>
            <a:r>
              <a:rPr lang="fr-FR" sz="1000" dirty="0"/>
              <a:t>Base : A tous (98) | Total supérieur à 100% car plusieurs réponses possibles</a:t>
            </a:r>
            <a:endParaRPr lang="fr-FR" dirty="0"/>
          </a:p>
        </p:txBody>
      </p:sp>
      <p:sp>
        <p:nvSpPr>
          <p:cNvPr id="42" name="ZoneTexte 41">
            <a:extLst>
              <a:ext uri="{FF2B5EF4-FFF2-40B4-BE49-F238E27FC236}">
                <a16:creationId xmlns:a16="http://schemas.microsoft.com/office/drawing/2014/main" id="{3524795B-14A8-4D0E-68AD-D09D763AFFE0}"/>
              </a:ext>
            </a:extLst>
          </p:cNvPr>
          <p:cNvSpPr txBox="1"/>
          <p:nvPr/>
        </p:nvSpPr>
        <p:spPr>
          <a:xfrm>
            <a:off x="7398622" y="2104812"/>
            <a:ext cx="2526847" cy="257369"/>
          </a:xfrm>
          <a:custGeom>
            <a:avLst/>
            <a:gdLst>
              <a:gd name="connsiteX0" fmla="*/ 0 w 2526847"/>
              <a:gd name="connsiteY0" fmla="*/ 0 h 257369"/>
              <a:gd name="connsiteX1" fmla="*/ 656980 w 2526847"/>
              <a:gd name="connsiteY1" fmla="*/ 0 h 257369"/>
              <a:gd name="connsiteX2" fmla="*/ 1238155 w 2526847"/>
              <a:gd name="connsiteY2" fmla="*/ 0 h 257369"/>
              <a:gd name="connsiteX3" fmla="*/ 1869867 w 2526847"/>
              <a:gd name="connsiteY3" fmla="*/ 0 h 257369"/>
              <a:gd name="connsiteX4" fmla="*/ 2526847 w 2526847"/>
              <a:gd name="connsiteY4" fmla="*/ 0 h 257369"/>
              <a:gd name="connsiteX5" fmla="*/ 2526847 w 2526847"/>
              <a:gd name="connsiteY5" fmla="*/ 257369 h 257369"/>
              <a:gd name="connsiteX6" fmla="*/ 1970941 w 2526847"/>
              <a:gd name="connsiteY6" fmla="*/ 257369 h 257369"/>
              <a:gd name="connsiteX7" fmla="*/ 1288692 w 2526847"/>
              <a:gd name="connsiteY7" fmla="*/ 257369 h 257369"/>
              <a:gd name="connsiteX8" fmla="*/ 707517 w 2526847"/>
              <a:gd name="connsiteY8" fmla="*/ 257369 h 257369"/>
              <a:gd name="connsiteX9" fmla="*/ 0 w 2526847"/>
              <a:gd name="connsiteY9" fmla="*/ 257369 h 257369"/>
              <a:gd name="connsiteX10" fmla="*/ 0 w 2526847"/>
              <a:gd name="connsiteY10" fmla="*/ 0 h 2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847" h="257369" fill="none" extrusionOk="0">
                <a:moveTo>
                  <a:pt x="0" y="0"/>
                </a:moveTo>
                <a:cubicBezTo>
                  <a:pt x="191295" y="1207"/>
                  <a:pt x="483701" y="11244"/>
                  <a:pt x="656980" y="0"/>
                </a:cubicBezTo>
                <a:cubicBezTo>
                  <a:pt x="830259" y="-11244"/>
                  <a:pt x="1015729" y="-12339"/>
                  <a:pt x="1238155" y="0"/>
                </a:cubicBezTo>
                <a:cubicBezTo>
                  <a:pt x="1460582" y="12339"/>
                  <a:pt x="1680942" y="3951"/>
                  <a:pt x="1869867" y="0"/>
                </a:cubicBezTo>
                <a:cubicBezTo>
                  <a:pt x="2058792" y="-3951"/>
                  <a:pt x="2255917" y="12329"/>
                  <a:pt x="2526847" y="0"/>
                </a:cubicBezTo>
                <a:cubicBezTo>
                  <a:pt x="2529182" y="92399"/>
                  <a:pt x="2537298" y="164706"/>
                  <a:pt x="2526847" y="257369"/>
                </a:cubicBezTo>
                <a:cubicBezTo>
                  <a:pt x="2343687" y="237200"/>
                  <a:pt x="2234089" y="273381"/>
                  <a:pt x="1970941" y="257369"/>
                </a:cubicBezTo>
                <a:cubicBezTo>
                  <a:pt x="1707793" y="241357"/>
                  <a:pt x="1512240" y="250397"/>
                  <a:pt x="1288692" y="257369"/>
                </a:cubicBezTo>
                <a:cubicBezTo>
                  <a:pt x="1065144" y="264341"/>
                  <a:pt x="949379" y="271087"/>
                  <a:pt x="707517" y="257369"/>
                </a:cubicBezTo>
                <a:cubicBezTo>
                  <a:pt x="465656" y="243651"/>
                  <a:pt x="316544" y="290618"/>
                  <a:pt x="0" y="257369"/>
                </a:cubicBezTo>
                <a:cubicBezTo>
                  <a:pt x="-11273" y="138769"/>
                  <a:pt x="-9961" y="89100"/>
                  <a:pt x="0" y="0"/>
                </a:cubicBezTo>
                <a:close/>
              </a:path>
              <a:path w="2526847" h="257369" stroke="0" extrusionOk="0">
                <a:moveTo>
                  <a:pt x="0" y="0"/>
                </a:moveTo>
                <a:cubicBezTo>
                  <a:pt x="269950" y="-12064"/>
                  <a:pt x="488079" y="9367"/>
                  <a:pt x="656980" y="0"/>
                </a:cubicBezTo>
                <a:cubicBezTo>
                  <a:pt x="825881" y="-9367"/>
                  <a:pt x="1091532" y="4174"/>
                  <a:pt x="1238155" y="0"/>
                </a:cubicBezTo>
                <a:cubicBezTo>
                  <a:pt x="1384779" y="-4174"/>
                  <a:pt x="1714630" y="-5818"/>
                  <a:pt x="1869867" y="0"/>
                </a:cubicBezTo>
                <a:cubicBezTo>
                  <a:pt x="2025104" y="5818"/>
                  <a:pt x="2200496" y="16817"/>
                  <a:pt x="2526847" y="0"/>
                </a:cubicBezTo>
                <a:cubicBezTo>
                  <a:pt x="2528353" y="69335"/>
                  <a:pt x="2533787" y="136751"/>
                  <a:pt x="2526847" y="257369"/>
                </a:cubicBezTo>
                <a:cubicBezTo>
                  <a:pt x="2381275" y="229750"/>
                  <a:pt x="2127750" y="261719"/>
                  <a:pt x="1970941" y="257369"/>
                </a:cubicBezTo>
                <a:cubicBezTo>
                  <a:pt x="1814132" y="253019"/>
                  <a:pt x="1621627" y="257310"/>
                  <a:pt x="1415034" y="257369"/>
                </a:cubicBezTo>
                <a:cubicBezTo>
                  <a:pt x="1208441" y="257428"/>
                  <a:pt x="952336" y="235821"/>
                  <a:pt x="808591" y="257369"/>
                </a:cubicBezTo>
                <a:cubicBezTo>
                  <a:pt x="664846" y="278917"/>
                  <a:pt x="350978" y="295425"/>
                  <a:pt x="0" y="257369"/>
                </a:cubicBezTo>
                <a:cubicBezTo>
                  <a:pt x="-4052" y="176879"/>
                  <a:pt x="-10444" y="79263"/>
                  <a:pt x="0" y="0"/>
                </a:cubicBezTo>
                <a:close/>
              </a:path>
            </a:pathLst>
          </a:custGeom>
          <a:solidFill>
            <a:srgbClr val="B00000"/>
          </a:solidFill>
          <a:ln>
            <a:solidFill>
              <a:schemeClr val="tx1"/>
            </a:solidFill>
            <a:extLst>
              <a:ext uri="{C807C97D-BFC1-408E-A445-0C87EB9F89A2}">
                <ask:lineSketchStyleProps xmlns:ask="http://schemas.microsoft.com/office/drawing/2018/sketchyshapes" sd="1962971511">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solidFill>
                  <a:schemeClr val="bg1"/>
                </a:solidFill>
                <a:cs typeface="Dreaming Outloud Pro" panose="03050502040302030504" pitchFamily="66" charset="0"/>
              </a:rPr>
              <a:t>Traitement actuel ou à venir</a:t>
            </a:r>
            <a:endParaRPr lang="fr-FR" sz="1200" dirty="0">
              <a:solidFill>
                <a:schemeClr val="bg1"/>
              </a:solidFill>
              <a:ea typeface="+mn-ea"/>
              <a:cs typeface="Dreaming Outloud Pro" panose="03050502040302030504" pitchFamily="66" charset="0"/>
            </a:endParaRPr>
          </a:p>
        </p:txBody>
      </p:sp>
      <p:sp>
        <p:nvSpPr>
          <p:cNvPr id="43" name="ZoneTexte 42">
            <a:extLst>
              <a:ext uri="{FF2B5EF4-FFF2-40B4-BE49-F238E27FC236}">
                <a16:creationId xmlns:a16="http://schemas.microsoft.com/office/drawing/2014/main" id="{C10ECD09-7F2A-2D1D-ADBE-1EE3CD983845}"/>
              </a:ext>
            </a:extLst>
          </p:cNvPr>
          <p:cNvSpPr txBox="1"/>
          <p:nvPr/>
        </p:nvSpPr>
        <p:spPr>
          <a:xfrm>
            <a:off x="3212134" y="2073873"/>
            <a:ext cx="2526847" cy="257369"/>
          </a:xfrm>
          <a:custGeom>
            <a:avLst/>
            <a:gdLst>
              <a:gd name="connsiteX0" fmla="*/ 0 w 2526847"/>
              <a:gd name="connsiteY0" fmla="*/ 0 h 257369"/>
              <a:gd name="connsiteX1" fmla="*/ 682249 w 2526847"/>
              <a:gd name="connsiteY1" fmla="*/ 0 h 257369"/>
              <a:gd name="connsiteX2" fmla="*/ 1339229 w 2526847"/>
              <a:gd name="connsiteY2" fmla="*/ 0 h 257369"/>
              <a:gd name="connsiteX3" fmla="*/ 2526847 w 2526847"/>
              <a:gd name="connsiteY3" fmla="*/ 0 h 257369"/>
              <a:gd name="connsiteX4" fmla="*/ 2526847 w 2526847"/>
              <a:gd name="connsiteY4" fmla="*/ 257369 h 257369"/>
              <a:gd name="connsiteX5" fmla="*/ 1869867 w 2526847"/>
              <a:gd name="connsiteY5" fmla="*/ 257369 h 257369"/>
              <a:gd name="connsiteX6" fmla="*/ 1187618 w 2526847"/>
              <a:gd name="connsiteY6" fmla="*/ 257369 h 257369"/>
              <a:gd name="connsiteX7" fmla="*/ 0 w 2526847"/>
              <a:gd name="connsiteY7" fmla="*/ 257369 h 257369"/>
              <a:gd name="connsiteX8" fmla="*/ 0 w 2526847"/>
              <a:gd name="connsiteY8" fmla="*/ 0 h 2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47" h="257369" fill="none" extrusionOk="0">
                <a:moveTo>
                  <a:pt x="0" y="0"/>
                </a:moveTo>
                <a:cubicBezTo>
                  <a:pt x="297826" y="-25072"/>
                  <a:pt x="439613" y="11876"/>
                  <a:pt x="682249" y="0"/>
                </a:cubicBezTo>
                <a:cubicBezTo>
                  <a:pt x="924885" y="-11876"/>
                  <a:pt x="1013334" y="-31032"/>
                  <a:pt x="1339229" y="0"/>
                </a:cubicBezTo>
                <a:cubicBezTo>
                  <a:pt x="1665124" y="31032"/>
                  <a:pt x="2272341" y="-38677"/>
                  <a:pt x="2526847" y="0"/>
                </a:cubicBezTo>
                <a:cubicBezTo>
                  <a:pt x="2525791" y="101021"/>
                  <a:pt x="2517299" y="134109"/>
                  <a:pt x="2526847" y="257369"/>
                </a:cubicBezTo>
                <a:cubicBezTo>
                  <a:pt x="2391477" y="272301"/>
                  <a:pt x="2176220" y="247048"/>
                  <a:pt x="1869867" y="257369"/>
                </a:cubicBezTo>
                <a:cubicBezTo>
                  <a:pt x="1563514" y="267690"/>
                  <a:pt x="1409373" y="287960"/>
                  <a:pt x="1187618" y="257369"/>
                </a:cubicBezTo>
                <a:cubicBezTo>
                  <a:pt x="965863" y="226778"/>
                  <a:pt x="430540" y="263105"/>
                  <a:pt x="0" y="257369"/>
                </a:cubicBezTo>
                <a:cubicBezTo>
                  <a:pt x="-6696" y="158316"/>
                  <a:pt x="-10871" y="75232"/>
                  <a:pt x="0" y="0"/>
                </a:cubicBezTo>
                <a:close/>
              </a:path>
              <a:path w="2526847" h="257369" stroke="0" extrusionOk="0">
                <a:moveTo>
                  <a:pt x="0" y="0"/>
                </a:moveTo>
                <a:cubicBezTo>
                  <a:pt x="135087" y="13415"/>
                  <a:pt x="379998" y="-22535"/>
                  <a:pt x="555906" y="0"/>
                </a:cubicBezTo>
                <a:cubicBezTo>
                  <a:pt x="731814" y="22535"/>
                  <a:pt x="907125" y="13117"/>
                  <a:pt x="1111813" y="0"/>
                </a:cubicBezTo>
                <a:cubicBezTo>
                  <a:pt x="1316501" y="-13117"/>
                  <a:pt x="1417697" y="12795"/>
                  <a:pt x="1667719" y="0"/>
                </a:cubicBezTo>
                <a:cubicBezTo>
                  <a:pt x="1917741" y="-12795"/>
                  <a:pt x="2316823" y="38717"/>
                  <a:pt x="2526847" y="0"/>
                </a:cubicBezTo>
                <a:cubicBezTo>
                  <a:pt x="2537839" y="117069"/>
                  <a:pt x="2516189" y="167061"/>
                  <a:pt x="2526847" y="257369"/>
                </a:cubicBezTo>
                <a:cubicBezTo>
                  <a:pt x="2317362" y="233300"/>
                  <a:pt x="2102542" y="239134"/>
                  <a:pt x="1945672" y="257369"/>
                </a:cubicBezTo>
                <a:cubicBezTo>
                  <a:pt x="1788803" y="275604"/>
                  <a:pt x="1495339" y="252290"/>
                  <a:pt x="1339229" y="257369"/>
                </a:cubicBezTo>
                <a:cubicBezTo>
                  <a:pt x="1183119" y="262448"/>
                  <a:pt x="1036762" y="280519"/>
                  <a:pt x="783323" y="257369"/>
                </a:cubicBezTo>
                <a:cubicBezTo>
                  <a:pt x="529884" y="234219"/>
                  <a:pt x="302183" y="280891"/>
                  <a:pt x="0" y="257369"/>
                </a:cubicBezTo>
                <a:cubicBezTo>
                  <a:pt x="3286" y="204814"/>
                  <a:pt x="-4892" y="75935"/>
                  <a:pt x="0" y="0"/>
                </a:cubicBezTo>
                <a:close/>
              </a:path>
            </a:pathLst>
          </a:custGeom>
          <a:solidFill>
            <a:srgbClr val="FF9191"/>
          </a:solidFill>
          <a:ln>
            <a:solidFill>
              <a:schemeClr val="tx1"/>
            </a:solidFill>
            <a:extLst>
              <a:ext uri="{C807C97D-BFC1-408E-A445-0C87EB9F89A2}">
                <ask:lineSketchStyleProps xmlns:ask="http://schemas.microsoft.com/office/drawing/2018/sketchyshapes" sd="2978251737">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dirty="0">
                <a:ea typeface="+mn-ea"/>
                <a:cs typeface="Dreaming Outloud Pro" panose="03050502040302030504" pitchFamily="66" charset="0"/>
              </a:rPr>
              <a:t>Avant la dernière rechute </a:t>
            </a:r>
          </a:p>
        </p:txBody>
      </p:sp>
      <p:pic>
        <p:nvPicPr>
          <p:cNvPr id="4" name="Graphique 3">
            <a:extLst>
              <a:ext uri="{FF2B5EF4-FFF2-40B4-BE49-F238E27FC236}">
                <a16:creationId xmlns:a16="http://schemas.microsoft.com/office/drawing/2014/main" id="{FFBC62CF-C05C-D5A3-B93E-E455F0D0CB4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78239" y="1902062"/>
            <a:ext cx="1381125" cy="695325"/>
          </a:xfrm>
          <a:prstGeom prst="rect">
            <a:avLst/>
          </a:prstGeom>
        </p:spPr>
      </p:pic>
      <p:sp>
        <p:nvSpPr>
          <p:cNvPr id="6" name="Espace réservé du texte 2">
            <a:extLst>
              <a:ext uri="{FF2B5EF4-FFF2-40B4-BE49-F238E27FC236}">
                <a16:creationId xmlns:a16="http://schemas.microsoft.com/office/drawing/2014/main" id="{38E1CD83-33EC-BA9E-DFE0-3613A8049965}"/>
              </a:ext>
            </a:extLst>
          </p:cNvPr>
          <p:cNvSpPr txBox="1">
            <a:spLocks/>
          </p:cNvSpPr>
          <p:nvPr/>
        </p:nvSpPr>
        <p:spPr>
          <a:xfrm>
            <a:off x="6095416" y="1151851"/>
            <a:ext cx="6120000" cy="662400"/>
          </a:xfrm>
          <a:prstGeom prst="rect">
            <a:avLst/>
          </a:prstGeom>
          <a:solidFill>
            <a:srgbClr val="F2F2F2"/>
          </a:solidFill>
        </p:spPr>
        <p:txBody>
          <a:bodyPr wrap="square" lIns="504000" tIns="72000" rIns="504000" bIns="72000" anchor="t">
            <a:no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Q28. Le traitement prescrit après la rechute de votre maladie correspondait à un traitement ? </a:t>
            </a:r>
            <a:r>
              <a:rPr lang="fr-FR" sz="1000" dirty="0"/>
              <a:t>Base : A ceux qui connaissent ou ont déjà pris leur second traitement et plus (95) | Total supérieur à 100% car plusieurs réponses possibles</a:t>
            </a:r>
          </a:p>
        </p:txBody>
      </p:sp>
      <p:graphicFrame>
        <p:nvGraphicFramePr>
          <p:cNvPr id="20" name="Graphique 19">
            <a:extLst>
              <a:ext uri="{FF2B5EF4-FFF2-40B4-BE49-F238E27FC236}">
                <a16:creationId xmlns:a16="http://schemas.microsoft.com/office/drawing/2014/main" id="{7F3B8A1D-AB0B-6FE5-0742-34715A97C8F8}"/>
              </a:ext>
            </a:extLst>
          </p:cNvPr>
          <p:cNvGraphicFramePr/>
          <p:nvPr/>
        </p:nvGraphicFramePr>
        <p:xfrm>
          <a:off x="3668265" y="2363015"/>
          <a:ext cx="3342691" cy="44292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Tableau 20">
            <a:extLst>
              <a:ext uri="{FF2B5EF4-FFF2-40B4-BE49-F238E27FC236}">
                <a16:creationId xmlns:a16="http://schemas.microsoft.com/office/drawing/2014/main" id="{D5FADFE9-9620-139D-BE91-8327F0070A42}"/>
              </a:ext>
            </a:extLst>
          </p:cNvPr>
          <p:cNvGraphicFramePr>
            <a:graphicFrameLocks noGrp="1"/>
          </p:cNvGraphicFramePr>
          <p:nvPr/>
        </p:nvGraphicFramePr>
        <p:xfrm>
          <a:off x="499059" y="2460941"/>
          <a:ext cx="3256650" cy="4176000"/>
        </p:xfrm>
        <a:graphic>
          <a:graphicData uri="http://schemas.openxmlformats.org/drawingml/2006/table">
            <a:tbl>
              <a:tblPr>
                <a:tableStyleId>{5C22544A-7EE6-4342-B048-85BDC9FD1C3A}</a:tableStyleId>
              </a:tblPr>
              <a:tblGrid>
                <a:gridCol w="3256650">
                  <a:extLst>
                    <a:ext uri="{9D8B030D-6E8A-4147-A177-3AD203B41FA5}">
                      <a16:colId xmlns:a16="http://schemas.microsoft.com/office/drawing/2014/main" val="2351186836"/>
                    </a:ext>
                  </a:extLst>
                </a:gridCol>
              </a:tblGrid>
              <a:tr h="835200">
                <a:tc>
                  <a:txBody>
                    <a:bodyPr/>
                    <a:lstStyle/>
                    <a:p>
                      <a:pPr algn="r" fontAlgn="b"/>
                      <a:r>
                        <a:rPr lang="fr-FR" sz="1200" u="none" strike="noStrike" dirty="0">
                          <a:effectLst/>
                        </a:rPr>
                        <a:t>Chimiothérapie</a:t>
                      </a:r>
                    </a:p>
                    <a:p>
                      <a:pPr algn="r" fontAlgn="b"/>
                      <a:r>
                        <a:rPr lang="fr-FR" sz="1000" u="none" strike="noStrike" dirty="0">
                          <a:effectLst/>
                        </a:rPr>
                        <a:t> (</a:t>
                      </a:r>
                      <a:r>
                        <a:rPr lang="fr-FR" sz="1000" u="none" strike="noStrike" dirty="0" err="1">
                          <a:effectLst/>
                        </a:rPr>
                        <a:t>bendamustine</a:t>
                      </a:r>
                      <a:r>
                        <a:rPr lang="fr-FR" sz="1000" u="none" strike="noStrike" dirty="0">
                          <a:effectLst/>
                        </a:rPr>
                        <a:t>, </a:t>
                      </a:r>
                      <a:r>
                        <a:rPr lang="fr-FR" sz="1000" u="none" strike="noStrike" dirty="0" err="1">
                          <a:effectLst/>
                        </a:rPr>
                        <a:t>Chlorambucil</a:t>
                      </a:r>
                      <a:r>
                        <a:rPr lang="fr-FR" sz="1000" u="none" strike="noStrike" dirty="0">
                          <a:effectLst/>
                        </a:rPr>
                        <a:t>/</a:t>
                      </a:r>
                      <a:r>
                        <a:rPr lang="fr-FR" sz="1000" u="none" strike="noStrike" dirty="0" err="1">
                          <a:effectLst/>
                        </a:rPr>
                        <a:t>Chloraminophene</a:t>
                      </a:r>
                      <a:r>
                        <a:rPr lang="fr-FR" sz="1000" u="none" strike="noStrike" dirty="0">
                          <a:effectLst/>
                        </a:rPr>
                        <a:t>®, </a:t>
                      </a:r>
                      <a:r>
                        <a:rPr lang="fr-FR" sz="1000" u="none" strike="noStrike" dirty="0" err="1">
                          <a:effectLst/>
                        </a:rPr>
                        <a:t>fludarabine</a:t>
                      </a:r>
                      <a:r>
                        <a:rPr lang="fr-FR" sz="1000" u="none" strike="noStrike" dirty="0">
                          <a:effectLst/>
                        </a:rPr>
                        <a:t>, </a:t>
                      </a:r>
                      <a:r>
                        <a:rPr lang="fr-FR" sz="1000" u="none" strike="noStrike" dirty="0" err="1">
                          <a:effectLst/>
                        </a:rPr>
                        <a:t>idelalisib</a:t>
                      </a:r>
                      <a:r>
                        <a:rPr lang="fr-FR" sz="1000" u="none" strike="noStrike" dirty="0">
                          <a:effectLst/>
                        </a:rPr>
                        <a:t>/</a:t>
                      </a:r>
                      <a:r>
                        <a:rPr lang="fr-FR" sz="1000" u="none" strike="noStrike" dirty="0" err="1">
                          <a:effectLst/>
                        </a:rPr>
                        <a:t>Zydelig</a:t>
                      </a:r>
                      <a:r>
                        <a:rPr lang="fr-FR" sz="1000" u="none" strike="noStrike" dirty="0">
                          <a:effectLst/>
                        </a:rPr>
                        <a:t>®…)</a:t>
                      </a:r>
                      <a:endParaRPr lang="fr-FR" sz="1000" b="0" i="0" u="none" strike="noStrike" dirty="0">
                        <a:solidFill>
                          <a:srgbClr val="000000"/>
                        </a:solidFill>
                        <a:effectLst/>
                        <a:latin typeface="Calibri" panose="020F0502020204030204" pitchFamily="34" charset="0"/>
                      </a:endParaRPr>
                    </a:p>
                  </a:txBody>
                  <a:tcPr marL="5274" marR="5274" marT="52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2905454"/>
                  </a:ext>
                </a:extLst>
              </a:tr>
              <a:tr h="835200">
                <a:tc>
                  <a:txBody>
                    <a:bodyPr/>
                    <a:lstStyle/>
                    <a:p>
                      <a:pPr algn="r" fontAlgn="b"/>
                      <a:r>
                        <a:rPr lang="fr-FR" sz="1200" u="none" strike="noStrike" dirty="0">
                          <a:effectLst/>
                        </a:rPr>
                        <a:t>Inhibiteur de BTK </a:t>
                      </a:r>
                    </a:p>
                    <a:p>
                      <a:pPr algn="r" fontAlgn="b"/>
                      <a:r>
                        <a:rPr lang="fr-FR" sz="1000" u="none" strike="noStrike" dirty="0">
                          <a:effectLst/>
                        </a:rPr>
                        <a:t>(</a:t>
                      </a:r>
                      <a:r>
                        <a:rPr lang="fr-FR" sz="1000" u="none" strike="noStrike" dirty="0" err="1">
                          <a:effectLst/>
                        </a:rPr>
                        <a:t>ibrutinib</a:t>
                      </a:r>
                      <a:r>
                        <a:rPr lang="fr-FR" sz="1000" u="none" strike="noStrike" dirty="0">
                          <a:effectLst/>
                        </a:rPr>
                        <a:t>/</a:t>
                      </a:r>
                      <a:r>
                        <a:rPr lang="fr-FR" sz="1000" u="none" strike="noStrike" dirty="0" err="1">
                          <a:effectLst/>
                        </a:rPr>
                        <a:t>Imbruvica</a:t>
                      </a:r>
                      <a:r>
                        <a:rPr lang="fr-FR" sz="1000" u="none" strike="noStrike" dirty="0">
                          <a:effectLst/>
                        </a:rPr>
                        <a:t>®, </a:t>
                      </a:r>
                      <a:r>
                        <a:rPr lang="fr-FR" sz="1000" u="none" strike="noStrike" dirty="0" err="1">
                          <a:effectLst/>
                        </a:rPr>
                        <a:t>acalabrutinib</a:t>
                      </a:r>
                      <a:r>
                        <a:rPr lang="fr-FR" sz="1000" u="none" strike="noStrike" dirty="0">
                          <a:effectLst/>
                        </a:rPr>
                        <a:t>/</a:t>
                      </a:r>
                      <a:r>
                        <a:rPr lang="fr-FR" sz="1000" u="none" strike="noStrike" dirty="0" err="1">
                          <a:effectLst/>
                        </a:rPr>
                        <a:t>Calquence</a:t>
                      </a:r>
                      <a:r>
                        <a:rPr lang="fr-FR" sz="1000" u="none" strike="noStrike" dirty="0">
                          <a:effectLst/>
                        </a:rPr>
                        <a:t>®, </a:t>
                      </a:r>
                      <a:r>
                        <a:rPr lang="fr-FR" sz="1000" u="none" strike="noStrike" dirty="0" err="1">
                          <a:effectLst/>
                        </a:rPr>
                        <a:t>zanubrutinib</a:t>
                      </a:r>
                      <a:r>
                        <a:rPr lang="fr-FR" sz="1000" u="none" strike="noStrike" dirty="0">
                          <a:effectLst/>
                        </a:rPr>
                        <a:t>/</a:t>
                      </a:r>
                      <a:r>
                        <a:rPr lang="fr-FR" sz="1000" u="none" strike="noStrike" dirty="0" err="1">
                          <a:effectLst/>
                        </a:rPr>
                        <a:t>Brukinsa</a:t>
                      </a:r>
                      <a:r>
                        <a:rPr lang="fr-FR" sz="1000" u="none" strike="noStrike" dirty="0">
                          <a:effectLst/>
                        </a:rPr>
                        <a:t>®)</a:t>
                      </a:r>
                      <a:endParaRPr lang="fr-FR" sz="1000" b="0" i="0" u="none" strike="noStrike" dirty="0">
                        <a:solidFill>
                          <a:srgbClr val="000000"/>
                        </a:solidFill>
                        <a:effectLst/>
                        <a:latin typeface="Calibri" panose="020F0502020204030204" pitchFamily="34" charset="0"/>
                      </a:endParaRPr>
                    </a:p>
                  </a:txBody>
                  <a:tcPr marL="5274" marR="5274" marT="52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3336556"/>
                  </a:ext>
                </a:extLst>
              </a:tr>
              <a:tr h="835200">
                <a:tc>
                  <a:txBody>
                    <a:bodyPr/>
                    <a:lstStyle/>
                    <a:p>
                      <a:pPr algn="r" fontAlgn="b"/>
                      <a:r>
                        <a:rPr lang="fr-FR" sz="1200" u="none" strike="noStrike" dirty="0">
                          <a:effectLst/>
                        </a:rPr>
                        <a:t>Inhibiteur de BCL2 </a:t>
                      </a:r>
                    </a:p>
                    <a:p>
                      <a:pPr algn="r" fontAlgn="b"/>
                      <a:r>
                        <a:rPr lang="fr-FR" sz="1000" u="none" strike="noStrike" dirty="0">
                          <a:effectLst/>
                        </a:rPr>
                        <a:t>(</a:t>
                      </a:r>
                      <a:r>
                        <a:rPr lang="fr-FR" sz="1000" u="none" strike="noStrike" dirty="0" err="1">
                          <a:effectLst/>
                        </a:rPr>
                        <a:t>vénétoclax</a:t>
                      </a:r>
                      <a:r>
                        <a:rPr lang="fr-FR" sz="1000" u="none" strike="noStrike" dirty="0">
                          <a:effectLst/>
                        </a:rPr>
                        <a:t>/</a:t>
                      </a:r>
                      <a:r>
                        <a:rPr lang="fr-FR" sz="1000" u="none" strike="noStrike" dirty="0" err="1">
                          <a:effectLst/>
                        </a:rPr>
                        <a:t>Venclyxto</a:t>
                      </a:r>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5274" marR="5274" marT="52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7336146"/>
                  </a:ext>
                </a:extLst>
              </a:tr>
              <a:tr h="835200">
                <a:tc>
                  <a:txBody>
                    <a:bodyPr/>
                    <a:lstStyle/>
                    <a:p>
                      <a:pPr algn="r" fontAlgn="b"/>
                      <a:r>
                        <a:rPr lang="fr-FR" sz="1200" u="none" strike="noStrike" dirty="0">
                          <a:effectLst/>
                        </a:rPr>
                        <a:t>Anticorps anti-CD20</a:t>
                      </a:r>
                    </a:p>
                    <a:p>
                      <a:pPr algn="r" fontAlgn="b"/>
                      <a:r>
                        <a:rPr lang="fr-FR" sz="1200" u="none" strike="noStrike" dirty="0">
                          <a:effectLst/>
                        </a:rPr>
                        <a:t> (</a:t>
                      </a:r>
                      <a:r>
                        <a:rPr lang="fr-FR" sz="1000" u="none" strike="noStrike" dirty="0" err="1">
                          <a:effectLst/>
                        </a:rPr>
                        <a:t>obinutuzumab</a:t>
                      </a:r>
                      <a:r>
                        <a:rPr lang="fr-FR" sz="1000" u="none" strike="noStrike" dirty="0">
                          <a:effectLst/>
                        </a:rPr>
                        <a:t> /</a:t>
                      </a:r>
                      <a:r>
                        <a:rPr lang="fr-FR" sz="1000" u="none" strike="noStrike" dirty="0" err="1">
                          <a:effectLst/>
                        </a:rPr>
                        <a:t>Gazyvaro</a:t>
                      </a:r>
                      <a:r>
                        <a:rPr lang="fr-FR" sz="1000" u="none" strike="noStrike" dirty="0">
                          <a:effectLst/>
                        </a:rPr>
                        <a:t>®, rituximab)</a:t>
                      </a:r>
                      <a:endParaRPr lang="fr-FR" sz="1000" b="0" i="0" u="none" strike="noStrike" dirty="0">
                        <a:solidFill>
                          <a:srgbClr val="000000"/>
                        </a:solidFill>
                        <a:effectLst/>
                        <a:latin typeface="Calibri" panose="020F0502020204030204" pitchFamily="34" charset="0"/>
                      </a:endParaRPr>
                    </a:p>
                  </a:txBody>
                  <a:tcPr marL="5274" marR="5274" marT="52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4217709"/>
                  </a:ext>
                </a:extLst>
              </a:tr>
              <a:tr h="835200">
                <a:tc>
                  <a:txBody>
                    <a:bodyPr/>
                    <a:lstStyle/>
                    <a:p>
                      <a:pPr algn="r" fontAlgn="b"/>
                      <a:r>
                        <a:rPr lang="fr-FR" sz="1200" u="none" strike="noStrike" dirty="0">
                          <a:effectLst/>
                        </a:rPr>
                        <a:t>Autres</a:t>
                      </a:r>
                      <a:endParaRPr lang="fr-FR" sz="1200" b="0" i="0" u="none" strike="noStrike" dirty="0">
                        <a:solidFill>
                          <a:srgbClr val="000000"/>
                        </a:solidFill>
                        <a:effectLst/>
                        <a:latin typeface="Calibri" panose="020F0502020204030204" pitchFamily="34" charset="0"/>
                      </a:endParaRPr>
                    </a:p>
                  </a:txBody>
                  <a:tcPr marL="5274" marR="5274" marT="52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140635"/>
                  </a:ext>
                </a:extLst>
              </a:tr>
            </a:tbl>
          </a:graphicData>
        </a:graphic>
      </p:graphicFrame>
      <p:graphicFrame>
        <p:nvGraphicFramePr>
          <p:cNvPr id="22" name="Graphique 21">
            <a:extLst>
              <a:ext uri="{FF2B5EF4-FFF2-40B4-BE49-F238E27FC236}">
                <a16:creationId xmlns:a16="http://schemas.microsoft.com/office/drawing/2014/main" id="{65856F5F-1442-F25C-4202-0E8EF4E4576C}"/>
              </a:ext>
            </a:extLst>
          </p:cNvPr>
          <p:cNvGraphicFramePr/>
          <p:nvPr/>
        </p:nvGraphicFramePr>
        <p:xfrm>
          <a:off x="7393723" y="2362181"/>
          <a:ext cx="3342691" cy="4429262"/>
        </p:xfrm>
        <a:graphic>
          <a:graphicData uri="http://schemas.openxmlformats.org/drawingml/2006/chart">
            <c:chart xmlns:c="http://schemas.openxmlformats.org/drawingml/2006/chart" xmlns:r="http://schemas.openxmlformats.org/officeDocument/2006/relationships" r:id="rId5"/>
          </a:graphicData>
        </a:graphic>
      </p:graphicFrame>
      <p:pic>
        <p:nvPicPr>
          <p:cNvPr id="23" name="Image 22">
            <a:extLst>
              <a:ext uri="{FF2B5EF4-FFF2-40B4-BE49-F238E27FC236}">
                <a16:creationId xmlns:a16="http://schemas.microsoft.com/office/drawing/2014/main" id="{9A42AA75-D7F0-CBF0-225E-A3BCFDFA0F17}"/>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334635" y="6342538"/>
            <a:ext cx="180000" cy="180000"/>
          </a:xfrm>
          <a:prstGeom prst="rect">
            <a:avLst/>
          </a:prstGeom>
        </p:spPr>
      </p:pic>
      <p:sp>
        <p:nvSpPr>
          <p:cNvPr id="24" name="ZoneTexte 23">
            <a:extLst>
              <a:ext uri="{FF2B5EF4-FFF2-40B4-BE49-F238E27FC236}">
                <a16:creationId xmlns:a16="http://schemas.microsoft.com/office/drawing/2014/main" id="{0F64D7C3-F6FE-E283-EE6E-FF21D2CD44B5}"/>
              </a:ext>
            </a:extLst>
          </p:cNvPr>
          <p:cNvSpPr txBox="1"/>
          <p:nvPr/>
        </p:nvSpPr>
        <p:spPr>
          <a:xfrm>
            <a:off x="505756" y="6254727"/>
            <a:ext cx="3025095" cy="318924"/>
          </a:xfrm>
          <a:prstGeom prst="rect">
            <a:avLst/>
          </a:prstGeom>
          <a:noFill/>
          <a:ln>
            <a:noFill/>
          </a:ln>
          <a:effectLst/>
        </p:spPr>
        <p:txBody>
          <a:bodyPr wrap="square" lIns="36000" tIns="36000" rIns="36000" bIns="36000" rtlCol="0" anchor="t" anchorCtr="0">
            <a:spAutoFit/>
          </a:bodyPr>
          <a:lstStyle/>
          <a:p>
            <a:pPr marL="0" marR="0" indent="0"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800" i="1" dirty="0">
                <a:cs typeface="Dreaming Outloud Pro" panose="03050502040302030504" pitchFamily="66" charset="0"/>
              </a:rPr>
              <a:t>Différence statistiquement significative et positive entre les traitements avant et après la dernière rechute</a:t>
            </a:r>
            <a:endParaRPr lang="fr-FR" sz="800" i="1" dirty="0">
              <a:ea typeface="+mn-ea"/>
              <a:cs typeface="Dreaming Outloud Pro" panose="03050502040302030504" pitchFamily="66" charset="0"/>
            </a:endParaRPr>
          </a:p>
        </p:txBody>
      </p:sp>
      <p:pic>
        <p:nvPicPr>
          <p:cNvPr id="27" name="Image 26">
            <a:extLst>
              <a:ext uri="{FF2B5EF4-FFF2-40B4-BE49-F238E27FC236}">
                <a16:creationId xmlns:a16="http://schemas.microsoft.com/office/drawing/2014/main" id="{5DE903A2-AA73-D7A4-C7B0-AF24231A1E37}"/>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5082403" y="2834742"/>
            <a:ext cx="180000" cy="180000"/>
          </a:xfrm>
          <a:prstGeom prst="rect">
            <a:avLst/>
          </a:prstGeom>
        </p:spPr>
      </p:pic>
      <p:pic>
        <p:nvPicPr>
          <p:cNvPr id="28" name="Image 27">
            <a:extLst>
              <a:ext uri="{FF2B5EF4-FFF2-40B4-BE49-F238E27FC236}">
                <a16:creationId xmlns:a16="http://schemas.microsoft.com/office/drawing/2014/main" id="{4318A09D-505A-B6BD-1050-5F1DF7C1DE98}"/>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9263595" y="3657098"/>
            <a:ext cx="180000" cy="180000"/>
          </a:xfrm>
          <a:prstGeom prst="rect">
            <a:avLst/>
          </a:prstGeom>
        </p:spPr>
      </p:pic>
      <p:pic>
        <p:nvPicPr>
          <p:cNvPr id="29" name="Image 28">
            <a:extLst>
              <a:ext uri="{FF2B5EF4-FFF2-40B4-BE49-F238E27FC236}">
                <a16:creationId xmlns:a16="http://schemas.microsoft.com/office/drawing/2014/main" id="{503BD8C1-B962-FB9A-FE75-26D069B3ACA7}"/>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9104386" y="4486812"/>
            <a:ext cx="180000" cy="180000"/>
          </a:xfrm>
          <a:prstGeom prst="rect">
            <a:avLst/>
          </a:prstGeom>
        </p:spPr>
      </p:pic>
      <p:pic>
        <p:nvPicPr>
          <p:cNvPr id="30" name="Image 29">
            <a:extLst>
              <a:ext uri="{FF2B5EF4-FFF2-40B4-BE49-F238E27FC236}">
                <a16:creationId xmlns:a16="http://schemas.microsoft.com/office/drawing/2014/main" id="{DE5F26FD-A88E-26FB-C858-C4A11EA7B9D6}"/>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8572045" y="5318221"/>
            <a:ext cx="180000" cy="180000"/>
          </a:xfrm>
          <a:prstGeom prst="rect">
            <a:avLst/>
          </a:prstGeom>
        </p:spPr>
      </p:pic>
      <p:pic>
        <p:nvPicPr>
          <p:cNvPr id="31" name="Image 30">
            <a:extLst>
              <a:ext uri="{FF2B5EF4-FFF2-40B4-BE49-F238E27FC236}">
                <a16:creationId xmlns:a16="http://schemas.microsoft.com/office/drawing/2014/main" id="{BD7AF947-D293-8351-117B-7FA0312D6675}"/>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5203332" y="6164727"/>
            <a:ext cx="180000" cy="180000"/>
          </a:xfrm>
          <a:prstGeom prst="rect">
            <a:avLst/>
          </a:prstGeom>
        </p:spPr>
      </p:pic>
    </p:spTree>
    <p:extLst>
      <p:ext uri="{BB962C8B-B14F-4D97-AF65-F5344CB8AC3E}">
        <p14:creationId xmlns:p14="http://schemas.microsoft.com/office/powerpoint/2010/main" val="42554110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Rectangle : coins arrondis 43">
            <a:extLst>
              <a:ext uri="{FF2B5EF4-FFF2-40B4-BE49-F238E27FC236}">
                <a16:creationId xmlns:a16="http://schemas.microsoft.com/office/drawing/2014/main" id="{E328C058-A347-C395-0810-716C6FD28BB7}"/>
              </a:ext>
            </a:extLst>
          </p:cNvPr>
          <p:cNvSpPr/>
          <p:nvPr/>
        </p:nvSpPr>
        <p:spPr>
          <a:xfrm>
            <a:off x="1747116" y="590959"/>
            <a:ext cx="2225963" cy="360000"/>
          </a:xfrm>
          <a:custGeom>
            <a:avLst/>
            <a:gdLst>
              <a:gd name="connsiteX0" fmla="*/ 0 w 2225963"/>
              <a:gd name="connsiteY0" fmla="*/ 60001 h 360000"/>
              <a:gd name="connsiteX1" fmla="*/ 60001 w 2225963"/>
              <a:gd name="connsiteY1" fmla="*/ 0 h 360000"/>
              <a:gd name="connsiteX2" fmla="*/ 523312 w 2225963"/>
              <a:gd name="connsiteY2" fmla="*/ 0 h 360000"/>
              <a:gd name="connsiteX3" fmla="*/ 986624 w 2225963"/>
              <a:gd name="connsiteY3" fmla="*/ 0 h 360000"/>
              <a:gd name="connsiteX4" fmla="*/ 1555233 w 2225963"/>
              <a:gd name="connsiteY4" fmla="*/ 0 h 360000"/>
              <a:gd name="connsiteX5" fmla="*/ 2165962 w 2225963"/>
              <a:gd name="connsiteY5" fmla="*/ 0 h 360000"/>
              <a:gd name="connsiteX6" fmla="*/ 2225963 w 2225963"/>
              <a:gd name="connsiteY6" fmla="*/ 60001 h 360000"/>
              <a:gd name="connsiteX7" fmla="*/ 2225963 w 2225963"/>
              <a:gd name="connsiteY7" fmla="*/ 299999 h 360000"/>
              <a:gd name="connsiteX8" fmla="*/ 2165962 w 2225963"/>
              <a:gd name="connsiteY8" fmla="*/ 360000 h 360000"/>
              <a:gd name="connsiteX9" fmla="*/ 1597353 w 2225963"/>
              <a:gd name="connsiteY9" fmla="*/ 360000 h 360000"/>
              <a:gd name="connsiteX10" fmla="*/ 1070862 w 2225963"/>
              <a:gd name="connsiteY10" fmla="*/ 360000 h 360000"/>
              <a:gd name="connsiteX11" fmla="*/ 565432 w 2225963"/>
              <a:gd name="connsiteY11" fmla="*/ 360000 h 360000"/>
              <a:gd name="connsiteX12" fmla="*/ 60001 w 2225963"/>
              <a:gd name="connsiteY12" fmla="*/ 360000 h 360000"/>
              <a:gd name="connsiteX13" fmla="*/ 0 w 2225963"/>
              <a:gd name="connsiteY13" fmla="*/ 299999 h 360000"/>
              <a:gd name="connsiteX14" fmla="*/ 0 w 2225963"/>
              <a:gd name="connsiteY14" fmla="*/ 60001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5963" h="360000" fill="none" extrusionOk="0">
                <a:moveTo>
                  <a:pt x="0" y="60001"/>
                </a:moveTo>
                <a:cubicBezTo>
                  <a:pt x="705" y="26191"/>
                  <a:pt x="29400" y="-2319"/>
                  <a:pt x="60001" y="0"/>
                </a:cubicBezTo>
                <a:cubicBezTo>
                  <a:pt x="288709" y="11622"/>
                  <a:pt x="337497" y="9151"/>
                  <a:pt x="523312" y="0"/>
                </a:cubicBezTo>
                <a:cubicBezTo>
                  <a:pt x="709127" y="-9151"/>
                  <a:pt x="783790" y="-22410"/>
                  <a:pt x="986624" y="0"/>
                </a:cubicBezTo>
                <a:cubicBezTo>
                  <a:pt x="1189458" y="22410"/>
                  <a:pt x="1297142" y="24086"/>
                  <a:pt x="1555233" y="0"/>
                </a:cubicBezTo>
                <a:cubicBezTo>
                  <a:pt x="1813324" y="-24086"/>
                  <a:pt x="1986643" y="-17267"/>
                  <a:pt x="2165962" y="0"/>
                </a:cubicBezTo>
                <a:cubicBezTo>
                  <a:pt x="2205426" y="-2723"/>
                  <a:pt x="2227581" y="23264"/>
                  <a:pt x="2225963" y="60001"/>
                </a:cubicBezTo>
                <a:cubicBezTo>
                  <a:pt x="2228754" y="108068"/>
                  <a:pt x="2220636" y="240756"/>
                  <a:pt x="2225963" y="299999"/>
                </a:cubicBezTo>
                <a:cubicBezTo>
                  <a:pt x="2228157" y="339771"/>
                  <a:pt x="2192053" y="361433"/>
                  <a:pt x="2165962" y="360000"/>
                </a:cubicBezTo>
                <a:cubicBezTo>
                  <a:pt x="2018152" y="353765"/>
                  <a:pt x="1776615" y="336969"/>
                  <a:pt x="1597353" y="360000"/>
                </a:cubicBezTo>
                <a:cubicBezTo>
                  <a:pt x="1418091" y="383031"/>
                  <a:pt x="1220610" y="359137"/>
                  <a:pt x="1070862" y="360000"/>
                </a:cubicBezTo>
                <a:cubicBezTo>
                  <a:pt x="921114" y="360863"/>
                  <a:pt x="754179" y="354675"/>
                  <a:pt x="565432" y="360000"/>
                </a:cubicBezTo>
                <a:cubicBezTo>
                  <a:pt x="376685" y="365326"/>
                  <a:pt x="256903" y="362916"/>
                  <a:pt x="60001" y="360000"/>
                </a:cubicBezTo>
                <a:cubicBezTo>
                  <a:pt x="28065" y="360927"/>
                  <a:pt x="6960" y="329859"/>
                  <a:pt x="0" y="299999"/>
                </a:cubicBezTo>
                <a:cubicBezTo>
                  <a:pt x="9431" y="189222"/>
                  <a:pt x="-11359" y="143146"/>
                  <a:pt x="0" y="60001"/>
                </a:cubicBezTo>
                <a:close/>
              </a:path>
              <a:path w="2225963" h="360000" stroke="0" extrusionOk="0">
                <a:moveTo>
                  <a:pt x="0" y="60001"/>
                </a:moveTo>
                <a:cubicBezTo>
                  <a:pt x="-1813" y="28923"/>
                  <a:pt x="33130" y="-1352"/>
                  <a:pt x="60001" y="0"/>
                </a:cubicBezTo>
                <a:cubicBezTo>
                  <a:pt x="213806" y="-14100"/>
                  <a:pt x="335050" y="5527"/>
                  <a:pt x="586491" y="0"/>
                </a:cubicBezTo>
                <a:cubicBezTo>
                  <a:pt x="837932" y="-5527"/>
                  <a:pt x="906414" y="17713"/>
                  <a:pt x="1070862" y="0"/>
                </a:cubicBezTo>
                <a:cubicBezTo>
                  <a:pt x="1235310" y="-17713"/>
                  <a:pt x="1388736" y="-13228"/>
                  <a:pt x="1597353" y="0"/>
                </a:cubicBezTo>
                <a:cubicBezTo>
                  <a:pt x="1805970" y="13228"/>
                  <a:pt x="2038530" y="-8034"/>
                  <a:pt x="2165962" y="0"/>
                </a:cubicBezTo>
                <a:cubicBezTo>
                  <a:pt x="2201570" y="4825"/>
                  <a:pt x="2222083" y="28959"/>
                  <a:pt x="2225963" y="60001"/>
                </a:cubicBezTo>
                <a:cubicBezTo>
                  <a:pt x="2232287" y="153102"/>
                  <a:pt x="2233039" y="207000"/>
                  <a:pt x="2225963" y="299999"/>
                </a:cubicBezTo>
                <a:cubicBezTo>
                  <a:pt x="2223556" y="328115"/>
                  <a:pt x="2199497" y="351911"/>
                  <a:pt x="2165962" y="360000"/>
                </a:cubicBezTo>
                <a:cubicBezTo>
                  <a:pt x="1889856" y="358016"/>
                  <a:pt x="1717299" y="377626"/>
                  <a:pt x="1597353" y="360000"/>
                </a:cubicBezTo>
                <a:cubicBezTo>
                  <a:pt x="1477407" y="342374"/>
                  <a:pt x="1165436" y="365911"/>
                  <a:pt x="1028743" y="360000"/>
                </a:cubicBezTo>
                <a:cubicBezTo>
                  <a:pt x="892050" y="354090"/>
                  <a:pt x="662836" y="358525"/>
                  <a:pt x="565432" y="360000"/>
                </a:cubicBezTo>
                <a:cubicBezTo>
                  <a:pt x="468028" y="361475"/>
                  <a:pt x="217269" y="348828"/>
                  <a:pt x="60001" y="360000"/>
                </a:cubicBezTo>
                <a:cubicBezTo>
                  <a:pt x="27674" y="352087"/>
                  <a:pt x="-2933" y="326586"/>
                  <a:pt x="0" y="299999"/>
                </a:cubicBezTo>
                <a:cubicBezTo>
                  <a:pt x="-9138" y="205420"/>
                  <a:pt x="-8515" y="177543"/>
                  <a:pt x="0" y="60001"/>
                </a:cubicBezTo>
                <a:close/>
              </a:path>
            </a:pathLst>
          </a:custGeom>
          <a:solidFill>
            <a:srgbClr val="E7E7FF"/>
          </a:solidFill>
          <a:ln>
            <a:solidFill>
              <a:schemeClr val="tx1"/>
            </a:solidFill>
            <a:extLst>
              <a:ext uri="{C807C97D-BFC1-408E-A445-0C87EB9F89A2}">
                <ask:lineSketchStyleProps xmlns:ask="http://schemas.microsoft.com/office/drawing/2018/sketchyshapes" sd="1354754446">
                  <a:prstGeom prst="roundRect">
                    <a:avLst/>
                  </a:prstGeom>
                  <ask:type>
                    <ask:lineSketchFreehand/>
                  </ask:type>
                </ask:lineSketchStyleProps>
              </a:ext>
            </a:extLst>
          </a:ln>
          <a:effectLst/>
        </p:spPr>
        <p:txBody>
          <a:bodyPr wrap="square" lIns="36000" tIns="36000" rIns="36000" bIns="36000" rtlCol="0" anchor="ctr" anchorCtr="0">
            <a:noAutofit/>
          </a:bodyPr>
          <a:lstStyle/>
          <a:p>
            <a:pPr algn="ctr" defTabSz="914377">
              <a:buClr>
                <a:srgbClr val="EC2606"/>
              </a:buClr>
            </a:pPr>
            <a:r>
              <a:rPr lang="fr-FR" sz="1200" dirty="0">
                <a:solidFill>
                  <a:schemeClr val="tx1"/>
                </a:solidFill>
                <a:cs typeface="Dreaming Outloud Pro" panose="03050502040302030504" pitchFamily="66" charset="0"/>
              </a:rPr>
              <a:t>Traitement antérieur à la rechute</a:t>
            </a:r>
          </a:p>
        </p:txBody>
      </p:sp>
      <p:sp>
        <p:nvSpPr>
          <p:cNvPr id="5" name="Titre 4">
            <a:extLst>
              <a:ext uri="{FF2B5EF4-FFF2-40B4-BE49-F238E27FC236}">
                <a16:creationId xmlns:a16="http://schemas.microsoft.com/office/drawing/2014/main" id="{978CCD6D-872D-193E-C0F2-FF2A4A838EF8}"/>
              </a:ext>
            </a:extLst>
          </p:cNvPr>
          <p:cNvSpPr>
            <a:spLocks noGrp="1"/>
          </p:cNvSpPr>
          <p:nvPr>
            <p:ph type="title"/>
          </p:nvPr>
        </p:nvSpPr>
        <p:spPr>
          <a:xfrm>
            <a:off x="432479" y="189100"/>
            <a:ext cx="11607121" cy="313932"/>
          </a:xfrm>
        </p:spPr>
        <p:txBody>
          <a:bodyPr/>
          <a:lstStyle/>
          <a:p>
            <a:r>
              <a:rPr lang="fr-FR" sz="1600" dirty="0"/>
              <a:t>Mise en regard du changement de traitement sur la satisfaction du traitement et l’impact sur l’organisation quotidienne</a:t>
            </a:r>
          </a:p>
        </p:txBody>
      </p:sp>
      <p:graphicFrame>
        <p:nvGraphicFramePr>
          <p:cNvPr id="9" name="Graphique 8">
            <a:extLst>
              <a:ext uri="{FF2B5EF4-FFF2-40B4-BE49-F238E27FC236}">
                <a16:creationId xmlns:a16="http://schemas.microsoft.com/office/drawing/2014/main" id="{E114D715-5FDC-AC2D-4617-3E8A96C5BC1E}"/>
              </a:ext>
            </a:extLst>
          </p:cNvPr>
          <p:cNvGraphicFramePr/>
          <p:nvPr/>
        </p:nvGraphicFramePr>
        <p:xfrm>
          <a:off x="3302000" y="895927"/>
          <a:ext cx="1686560" cy="59205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au 9">
            <a:extLst>
              <a:ext uri="{FF2B5EF4-FFF2-40B4-BE49-F238E27FC236}">
                <a16:creationId xmlns:a16="http://schemas.microsoft.com/office/drawing/2014/main" id="{E4006D39-03D8-8187-365C-8073111FE729}"/>
              </a:ext>
            </a:extLst>
          </p:cNvPr>
          <p:cNvGraphicFramePr>
            <a:graphicFrameLocks noGrp="1"/>
          </p:cNvGraphicFramePr>
          <p:nvPr/>
        </p:nvGraphicFramePr>
        <p:xfrm>
          <a:off x="209664" y="994046"/>
          <a:ext cx="3149599" cy="5688000"/>
        </p:xfrm>
        <a:graphic>
          <a:graphicData uri="http://schemas.openxmlformats.org/drawingml/2006/table">
            <a:tbl>
              <a:tblPr>
                <a:tableStyleId>{5C22544A-7EE6-4342-B048-85BDC9FD1C3A}</a:tableStyleId>
              </a:tblPr>
              <a:tblGrid>
                <a:gridCol w="3149599">
                  <a:extLst>
                    <a:ext uri="{9D8B030D-6E8A-4147-A177-3AD203B41FA5}">
                      <a16:colId xmlns:a16="http://schemas.microsoft.com/office/drawing/2014/main" val="1650388097"/>
                    </a:ext>
                  </a:extLst>
                </a:gridCol>
              </a:tblGrid>
              <a:tr h="1137600">
                <a:tc>
                  <a:txBody>
                    <a:bodyPr/>
                    <a:lstStyle/>
                    <a:p>
                      <a:pPr algn="r" fontAlgn="ctr"/>
                      <a:r>
                        <a:rPr lang="fr-FR" sz="1200" u="none" strike="noStrike" dirty="0">
                          <a:effectLst/>
                        </a:rPr>
                        <a:t>Chimiothérapie </a:t>
                      </a:r>
                    </a:p>
                    <a:p>
                      <a:pPr algn="r" fontAlgn="ctr"/>
                      <a:r>
                        <a:rPr lang="fr-FR" sz="1000" u="none" strike="noStrike" dirty="0">
                          <a:effectLst/>
                        </a:rPr>
                        <a:t>(</a:t>
                      </a:r>
                      <a:r>
                        <a:rPr lang="fr-FR" sz="1000" u="none" strike="noStrike" dirty="0" err="1">
                          <a:effectLst/>
                        </a:rPr>
                        <a:t>bendamustine</a:t>
                      </a:r>
                      <a:r>
                        <a:rPr lang="fr-FR" sz="1000" u="none" strike="noStrike" dirty="0">
                          <a:effectLst/>
                        </a:rPr>
                        <a:t>, </a:t>
                      </a:r>
                      <a:r>
                        <a:rPr lang="fr-FR" sz="1000" u="none" strike="noStrike" dirty="0" err="1">
                          <a:effectLst/>
                        </a:rPr>
                        <a:t>Chlorambucil</a:t>
                      </a:r>
                      <a:r>
                        <a:rPr lang="fr-FR" sz="1000" u="none" strike="noStrike" dirty="0">
                          <a:effectLst/>
                        </a:rPr>
                        <a:t>/</a:t>
                      </a:r>
                      <a:r>
                        <a:rPr lang="fr-FR" sz="1000" u="none" strike="noStrike" dirty="0" err="1">
                          <a:effectLst/>
                        </a:rPr>
                        <a:t>Chloraminophene</a:t>
                      </a:r>
                      <a:r>
                        <a:rPr lang="fr-FR" sz="1000" u="none" strike="noStrike" dirty="0">
                          <a:effectLst/>
                        </a:rPr>
                        <a:t>®, </a:t>
                      </a:r>
                      <a:r>
                        <a:rPr lang="fr-FR" sz="1000" u="none" strike="noStrike" dirty="0" err="1">
                          <a:effectLst/>
                        </a:rPr>
                        <a:t>fludarabine</a:t>
                      </a:r>
                      <a:r>
                        <a:rPr lang="fr-FR" sz="1000" u="none" strike="noStrike" dirty="0">
                          <a:effectLst/>
                        </a:rPr>
                        <a:t>, </a:t>
                      </a:r>
                      <a:r>
                        <a:rPr lang="fr-FR" sz="1000" u="none" strike="noStrike" dirty="0" err="1">
                          <a:effectLst/>
                        </a:rPr>
                        <a:t>idelalisib</a:t>
                      </a:r>
                      <a:r>
                        <a:rPr lang="fr-FR" sz="1000" u="none" strike="noStrike" dirty="0">
                          <a:effectLst/>
                        </a:rPr>
                        <a:t>/</a:t>
                      </a:r>
                      <a:r>
                        <a:rPr lang="fr-FR" sz="1000" u="none" strike="noStrike" dirty="0" err="1">
                          <a:effectLst/>
                        </a:rPr>
                        <a:t>Zydelig</a:t>
                      </a:r>
                      <a:r>
                        <a:rPr lang="fr-FR" sz="1000" u="none" strike="noStrike" dirty="0">
                          <a:effectLst/>
                        </a:rPr>
                        <a:t>®…)</a:t>
                      </a:r>
                      <a:endParaRPr lang="fr-FR" sz="1000" b="1" i="0" u="none" strike="noStrike" dirty="0">
                        <a:solidFill>
                          <a:srgbClr val="000000"/>
                        </a:solidFill>
                        <a:effectLst/>
                        <a:latin typeface="Calibri" panose="020F0502020204030204" pitchFamily="34" charset="0"/>
                      </a:endParaRPr>
                    </a:p>
                  </a:txBody>
                  <a:tcPr marL="1180" marR="1180" marT="118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137600">
                <a:tc>
                  <a:txBody>
                    <a:bodyPr/>
                    <a:lstStyle/>
                    <a:p>
                      <a:pPr algn="r" fontAlgn="ctr"/>
                      <a:r>
                        <a:rPr lang="fr-FR" sz="1200" u="none" strike="noStrike" dirty="0">
                          <a:effectLst/>
                        </a:rPr>
                        <a:t>Inhibiteur de BTK </a:t>
                      </a:r>
                    </a:p>
                    <a:p>
                      <a:pPr algn="r" fontAlgn="ctr"/>
                      <a:r>
                        <a:rPr lang="fr-FR" sz="1000" u="none" strike="noStrike" dirty="0">
                          <a:effectLst/>
                        </a:rPr>
                        <a:t>(</a:t>
                      </a:r>
                      <a:r>
                        <a:rPr lang="fr-FR" sz="1000" u="none" strike="noStrike" dirty="0" err="1">
                          <a:effectLst/>
                        </a:rPr>
                        <a:t>ibrutinib</a:t>
                      </a:r>
                      <a:r>
                        <a:rPr lang="fr-FR" sz="1000" u="none" strike="noStrike" dirty="0">
                          <a:effectLst/>
                        </a:rPr>
                        <a:t>/</a:t>
                      </a:r>
                      <a:r>
                        <a:rPr lang="fr-FR" sz="1000" u="none" strike="noStrike" dirty="0" err="1">
                          <a:effectLst/>
                        </a:rPr>
                        <a:t>Imbruvica</a:t>
                      </a:r>
                      <a:r>
                        <a:rPr lang="fr-FR" sz="1000" u="none" strike="noStrike" dirty="0">
                          <a:effectLst/>
                        </a:rPr>
                        <a:t>®, </a:t>
                      </a:r>
                      <a:r>
                        <a:rPr lang="fr-FR" sz="1000" u="none" strike="noStrike" dirty="0" err="1">
                          <a:effectLst/>
                        </a:rPr>
                        <a:t>acalabrutinib</a:t>
                      </a:r>
                      <a:r>
                        <a:rPr lang="fr-FR" sz="1000" u="none" strike="noStrike" dirty="0">
                          <a:effectLst/>
                        </a:rPr>
                        <a:t>/</a:t>
                      </a:r>
                      <a:r>
                        <a:rPr lang="fr-FR" sz="1000" u="none" strike="noStrike" dirty="0" err="1">
                          <a:effectLst/>
                        </a:rPr>
                        <a:t>Calquence</a:t>
                      </a:r>
                      <a:r>
                        <a:rPr lang="fr-FR" sz="1000" u="none" strike="noStrike" dirty="0">
                          <a:effectLst/>
                        </a:rPr>
                        <a:t>®, </a:t>
                      </a:r>
                      <a:r>
                        <a:rPr lang="fr-FR" sz="1000" u="none" strike="noStrike" dirty="0" err="1">
                          <a:effectLst/>
                        </a:rPr>
                        <a:t>zanubrutinib</a:t>
                      </a:r>
                      <a:r>
                        <a:rPr lang="fr-FR" sz="1000" u="none" strike="noStrike" dirty="0">
                          <a:effectLst/>
                        </a:rPr>
                        <a:t>/</a:t>
                      </a:r>
                      <a:r>
                        <a:rPr lang="fr-FR" sz="1000" u="none" strike="noStrike" dirty="0" err="1">
                          <a:effectLst/>
                        </a:rPr>
                        <a:t>Brukinsa</a:t>
                      </a:r>
                      <a:r>
                        <a:rPr lang="fr-FR" sz="1000" u="none" strike="noStrike" dirty="0">
                          <a:effectLst/>
                        </a:rPr>
                        <a:t>®)</a:t>
                      </a:r>
                      <a:endParaRPr lang="fr-FR" sz="1000" b="1" i="0" u="none" strike="noStrike" dirty="0">
                        <a:solidFill>
                          <a:srgbClr val="000000"/>
                        </a:solidFill>
                        <a:effectLst/>
                        <a:latin typeface="Calibri" panose="020F0502020204030204" pitchFamily="34" charset="0"/>
                      </a:endParaRPr>
                    </a:p>
                  </a:txBody>
                  <a:tcPr marL="1180" marR="1180" marT="118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137600">
                <a:tc>
                  <a:txBody>
                    <a:bodyPr/>
                    <a:lstStyle/>
                    <a:p>
                      <a:pPr algn="r" fontAlgn="ctr"/>
                      <a:r>
                        <a:rPr lang="fr-FR" sz="1200" u="none" strike="noStrike" dirty="0">
                          <a:effectLst/>
                        </a:rPr>
                        <a:t>Inhibiteur de BCL2 </a:t>
                      </a:r>
                    </a:p>
                    <a:p>
                      <a:pPr algn="r" fontAlgn="ctr"/>
                      <a:r>
                        <a:rPr lang="fr-FR" sz="1000" u="none" strike="noStrike" dirty="0">
                          <a:effectLst/>
                        </a:rPr>
                        <a:t>(</a:t>
                      </a:r>
                      <a:r>
                        <a:rPr lang="fr-FR" sz="1000" u="none" strike="noStrike" dirty="0" err="1">
                          <a:effectLst/>
                        </a:rPr>
                        <a:t>vénétoclax</a:t>
                      </a:r>
                      <a:r>
                        <a:rPr lang="fr-FR" sz="1000" u="none" strike="noStrike" dirty="0">
                          <a:effectLst/>
                        </a:rPr>
                        <a:t>/</a:t>
                      </a:r>
                      <a:r>
                        <a:rPr lang="fr-FR" sz="1000" u="none" strike="noStrike" dirty="0" err="1">
                          <a:effectLst/>
                        </a:rPr>
                        <a:t>Venclyxto</a:t>
                      </a:r>
                      <a:r>
                        <a:rPr lang="fr-FR" sz="1000" u="none" strike="noStrike" dirty="0">
                          <a:effectLst/>
                        </a:rPr>
                        <a:t>® …)</a:t>
                      </a:r>
                      <a:endParaRPr lang="fr-FR" sz="1000" b="1" i="0" u="none" strike="noStrike" dirty="0">
                        <a:solidFill>
                          <a:srgbClr val="000000"/>
                        </a:solidFill>
                        <a:effectLst/>
                        <a:latin typeface="Calibri" panose="020F0502020204030204" pitchFamily="34" charset="0"/>
                      </a:endParaRPr>
                    </a:p>
                  </a:txBody>
                  <a:tcPr marL="1180" marR="1180" marT="118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137600">
                <a:tc>
                  <a:txBody>
                    <a:bodyPr/>
                    <a:lstStyle/>
                    <a:p>
                      <a:pPr algn="r" fontAlgn="ctr"/>
                      <a:r>
                        <a:rPr lang="fr-FR" sz="1200" u="none" strike="noStrike" dirty="0">
                          <a:effectLst/>
                        </a:rPr>
                        <a:t>Anticorps anti-CD20 </a:t>
                      </a:r>
                    </a:p>
                    <a:p>
                      <a:pPr algn="r" fontAlgn="ctr"/>
                      <a:r>
                        <a:rPr lang="fr-FR" sz="1000" u="none" strike="noStrike" dirty="0">
                          <a:effectLst/>
                        </a:rPr>
                        <a:t>(</a:t>
                      </a:r>
                      <a:r>
                        <a:rPr lang="fr-FR" sz="1000" u="none" strike="noStrike" dirty="0" err="1">
                          <a:effectLst/>
                        </a:rPr>
                        <a:t>obinutuzumab</a:t>
                      </a:r>
                      <a:r>
                        <a:rPr lang="fr-FR" sz="1000" u="none" strike="noStrike" dirty="0">
                          <a:effectLst/>
                        </a:rPr>
                        <a:t> /</a:t>
                      </a:r>
                      <a:r>
                        <a:rPr lang="fr-FR" sz="1000" u="none" strike="noStrike" dirty="0" err="1">
                          <a:effectLst/>
                        </a:rPr>
                        <a:t>Gazyvaro</a:t>
                      </a:r>
                      <a:r>
                        <a:rPr lang="fr-FR" sz="1000" u="none" strike="noStrike" dirty="0">
                          <a:effectLst/>
                        </a:rPr>
                        <a:t>®, rituximab)</a:t>
                      </a:r>
                      <a:endParaRPr lang="fr-FR" sz="1000" b="1" i="0" u="none" strike="noStrike" dirty="0">
                        <a:solidFill>
                          <a:srgbClr val="000000"/>
                        </a:solidFill>
                        <a:effectLst/>
                        <a:latin typeface="Calibri" panose="020F0502020204030204" pitchFamily="34" charset="0"/>
                      </a:endParaRPr>
                    </a:p>
                  </a:txBody>
                  <a:tcPr marL="1180" marR="1180" marT="118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137600">
                <a:tc>
                  <a:txBody>
                    <a:bodyPr/>
                    <a:lstStyle/>
                    <a:p>
                      <a:pPr algn="r" fontAlgn="ctr"/>
                      <a:r>
                        <a:rPr lang="fr-FR" sz="1200" u="none" strike="noStrike" dirty="0">
                          <a:effectLst/>
                        </a:rPr>
                        <a:t>Autres</a:t>
                      </a:r>
                      <a:endParaRPr lang="fr-FR" sz="1200" b="1" i="0" u="none" strike="noStrike" dirty="0">
                        <a:solidFill>
                          <a:srgbClr val="000000"/>
                        </a:solidFill>
                        <a:effectLst/>
                        <a:latin typeface="Calibri" panose="020F0502020204030204" pitchFamily="34" charset="0"/>
                      </a:endParaRPr>
                    </a:p>
                  </a:txBody>
                  <a:tcPr marL="1180" marR="1180" marT="118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graphicFrame>
        <p:nvGraphicFramePr>
          <p:cNvPr id="11" name="Graphique 10">
            <a:extLst>
              <a:ext uri="{FF2B5EF4-FFF2-40B4-BE49-F238E27FC236}">
                <a16:creationId xmlns:a16="http://schemas.microsoft.com/office/drawing/2014/main" id="{15DB6ECD-6E1D-DC4A-6894-3E92B280D209}"/>
              </a:ext>
            </a:extLst>
          </p:cNvPr>
          <p:cNvGraphicFramePr/>
          <p:nvPr/>
        </p:nvGraphicFramePr>
        <p:xfrm>
          <a:off x="6410040" y="1031699"/>
          <a:ext cx="1688400" cy="1168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au 11">
            <a:extLst>
              <a:ext uri="{FF2B5EF4-FFF2-40B4-BE49-F238E27FC236}">
                <a16:creationId xmlns:a16="http://schemas.microsoft.com/office/drawing/2014/main" id="{C90D0F44-852D-84B1-A84F-4EEA5F04122F}"/>
              </a:ext>
            </a:extLst>
          </p:cNvPr>
          <p:cNvGraphicFramePr>
            <a:graphicFrameLocks noGrp="1"/>
          </p:cNvGraphicFramePr>
          <p:nvPr/>
        </p:nvGraphicFramePr>
        <p:xfrm>
          <a:off x="5130515" y="1153900"/>
          <a:ext cx="1360804" cy="900000"/>
        </p:xfrm>
        <a:graphic>
          <a:graphicData uri="http://schemas.openxmlformats.org/drawingml/2006/table">
            <a:tbl>
              <a:tblPr>
                <a:tableStyleId>{5C22544A-7EE6-4342-B048-85BDC9FD1C3A}</a:tableStyleId>
              </a:tblPr>
              <a:tblGrid>
                <a:gridCol w="1360804">
                  <a:extLst>
                    <a:ext uri="{9D8B030D-6E8A-4147-A177-3AD203B41FA5}">
                      <a16:colId xmlns:a16="http://schemas.microsoft.com/office/drawing/2014/main" val="1650388097"/>
                    </a:ext>
                  </a:extLst>
                </a:gridCol>
              </a:tblGrid>
              <a:tr h="180000">
                <a:tc>
                  <a:txBody>
                    <a:bodyPr/>
                    <a:lstStyle/>
                    <a:p>
                      <a:pPr algn="r" fontAlgn="b"/>
                      <a:r>
                        <a:rPr lang="fr-FR" sz="1100" b="0" i="0" u="none" strike="noStrike" dirty="0">
                          <a:solidFill>
                            <a:schemeClr val="tx1"/>
                          </a:solidFill>
                          <a:effectLst/>
                          <a:latin typeface="+mj-lt"/>
                        </a:rPr>
                        <a:t>Inhibiteur de BTK</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80000">
                <a:tc>
                  <a:txBody>
                    <a:bodyPr/>
                    <a:lstStyle/>
                    <a:p>
                      <a:pPr algn="r" fontAlgn="b"/>
                      <a:r>
                        <a:rPr lang="fr-FR" sz="1100" b="0" i="0" u="none" strike="noStrike" dirty="0">
                          <a:solidFill>
                            <a:schemeClr val="tx1"/>
                          </a:solidFill>
                          <a:effectLst/>
                          <a:latin typeface="+mj-lt"/>
                        </a:rPr>
                        <a:t>Inhibiteur de BCL2</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80000">
                <a:tc>
                  <a:txBody>
                    <a:bodyPr/>
                    <a:lstStyle/>
                    <a:p>
                      <a:pPr algn="r" fontAlgn="b"/>
                      <a:r>
                        <a:rPr lang="fr-FR" sz="1100" b="0" i="0" u="none" strike="noStrike" dirty="0">
                          <a:solidFill>
                            <a:schemeClr val="tx1"/>
                          </a:solidFill>
                          <a:effectLst/>
                          <a:latin typeface="+mj-lt"/>
                        </a:rPr>
                        <a:t>Anticorps anti-CD20 </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80000">
                <a:tc>
                  <a:txBody>
                    <a:bodyPr/>
                    <a:lstStyle/>
                    <a:p>
                      <a:pPr algn="r" fontAlgn="b"/>
                      <a:r>
                        <a:rPr lang="fr-FR" sz="1100" b="0" i="0" u="none" strike="noStrike" dirty="0">
                          <a:solidFill>
                            <a:schemeClr val="tx1"/>
                          </a:solidFill>
                          <a:effectLst/>
                          <a:latin typeface="+mj-lt"/>
                        </a:rPr>
                        <a:t>Chimiothérapie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80000">
                <a:tc>
                  <a:txBody>
                    <a:bodyPr/>
                    <a:lstStyle/>
                    <a:p>
                      <a:pPr algn="r" fontAlgn="b"/>
                      <a:r>
                        <a:rPr lang="fr-FR" sz="1100" b="0" i="0" u="none" strike="noStrike" dirty="0">
                          <a:solidFill>
                            <a:schemeClr val="tx1"/>
                          </a:solidFill>
                          <a:effectLst/>
                          <a:latin typeface="+mj-lt"/>
                        </a:rPr>
                        <a:t>Autres</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graphicFrame>
        <p:nvGraphicFramePr>
          <p:cNvPr id="13" name="Graphique 12">
            <a:extLst>
              <a:ext uri="{FF2B5EF4-FFF2-40B4-BE49-F238E27FC236}">
                <a16:creationId xmlns:a16="http://schemas.microsoft.com/office/drawing/2014/main" id="{BDB605DB-3E4B-76FB-0181-2227682F11E2}"/>
              </a:ext>
            </a:extLst>
          </p:cNvPr>
          <p:cNvGraphicFramePr/>
          <p:nvPr/>
        </p:nvGraphicFramePr>
        <p:xfrm>
          <a:off x="6410040" y="2159460"/>
          <a:ext cx="1688400" cy="11683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au 13">
            <a:extLst>
              <a:ext uri="{FF2B5EF4-FFF2-40B4-BE49-F238E27FC236}">
                <a16:creationId xmlns:a16="http://schemas.microsoft.com/office/drawing/2014/main" id="{D44CC59D-6AEC-08E0-C7D6-3BE563EC1CF8}"/>
              </a:ext>
            </a:extLst>
          </p:cNvPr>
          <p:cNvGraphicFramePr>
            <a:graphicFrameLocks noGrp="1"/>
          </p:cNvGraphicFramePr>
          <p:nvPr/>
        </p:nvGraphicFramePr>
        <p:xfrm>
          <a:off x="5130515" y="2308428"/>
          <a:ext cx="1360804" cy="869950"/>
        </p:xfrm>
        <a:graphic>
          <a:graphicData uri="http://schemas.openxmlformats.org/drawingml/2006/table">
            <a:tbl>
              <a:tblPr>
                <a:tableStyleId>{5C22544A-7EE6-4342-B048-85BDC9FD1C3A}</a:tableStyleId>
              </a:tblPr>
              <a:tblGrid>
                <a:gridCol w="1360804">
                  <a:extLst>
                    <a:ext uri="{9D8B030D-6E8A-4147-A177-3AD203B41FA5}">
                      <a16:colId xmlns:a16="http://schemas.microsoft.com/office/drawing/2014/main" val="1650388097"/>
                    </a:ext>
                  </a:extLst>
                </a:gridCol>
              </a:tblGrid>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Inhibiteur de BTK</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Inhibiteur de BCL2</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Anticorps anti-CD20 </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Chimiothérapie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Autres</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graphicFrame>
        <p:nvGraphicFramePr>
          <p:cNvPr id="15" name="Graphique 14">
            <a:extLst>
              <a:ext uri="{FF2B5EF4-FFF2-40B4-BE49-F238E27FC236}">
                <a16:creationId xmlns:a16="http://schemas.microsoft.com/office/drawing/2014/main" id="{B7461585-602A-818B-FFFC-CF7C999623B4}"/>
              </a:ext>
            </a:extLst>
          </p:cNvPr>
          <p:cNvGraphicFramePr/>
          <p:nvPr/>
        </p:nvGraphicFramePr>
        <p:xfrm>
          <a:off x="6410040" y="3287221"/>
          <a:ext cx="1688400" cy="11683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Tableau 15">
            <a:extLst>
              <a:ext uri="{FF2B5EF4-FFF2-40B4-BE49-F238E27FC236}">
                <a16:creationId xmlns:a16="http://schemas.microsoft.com/office/drawing/2014/main" id="{F9B07701-94F5-F801-2D2E-24DAF6CE6EE3}"/>
              </a:ext>
            </a:extLst>
          </p:cNvPr>
          <p:cNvGraphicFramePr>
            <a:graphicFrameLocks noGrp="1"/>
          </p:cNvGraphicFramePr>
          <p:nvPr/>
        </p:nvGraphicFramePr>
        <p:xfrm>
          <a:off x="5130515" y="3432906"/>
          <a:ext cx="1360804" cy="869950"/>
        </p:xfrm>
        <a:graphic>
          <a:graphicData uri="http://schemas.openxmlformats.org/drawingml/2006/table">
            <a:tbl>
              <a:tblPr>
                <a:tableStyleId>{5C22544A-7EE6-4342-B048-85BDC9FD1C3A}</a:tableStyleId>
              </a:tblPr>
              <a:tblGrid>
                <a:gridCol w="1360804">
                  <a:extLst>
                    <a:ext uri="{9D8B030D-6E8A-4147-A177-3AD203B41FA5}">
                      <a16:colId xmlns:a16="http://schemas.microsoft.com/office/drawing/2014/main" val="1650388097"/>
                    </a:ext>
                  </a:extLst>
                </a:gridCol>
              </a:tblGrid>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Inhibiteur de BTK</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Inhibiteur de BCL2</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Anticorps anti-CD20 </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Chimiothérapie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Autres</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graphicFrame>
        <p:nvGraphicFramePr>
          <p:cNvPr id="17" name="Graphique 16">
            <a:extLst>
              <a:ext uri="{FF2B5EF4-FFF2-40B4-BE49-F238E27FC236}">
                <a16:creationId xmlns:a16="http://schemas.microsoft.com/office/drawing/2014/main" id="{0D72D20A-3964-4FFE-1C05-BBE569F51A1A}"/>
              </a:ext>
            </a:extLst>
          </p:cNvPr>
          <p:cNvGraphicFramePr/>
          <p:nvPr/>
        </p:nvGraphicFramePr>
        <p:xfrm>
          <a:off x="6410040" y="4414981"/>
          <a:ext cx="1688400" cy="11683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Tableau 17">
            <a:extLst>
              <a:ext uri="{FF2B5EF4-FFF2-40B4-BE49-F238E27FC236}">
                <a16:creationId xmlns:a16="http://schemas.microsoft.com/office/drawing/2014/main" id="{7DF8EB90-C34A-0F42-61AF-161606D9B929}"/>
              </a:ext>
            </a:extLst>
          </p:cNvPr>
          <p:cNvGraphicFramePr>
            <a:graphicFrameLocks noGrp="1"/>
          </p:cNvGraphicFramePr>
          <p:nvPr/>
        </p:nvGraphicFramePr>
        <p:xfrm>
          <a:off x="5130515" y="4557384"/>
          <a:ext cx="1360804" cy="869950"/>
        </p:xfrm>
        <a:graphic>
          <a:graphicData uri="http://schemas.openxmlformats.org/drawingml/2006/table">
            <a:tbl>
              <a:tblPr>
                <a:tableStyleId>{5C22544A-7EE6-4342-B048-85BDC9FD1C3A}</a:tableStyleId>
              </a:tblPr>
              <a:tblGrid>
                <a:gridCol w="1360804">
                  <a:extLst>
                    <a:ext uri="{9D8B030D-6E8A-4147-A177-3AD203B41FA5}">
                      <a16:colId xmlns:a16="http://schemas.microsoft.com/office/drawing/2014/main" val="1650388097"/>
                    </a:ext>
                  </a:extLst>
                </a:gridCol>
              </a:tblGrid>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Inhibiteur de BTK</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Inhibiteur de BCL2</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Anticorps anti-CD20 </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Chimiothérapie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71868">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Autres</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graphicFrame>
        <p:nvGraphicFramePr>
          <p:cNvPr id="19" name="Graphique 18">
            <a:extLst>
              <a:ext uri="{FF2B5EF4-FFF2-40B4-BE49-F238E27FC236}">
                <a16:creationId xmlns:a16="http://schemas.microsoft.com/office/drawing/2014/main" id="{27232ACA-8FF7-A3A9-1D6F-B196E115D789}"/>
              </a:ext>
            </a:extLst>
          </p:cNvPr>
          <p:cNvGraphicFramePr/>
          <p:nvPr/>
        </p:nvGraphicFramePr>
        <p:xfrm>
          <a:off x="6410040" y="5542741"/>
          <a:ext cx="1688400" cy="11683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Tableau 19">
            <a:extLst>
              <a:ext uri="{FF2B5EF4-FFF2-40B4-BE49-F238E27FC236}">
                <a16:creationId xmlns:a16="http://schemas.microsoft.com/office/drawing/2014/main" id="{B09638C9-2A61-3555-1D88-452C11AF49B5}"/>
              </a:ext>
            </a:extLst>
          </p:cNvPr>
          <p:cNvGraphicFramePr>
            <a:graphicFrameLocks noGrp="1"/>
          </p:cNvGraphicFramePr>
          <p:nvPr/>
        </p:nvGraphicFramePr>
        <p:xfrm>
          <a:off x="5130515" y="5681862"/>
          <a:ext cx="1360804" cy="869950"/>
        </p:xfrm>
        <a:graphic>
          <a:graphicData uri="http://schemas.openxmlformats.org/drawingml/2006/table">
            <a:tbl>
              <a:tblPr>
                <a:tableStyleId>{5C22544A-7EE6-4342-B048-85BDC9FD1C3A}</a:tableStyleId>
              </a:tblPr>
              <a:tblGrid>
                <a:gridCol w="1360804">
                  <a:extLst>
                    <a:ext uri="{9D8B030D-6E8A-4147-A177-3AD203B41FA5}">
                      <a16:colId xmlns:a16="http://schemas.microsoft.com/office/drawing/2014/main" val="1650388097"/>
                    </a:ext>
                  </a:extLst>
                </a:gridCol>
              </a:tblGrid>
              <a:tr h="113792">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Inhibiteur de BTK</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13792">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Inhibiteur de BCL2</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13792">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Anticorps anti-CD20 </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13792">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Chimiothérapie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13792">
                <a:tc>
                  <a:txBody>
                    <a:bodyPr/>
                    <a:lstStyle/>
                    <a:p>
                      <a:pPr marL="0" algn="r" defTabSz="914400" rtl="0" eaLnBrk="1" fontAlgn="b" latinLnBrk="0" hangingPunct="1"/>
                      <a:r>
                        <a:rPr lang="fr-FR" sz="1100" b="0" i="0" u="none" strike="noStrike" kern="1200" dirty="0">
                          <a:solidFill>
                            <a:schemeClr val="tx1"/>
                          </a:solidFill>
                          <a:effectLst/>
                          <a:latin typeface="+mj-lt"/>
                          <a:ea typeface="+mn-ea"/>
                          <a:cs typeface="+mn-cs"/>
                        </a:rPr>
                        <a:t>Autres</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graphicFrame>
        <p:nvGraphicFramePr>
          <p:cNvPr id="35" name="Graphique 34">
            <a:extLst>
              <a:ext uri="{FF2B5EF4-FFF2-40B4-BE49-F238E27FC236}">
                <a16:creationId xmlns:a16="http://schemas.microsoft.com/office/drawing/2014/main" id="{32F5036F-58F4-0FA4-BC48-58E78063F41A}"/>
              </a:ext>
            </a:extLst>
          </p:cNvPr>
          <p:cNvGraphicFramePr/>
          <p:nvPr/>
        </p:nvGraphicFramePr>
        <p:xfrm>
          <a:off x="10220960" y="2159460"/>
          <a:ext cx="1688400" cy="1168399"/>
        </p:xfrm>
        <a:graphic>
          <a:graphicData uri="http://schemas.openxmlformats.org/drawingml/2006/chart">
            <c:chart xmlns:c="http://schemas.openxmlformats.org/drawingml/2006/chart" xmlns:r="http://schemas.openxmlformats.org/officeDocument/2006/relationships" r:id="rId8"/>
          </a:graphicData>
        </a:graphic>
      </p:graphicFrame>
      <p:cxnSp>
        <p:nvCxnSpPr>
          <p:cNvPr id="40" name="Connecteur droit 39">
            <a:extLst>
              <a:ext uri="{FF2B5EF4-FFF2-40B4-BE49-F238E27FC236}">
                <a16:creationId xmlns:a16="http://schemas.microsoft.com/office/drawing/2014/main" id="{B12B684C-1FE5-93A4-F12E-81FFBBED0E4B}"/>
              </a:ext>
            </a:extLst>
          </p:cNvPr>
          <p:cNvCxnSpPr>
            <a:cxnSpLocks/>
          </p:cNvCxnSpPr>
          <p:nvPr/>
        </p:nvCxnSpPr>
        <p:spPr>
          <a:xfrm flipH="1">
            <a:off x="129310" y="2179779"/>
            <a:ext cx="11804072" cy="0"/>
          </a:xfrm>
          <a:prstGeom prst="line">
            <a:avLst/>
          </a:prstGeom>
          <a:ln w="9525" cap="flat" cmpd="sng" algn="ctr">
            <a:solidFill>
              <a:schemeClr val="accent6">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Connecteur droit 40">
            <a:extLst>
              <a:ext uri="{FF2B5EF4-FFF2-40B4-BE49-F238E27FC236}">
                <a16:creationId xmlns:a16="http://schemas.microsoft.com/office/drawing/2014/main" id="{1B083D5C-9BC3-ECAE-3100-6809BE0B1D8D}"/>
              </a:ext>
            </a:extLst>
          </p:cNvPr>
          <p:cNvCxnSpPr>
            <a:cxnSpLocks/>
          </p:cNvCxnSpPr>
          <p:nvPr/>
        </p:nvCxnSpPr>
        <p:spPr>
          <a:xfrm flipH="1">
            <a:off x="129310" y="3307540"/>
            <a:ext cx="11804072" cy="0"/>
          </a:xfrm>
          <a:prstGeom prst="line">
            <a:avLst/>
          </a:prstGeom>
          <a:ln w="9525" cap="flat" cmpd="sng" algn="ctr">
            <a:solidFill>
              <a:schemeClr val="accent6">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Connecteur droit 41">
            <a:extLst>
              <a:ext uri="{FF2B5EF4-FFF2-40B4-BE49-F238E27FC236}">
                <a16:creationId xmlns:a16="http://schemas.microsoft.com/office/drawing/2014/main" id="{FBE86844-84F9-6763-2E1B-BB10F4515D5F}"/>
              </a:ext>
            </a:extLst>
          </p:cNvPr>
          <p:cNvCxnSpPr>
            <a:cxnSpLocks/>
          </p:cNvCxnSpPr>
          <p:nvPr/>
        </p:nvCxnSpPr>
        <p:spPr>
          <a:xfrm flipH="1">
            <a:off x="129310" y="4435301"/>
            <a:ext cx="11804072" cy="0"/>
          </a:xfrm>
          <a:prstGeom prst="line">
            <a:avLst/>
          </a:prstGeom>
          <a:ln w="9525" cap="flat" cmpd="sng" algn="ctr">
            <a:solidFill>
              <a:schemeClr val="accent6">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Connecteur droit 42">
            <a:extLst>
              <a:ext uri="{FF2B5EF4-FFF2-40B4-BE49-F238E27FC236}">
                <a16:creationId xmlns:a16="http://schemas.microsoft.com/office/drawing/2014/main" id="{596D4724-FB75-596E-C882-7B26CE5CE76B}"/>
              </a:ext>
            </a:extLst>
          </p:cNvPr>
          <p:cNvCxnSpPr>
            <a:cxnSpLocks/>
          </p:cNvCxnSpPr>
          <p:nvPr/>
        </p:nvCxnSpPr>
        <p:spPr>
          <a:xfrm flipH="1">
            <a:off x="129310" y="5563060"/>
            <a:ext cx="11804072" cy="0"/>
          </a:xfrm>
          <a:prstGeom prst="line">
            <a:avLst/>
          </a:prstGeom>
          <a:ln w="9525" cap="flat" cmpd="sng" algn="ctr">
            <a:solidFill>
              <a:schemeClr val="accent6">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Rectangle : coins arrondis 44">
            <a:extLst>
              <a:ext uri="{FF2B5EF4-FFF2-40B4-BE49-F238E27FC236}">
                <a16:creationId xmlns:a16="http://schemas.microsoft.com/office/drawing/2014/main" id="{1F0AC483-13FE-9559-61EE-2B14F8142FC5}"/>
              </a:ext>
            </a:extLst>
          </p:cNvPr>
          <p:cNvSpPr/>
          <p:nvPr/>
        </p:nvSpPr>
        <p:spPr>
          <a:xfrm>
            <a:off x="4890658" y="590959"/>
            <a:ext cx="2225963" cy="360000"/>
          </a:xfrm>
          <a:custGeom>
            <a:avLst/>
            <a:gdLst>
              <a:gd name="connsiteX0" fmla="*/ 0 w 2225963"/>
              <a:gd name="connsiteY0" fmla="*/ 60001 h 360000"/>
              <a:gd name="connsiteX1" fmla="*/ 60001 w 2225963"/>
              <a:gd name="connsiteY1" fmla="*/ 0 h 360000"/>
              <a:gd name="connsiteX2" fmla="*/ 523312 w 2225963"/>
              <a:gd name="connsiteY2" fmla="*/ 0 h 360000"/>
              <a:gd name="connsiteX3" fmla="*/ 986624 w 2225963"/>
              <a:gd name="connsiteY3" fmla="*/ 0 h 360000"/>
              <a:gd name="connsiteX4" fmla="*/ 1555233 w 2225963"/>
              <a:gd name="connsiteY4" fmla="*/ 0 h 360000"/>
              <a:gd name="connsiteX5" fmla="*/ 2165962 w 2225963"/>
              <a:gd name="connsiteY5" fmla="*/ 0 h 360000"/>
              <a:gd name="connsiteX6" fmla="*/ 2225963 w 2225963"/>
              <a:gd name="connsiteY6" fmla="*/ 60001 h 360000"/>
              <a:gd name="connsiteX7" fmla="*/ 2225963 w 2225963"/>
              <a:gd name="connsiteY7" fmla="*/ 299999 h 360000"/>
              <a:gd name="connsiteX8" fmla="*/ 2165962 w 2225963"/>
              <a:gd name="connsiteY8" fmla="*/ 360000 h 360000"/>
              <a:gd name="connsiteX9" fmla="*/ 1597353 w 2225963"/>
              <a:gd name="connsiteY9" fmla="*/ 360000 h 360000"/>
              <a:gd name="connsiteX10" fmla="*/ 1070862 w 2225963"/>
              <a:gd name="connsiteY10" fmla="*/ 360000 h 360000"/>
              <a:gd name="connsiteX11" fmla="*/ 565432 w 2225963"/>
              <a:gd name="connsiteY11" fmla="*/ 360000 h 360000"/>
              <a:gd name="connsiteX12" fmla="*/ 60001 w 2225963"/>
              <a:gd name="connsiteY12" fmla="*/ 360000 h 360000"/>
              <a:gd name="connsiteX13" fmla="*/ 0 w 2225963"/>
              <a:gd name="connsiteY13" fmla="*/ 299999 h 360000"/>
              <a:gd name="connsiteX14" fmla="*/ 0 w 2225963"/>
              <a:gd name="connsiteY14" fmla="*/ 60001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5963" h="360000" fill="none" extrusionOk="0">
                <a:moveTo>
                  <a:pt x="0" y="60001"/>
                </a:moveTo>
                <a:cubicBezTo>
                  <a:pt x="705" y="26191"/>
                  <a:pt x="29400" y="-2319"/>
                  <a:pt x="60001" y="0"/>
                </a:cubicBezTo>
                <a:cubicBezTo>
                  <a:pt x="288709" y="11622"/>
                  <a:pt x="337497" y="9151"/>
                  <a:pt x="523312" y="0"/>
                </a:cubicBezTo>
                <a:cubicBezTo>
                  <a:pt x="709127" y="-9151"/>
                  <a:pt x="783790" y="-22410"/>
                  <a:pt x="986624" y="0"/>
                </a:cubicBezTo>
                <a:cubicBezTo>
                  <a:pt x="1189458" y="22410"/>
                  <a:pt x="1297142" y="24086"/>
                  <a:pt x="1555233" y="0"/>
                </a:cubicBezTo>
                <a:cubicBezTo>
                  <a:pt x="1813324" y="-24086"/>
                  <a:pt x="1986643" y="-17267"/>
                  <a:pt x="2165962" y="0"/>
                </a:cubicBezTo>
                <a:cubicBezTo>
                  <a:pt x="2205426" y="-2723"/>
                  <a:pt x="2227581" y="23264"/>
                  <a:pt x="2225963" y="60001"/>
                </a:cubicBezTo>
                <a:cubicBezTo>
                  <a:pt x="2228754" y="108068"/>
                  <a:pt x="2220636" y="240756"/>
                  <a:pt x="2225963" y="299999"/>
                </a:cubicBezTo>
                <a:cubicBezTo>
                  <a:pt x="2228157" y="339771"/>
                  <a:pt x="2192053" y="361433"/>
                  <a:pt x="2165962" y="360000"/>
                </a:cubicBezTo>
                <a:cubicBezTo>
                  <a:pt x="2018152" y="353765"/>
                  <a:pt x="1776615" y="336969"/>
                  <a:pt x="1597353" y="360000"/>
                </a:cubicBezTo>
                <a:cubicBezTo>
                  <a:pt x="1418091" y="383031"/>
                  <a:pt x="1220610" y="359137"/>
                  <a:pt x="1070862" y="360000"/>
                </a:cubicBezTo>
                <a:cubicBezTo>
                  <a:pt x="921114" y="360863"/>
                  <a:pt x="754179" y="354675"/>
                  <a:pt x="565432" y="360000"/>
                </a:cubicBezTo>
                <a:cubicBezTo>
                  <a:pt x="376685" y="365326"/>
                  <a:pt x="256903" y="362916"/>
                  <a:pt x="60001" y="360000"/>
                </a:cubicBezTo>
                <a:cubicBezTo>
                  <a:pt x="28065" y="360927"/>
                  <a:pt x="6960" y="329859"/>
                  <a:pt x="0" y="299999"/>
                </a:cubicBezTo>
                <a:cubicBezTo>
                  <a:pt x="9431" y="189222"/>
                  <a:pt x="-11359" y="143146"/>
                  <a:pt x="0" y="60001"/>
                </a:cubicBezTo>
                <a:close/>
              </a:path>
              <a:path w="2225963" h="360000" stroke="0" extrusionOk="0">
                <a:moveTo>
                  <a:pt x="0" y="60001"/>
                </a:moveTo>
                <a:cubicBezTo>
                  <a:pt x="-1813" y="28923"/>
                  <a:pt x="33130" y="-1352"/>
                  <a:pt x="60001" y="0"/>
                </a:cubicBezTo>
                <a:cubicBezTo>
                  <a:pt x="213806" y="-14100"/>
                  <a:pt x="335050" y="5527"/>
                  <a:pt x="586491" y="0"/>
                </a:cubicBezTo>
                <a:cubicBezTo>
                  <a:pt x="837932" y="-5527"/>
                  <a:pt x="906414" y="17713"/>
                  <a:pt x="1070862" y="0"/>
                </a:cubicBezTo>
                <a:cubicBezTo>
                  <a:pt x="1235310" y="-17713"/>
                  <a:pt x="1388736" y="-13228"/>
                  <a:pt x="1597353" y="0"/>
                </a:cubicBezTo>
                <a:cubicBezTo>
                  <a:pt x="1805970" y="13228"/>
                  <a:pt x="2038530" y="-8034"/>
                  <a:pt x="2165962" y="0"/>
                </a:cubicBezTo>
                <a:cubicBezTo>
                  <a:pt x="2201570" y="4825"/>
                  <a:pt x="2222083" y="28959"/>
                  <a:pt x="2225963" y="60001"/>
                </a:cubicBezTo>
                <a:cubicBezTo>
                  <a:pt x="2232287" y="153102"/>
                  <a:pt x="2233039" y="207000"/>
                  <a:pt x="2225963" y="299999"/>
                </a:cubicBezTo>
                <a:cubicBezTo>
                  <a:pt x="2223556" y="328115"/>
                  <a:pt x="2199497" y="351911"/>
                  <a:pt x="2165962" y="360000"/>
                </a:cubicBezTo>
                <a:cubicBezTo>
                  <a:pt x="1889856" y="358016"/>
                  <a:pt x="1717299" y="377626"/>
                  <a:pt x="1597353" y="360000"/>
                </a:cubicBezTo>
                <a:cubicBezTo>
                  <a:pt x="1477407" y="342374"/>
                  <a:pt x="1165436" y="365911"/>
                  <a:pt x="1028743" y="360000"/>
                </a:cubicBezTo>
                <a:cubicBezTo>
                  <a:pt x="892050" y="354090"/>
                  <a:pt x="662836" y="358525"/>
                  <a:pt x="565432" y="360000"/>
                </a:cubicBezTo>
                <a:cubicBezTo>
                  <a:pt x="468028" y="361475"/>
                  <a:pt x="217269" y="348828"/>
                  <a:pt x="60001" y="360000"/>
                </a:cubicBezTo>
                <a:cubicBezTo>
                  <a:pt x="27674" y="352087"/>
                  <a:pt x="-2933" y="326586"/>
                  <a:pt x="0" y="299999"/>
                </a:cubicBezTo>
                <a:cubicBezTo>
                  <a:pt x="-9138" y="205420"/>
                  <a:pt x="-8515" y="177543"/>
                  <a:pt x="0" y="60001"/>
                </a:cubicBezTo>
                <a:close/>
              </a:path>
            </a:pathLst>
          </a:custGeom>
          <a:solidFill>
            <a:srgbClr val="E7E7FF"/>
          </a:solidFill>
          <a:ln>
            <a:solidFill>
              <a:schemeClr val="tx1"/>
            </a:solidFill>
            <a:extLst>
              <a:ext uri="{C807C97D-BFC1-408E-A445-0C87EB9F89A2}">
                <ask:lineSketchStyleProps xmlns:ask="http://schemas.microsoft.com/office/drawing/2018/sketchyshapes" sd="1354754446">
                  <a:prstGeom prst="roundRect">
                    <a:avLst/>
                  </a:prstGeom>
                  <ask:type>
                    <ask:lineSketchFreehand/>
                  </ask:type>
                </ask:lineSketchStyleProps>
              </a:ext>
            </a:extLst>
          </a:ln>
          <a:effectLst/>
        </p:spPr>
        <p:txBody>
          <a:bodyPr wrap="square" lIns="36000" tIns="36000" rIns="36000" bIns="36000" rtlCol="0" anchor="ctr" anchorCtr="0">
            <a:noAutofit/>
          </a:bodyPr>
          <a:lstStyle/>
          <a:p>
            <a:pPr algn="ctr" defTabSz="914377">
              <a:buClr>
                <a:srgbClr val="EC2606"/>
              </a:buClr>
            </a:pPr>
            <a:r>
              <a:rPr lang="fr-FR" sz="1200" dirty="0">
                <a:solidFill>
                  <a:schemeClr val="tx1"/>
                </a:solidFill>
                <a:cs typeface="Dreaming Outloud Pro" panose="03050502040302030504" pitchFamily="66" charset="0"/>
              </a:rPr>
              <a:t>Traitement de la rechute</a:t>
            </a:r>
          </a:p>
        </p:txBody>
      </p:sp>
      <p:sp>
        <p:nvSpPr>
          <p:cNvPr id="46" name="Rectangle : coins arrondis 45">
            <a:extLst>
              <a:ext uri="{FF2B5EF4-FFF2-40B4-BE49-F238E27FC236}">
                <a16:creationId xmlns:a16="http://schemas.microsoft.com/office/drawing/2014/main" id="{80A44C82-DC79-FCF3-CF5A-4AEC4795C10B}"/>
              </a:ext>
            </a:extLst>
          </p:cNvPr>
          <p:cNvSpPr/>
          <p:nvPr/>
        </p:nvSpPr>
        <p:spPr>
          <a:xfrm>
            <a:off x="7342911" y="590959"/>
            <a:ext cx="2225963" cy="360000"/>
          </a:xfrm>
          <a:custGeom>
            <a:avLst/>
            <a:gdLst>
              <a:gd name="connsiteX0" fmla="*/ 0 w 2225963"/>
              <a:gd name="connsiteY0" fmla="*/ 60001 h 360000"/>
              <a:gd name="connsiteX1" fmla="*/ 60001 w 2225963"/>
              <a:gd name="connsiteY1" fmla="*/ 0 h 360000"/>
              <a:gd name="connsiteX2" fmla="*/ 523312 w 2225963"/>
              <a:gd name="connsiteY2" fmla="*/ 0 h 360000"/>
              <a:gd name="connsiteX3" fmla="*/ 1091922 w 2225963"/>
              <a:gd name="connsiteY3" fmla="*/ 0 h 360000"/>
              <a:gd name="connsiteX4" fmla="*/ 1639472 w 2225963"/>
              <a:gd name="connsiteY4" fmla="*/ 0 h 360000"/>
              <a:gd name="connsiteX5" fmla="*/ 2165962 w 2225963"/>
              <a:gd name="connsiteY5" fmla="*/ 0 h 360000"/>
              <a:gd name="connsiteX6" fmla="*/ 2225963 w 2225963"/>
              <a:gd name="connsiteY6" fmla="*/ 60001 h 360000"/>
              <a:gd name="connsiteX7" fmla="*/ 2225963 w 2225963"/>
              <a:gd name="connsiteY7" fmla="*/ 299999 h 360000"/>
              <a:gd name="connsiteX8" fmla="*/ 2165962 w 2225963"/>
              <a:gd name="connsiteY8" fmla="*/ 360000 h 360000"/>
              <a:gd name="connsiteX9" fmla="*/ 1618412 w 2225963"/>
              <a:gd name="connsiteY9" fmla="*/ 360000 h 360000"/>
              <a:gd name="connsiteX10" fmla="*/ 1049803 w 2225963"/>
              <a:gd name="connsiteY10" fmla="*/ 360000 h 360000"/>
              <a:gd name="connsiteX11" fmla="*/ 60001 w 2225963"/>
              <a:gd name="connsiteY11" fmla="*/ 360000 h 360000"/>
              <a:gd name="connsiteX12" fmla="*/ 0 w 2225963"/>
              <a:gd name="connsiteY12" fmla="*/ 299999 h 360000"/>
              <a:gd name="connsiteX13" fmla="*/ 0 w 2225963"/>
              <a:gd name="connsiteY13" fmla="*/ 60001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5963" h="360000" fill="none" extrusionOk="0">
                <a:moveTo>
                  <a:pt x="0" y="60001"/>
                </a:moveTo>
                <a:cubicBezTo>
                  <a:pt x="-1228" y="28490"/>
                  <a:pt x="23142" y="2938"/>
                  <a:pt x="60001" y="0"/>
                </a:cubicBezTo>
                <a:cubicBezTo>
                  <a:pt x="157979" y="-17069"/>
                  <a:pt x="365850" y="-4607"/>
                  <a:pt x="523312" y="0"/>
                </a:cubicBezTo>
                <a:cubicBezTo>
                  <a:pt x="680774" y="4607"/>
                  <a:pt x="963842" y="6506"/>
                  <a:pt x="1091922" y="0"/>
                </a:cubicBezTo>
                <a:cubicBezTo>
                  <a:pt x="1220002" y="-6506"/>
                  <a:pt x="1393991" y="9346"/>
                  <a:pt x="1639472" y="0"/>
                </a:cubicBezTo>
                <a:cubicBezTo>
                  <a:pt x="1884953" y="-9346"/>
                  <a:pt x="1912880" y="-19579"/>
                  <a:pt x="2165962" y="0"/>
                </a:cubicBezTo>
                <a:cubicBezTo>
                  <a:pt x="2197281" y="-728"/>
                  <a:pt x="2225321" y="26359"/>
                  <a:pt x="2225963" y="60001"/>
                </a:cubicBezTo>
                <a:cubicBezTo>
                  <a:pt x="2218361" y="111269"/>
                  <a:pt x="2223043" y="244121"/>
                  <a:pt x="2225963" y="299999"/>
                </a:cubicBezTo>
                <a:cubicBezTo>
                  <a:pt x="2226343" y="340962"/>
                  <a:pt x="2203582" y="360383"/>
                  <a:pt x="2165962" y="360000"/>
                </a:cubicBezTo>
                <a:cubicBezTo>
                  <a:pt x="1962227" y="364087"/>
                  <a:pt x="1776214" y="352727"/>
                  <a:pt x="1618412" y="360000"/>
                </a:cubicBezTo>
                <a:cubicBezTo>
                  <a:pt x="1460610" y="367274"/>
                  <a:pt x="1215795" y="346010"/>
                  <a:pt x="1049803" y="360000"/>
                </a:cubicBezTo>
                <a:cubicBezTo>
                  <a:pt x="883811" y="373990"/>
                  <a:pt x="515388" y="408023"/>
                  <a:pt x="60001" y="360000"/>
                </a:cubicBezTo>
                <a:cubicBezTo>
                  <a:pt x="32429" y="359297"/>
                  <a:pt x="2175" y="331538"/>
                  <a:pt x="0" y="299999"/>
                </a:cubicBezTo>
                <a:cubicBezTo>
                  <a:pt x="-2872" y="190587"/>
                  <a:pt x="9243" y="162872"/>
                  <a:pt x="0" y="60001"/>
                </a:cubicBezTo>
                <a:close/>
              </a:path>
              <a:path w="2225963" h="360000" stroke="0" extrusionOk="0">
                <a:moveTo>
                  <a:pt x="0" y="60001"/>
                </a:moveTo>
                <a:cubicBezTo>
                  <a:pt x="1362" y="24632"/>
                  <a:pt x="25101" y="-5978"/>
                  <a:pt x="60001" y="0"/>
                </a:cubicBezTo>
                <a:cubicBezTo>
                  <a:pt x="219830" y="20049"/>
                  <a:pt x="325748" y="9"/>
                  <a:pt x="565432" y="0"/>
                </a:cubicBezTo>
                <a:cubicBezTo>
                  <a:pt x="805116" y="-9"/>
                  <a:pt x="946152" y="13101"/>
                  <a:pt x="1049803" y="0"/>
                </a:cubicBezTo>
                <a:cubicBezTo>
                  <a:pt x="1153454" y="-13101"/>
                  <a:pt x="1442017" y="7337"/>
                  <a:pt x="1576293" y="0"/>
                </a:cubicBezTo>
                <a:cubicBezTo>
                  <a:pt x="1710569" y="-7337"/>
                  <a:pt x="1943165" y="-889"/>
                  <a:pt x="2165962" y="0"/>
                </a:cubicBezTo>
                <a:cubicBezTo>
                  <a:pt x="2197523" y="-3900"/>
                  <a:pt x="2224457" y="29833"/>
                  <a:pt x="2225963" y="60001"/>
                </a:cubicBezTo>
                <a:cubicBezTo>
                  <a:pt x="2232426" y="150012"/>
                  <a:pt x="2223856" y="196625"/>
                  <a:pt x="2225963" y="299999"/>
                </a:cubicBezTo>
                <a:cubicBezTo>
                  <a:pt x="2223495" y="333288"/>
                  <a:pt x="2201723" y="356501"/>
                  <a:pt x="2165962" y="360000"/>
                </a:cubicBezTo>
                <a:cubicBezTo>
                  <a:pt x="1949768" y="353762"/>
                  <a:pt x="1863050" y="347420"/>
                  <a:pt x="1702651" y="360000"/>
                </a:cubicBezTo>
                <a:cubicBezTo>
                  <a:pt x="1542252" y="372580"/>
                  <a:pt x="1318078" y="344778"/>
                  <a:pt x="1197220" y="360000"/>
                </a:cubicBezTo>
                <a:cubicBezTo>
                  <a:pt x="1076362" y="375222"/>
                  <a:pt x="865741" y="379753"/>
                  <a:pt x="628610" y="360000"/>
                </a:cubicBezTo>
                <a:cubicBezTo>
                  <a:pt x="391479" y="340248"/>
                  <a:pt x="245297" y="339398"/>
                  <a:pt x="60001" y="360000"/>
                </a:cubicBezTo>
                <a:cubicBezTo>
                  <a:pt x="19551" y="363761"/>
                  <a:pt x="-2192" y="339552"/>
                  <a:pt x="0" y="299999"/>
                </a:cubicBezTo>
                <a:cubicBezTo>
                  <a:pt x="3757" y="243230"/>
                  <a:pt x="-1591" y="175627"/>
                  <a:pt x="0" y="60001"/>
                </a:cubicBezTo>
                <a:close/>
              </a:path>
            </a:pathLst>
          </a:custGeom>
          <a:solidFill>
            <a:srgbClr val="E7E7FF"/>
          </a:solidFill>
          <a:ln>
            <a:solidFill>
              <a:schemeClr val="tx1"/>
            </a:solidFill>
            <a:extLst>
              <a:ext uri="{C807C97D-BFC1-408E-A445-0C87EB9F89A2}">
                <ask:lineSketchStyleProps xmlns:ask="http://schemas.microsoft.com/office/drawing/2018/sketchyshapes" sd="180678688">
                  <a:prstGeom prst="roundRect">
                    <a:avLst/>
                  </a:prstGeom>
                  <ask:type>
                    <ask:lineSketchFreehand/>
                  </ask:type>
                </ask:lineSketchStyleProps>
              </a:ext>
            </a:extLst>
          </a:ln>
          <a:effectLst/>
        </p:spPr>
        <p:txBody>
          <a:bodyPr wrap="square" lIns="36000" tIns="36000" rIns="36000" bIns="36000" rtlCol="0" anchor="ctr" anchorCtr="0">
            <a:noAutofit/>
          </a:bodyPr>
          <a:lstStyle/>
          <a:p>
            <a:pPr algn="ctr" defTabSz="914377">
              <a:buClr>
                <a:srgbClr val="EC2606"/>
              </a:buClr>
            </a:pPr>
            <a:r>
              <a:rPr lang="fr-FR" sz="1200" dirty="0">
                <a:solidFill>
                  <a:schemeClr val="tx1"/>
                </a:solidFill>
                <a:cs typeface="Dreaming Outloud Pro" panose="03050502040302030504" pitchFamily="66" charset="0"/>
              </a:rPr>
              <a:t>(Q37) Satisfaction du traitement %Très satisfait</a:t>
            </a:r>
          </a:p>
        </p:txBody>
      </p:sp>
      <p:sp>
        <p:nvSpPr>
          <p:cNvPr id="47" name="Rectangle : coins arrondis 46">
            <a:extLst>
              <a:ext uri="{FF2B5EF4-FFF2-40B4-BE49-F238E27FC236}">
                <a16:creationId xmlns:a16="http://schemas.microsoft.com/office/drawing/2014/main" id="{F7723EBD-C80C-1D69-64C5-31BADF0FA10F}"/>
              </a:ext>
            </a:extLst>
          </p:cNvPr>
          <p:cNvSpPr/>
          <p:nvPr/>
        </p:nvSpPr>
        <p:spPr>
          <a:xfrm>
            <a:off x="9799784" y="590959"/>
            <a:ext cx="2225963" cy="360000"/>
          </a:xfrm>
          <a:custGeom>
            <a:avLst/>
            <a:gdLst>
              <a:gd name="connsiteX0" fmla="*/ 0 w 2225963"/>
              <a:gd name="connsiteY0" fmla="*/ 60001 h 360000"/>
              <a:gd name="connsiteX1" fmla="*/ 60001 w 2225963"/>
              <a:gd name="connsiteY1" fmla="*/ 0 h 360000"/>
              <a:gd name="connsiteX2" fmla="*/ 628610 w 2225963"/>
              <a:gd name="connsiteY2" fmla="*/ 0 h 360000"/>
              <a:gd name="connsiteX3" fmla="*/ 1091922 w 2225963"/>
              <a:gd name="connsiteY3" fmla="*/ 0 h 360000"/>
              <a:gd name="connsiteX4" fmla="*/ 1618412 w 2225963"/>
              <a:gd name="connsiteY4" fmla="*/ 0 h 360000"/>
              <a:gd name="connsiteX5" fmla="*/ 2165962 w 2225963"/>
              <a:gd name="connsiteY5" fmla="*/ 0 h 360000"/>
              <a:gd name="connsiteX6" fmla="*/ 2225963 w 2225963"/>
              <a:gd name="connsiteY6" fmla="*/ 60001 h 360000"/>
              <a:gd name="connsiteX7" fmla="*/ 2225963 w 2225963"/>
              <a:gd name="connsiteY7" fmla="*/ 299999 h 360000"/>
              <a:gd name="connsiteX8" fmla="*/ 2165962 w 2225963"/>
              <a:gd name="connsiteY8" fmla="*/ 360000 h 360000"/>
              <a:gd name="connsiteX9" fmla="*/ 1639472 w 2225963"/>
              <a:gd name="connsiteY9" fmla="*/ 360000 h 360000"/>
              <a:gd name="connsiteX10" fmla="*/ 1155101 w 2225963"/>
              <a:gd name="connsiteY10" fmla="*/ 360000 h 360000"/>
              <a:gd name="connsiteX11" fmla="*/ 607551 w 2225963"/>
              <a:gd name="connsiteY11" fmla="*/ 360000 h 360000"/>
              <a:gd name="connsiteX12" fmla="*/ 60001 w 2225963"/>
              <a:gd name="connsiteY12" fmla="*/ 360000 h 360000"/>
              <a:gd name="connsiteX13" fmla="*/ 0 w 2225963"/>
              <a:gd name="connsiteY13" fmla="*/ 299999 h 360000"/>
              <a:gd name="connsiteX14" fmla="*/ 0 w 2225963"/>
              <a:gd name="connsiteY14" fmla="*/ 60001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5963" h="360000" fill="none" extrusionOk="0">
                <a:moveTo>
                  <a:pt x="0" y="60001"/>
                </a:moveTo>
                <a:cubicBezTo>
                  <a:pt x="4643" y="30152"/>
                  <a:pt x="22789" y="-3193"/>
                  <a:pt x="60001" y="0"/>
                </a:cubicBezTo>
                <a:cubicBezTo>
                  <a:pt x="187526" y="5542"/>
                  <a:pt x="392241" y="12586"/>
                  <a:pt x="628610" y="0"/>
                </a:cubicBezTo>
                <a:cubicBezTo>
                  <a:pt x="864979" y="-12586"/>
                  <a:pt x="908549" y="-18533"/>
                  <a:pt x="1091922" y="0"/>
                </a:cubicBezTo>
                <a:cubicBezTo>
                  <a:pt x="1275295" y="18533"/>
                  <a:pt x="1425394" y="23818"/>
                  <a:pt x="1618412" y="0"/>
                </a:cubicBezTo>
                <a:cubicBezTo>
                  <a:pt x="1811430" y="-23818"/>
                  <a:pt x="1984046" y="10527"/>
                  <a:pt x="2165962" y="0"/>
                </a:cubicBezTo>
                <a:cubicBezTo>
                  <a:pt x="2194780" y="-5898"/>
                  <a:pt x="2225625" y="27697"/>
                  <a:pt x="2225963" y="60001"/>
                </a:cubicBezTo>
                <a:cubicBezTo>
                  <a:pt x="2216804" y="126868"/>
                  <a:pt x="2214142" y="211834"/>
                  <a:pt x="2225963" y="299999"/>
                </a:cubicBezTo>
                <a:cubicBezTo>
                  <a:pt x="2228360" y="332802"/>
                  <a:pt x="2192804" y="360685"/>
                  <a:pt x="2165962" y="360000"/>
                </a:cubicBezTo>
                <a:cubicBezTo>
                  <a:pt x="2051420" y="340512"/>
                  <a:pt x="1851423" y="380424"/>
                  <a:pt x="1639472" y="360000"/>
                </a:cubicBezTo>
                <a:cubicBezTo>
                  <a:pt x="1427521" y="339577"/>
                  <a:pt x="1326657" y="369719"/>
                  <a:pt x="1155101" y="360000"/>
                </a:cubicBezTo>
                <a:cubicBezTo>
                  <a:pt x="983545" y="350281"/>
                  <a:pt x="759275" y="357913"/>
                  <a:pt x="607551" y="360000"/>
                </a:cubicBezTo>
                <a:cubicBezTo>
                  <a:pt x="455827" y="362088"/>
                  <a:pt x="247404" y="384977"/>
                  <a:pt x="60001" y="360000"/>
                </a:cubicBezTo>
                <a:cubicBezTo>
                  <a:pt x="27916" y="361765"/>
                  <a:pt x="4224" y="331562"/>
                  <a:pt x="0" y="299999"/>
                </a:cubicBezTo>
                <a:cubicBezTo>
                  <a:pt x="-8293" y="226242"/>
                  <a:pt x="-11396" y="139683"/>
                  <a:pt x="0" y="60001"/>
                </a:cubicBezTo>
                <a:close/>
              </a:path>
              <a:path w="2225963" h="360000" stroke="0" extrusionOk="0">
                <a:moveTo>
                  <a:pt x="0" y="60001"/>
                </a:moveTo>
                <a:cubicBezTo>
                  <a:pt x="3759" y="33822"/>
                  <a:pt x="29557" y="3466"/>
                  <a:pt x="60001" y="0"/>
                </a:cubicBezTo>
                <a:cubicBezTo>
                  <a:pt x="237732" y="-8439"/>
                  <a:pt x="393411" y="7877"/>
                  <a:pt x="607551" y="0"/>
                </a:cubicBezTo>
                <a:cubicBezTo>
                  <a:pt x="821691" y="-7877"/>
                  <a:pt x="965013" y="-15757"/>
                  <a:pt x="1134041" y="0"/>
                </a:cubicBezTo>
                <a:cubicBezTo>
                  <a:pt x="1303069" y="15757"/>
                  <a:pt x="1533220" y="8123"/>
                  <a:pt x="1681591" y="0"/>
                </a:cubicBezTo>
                <a:cubicBezTo>
                  <a:pt x="1829962" y="-8123"/>
                  <a:pt x="2008399" y="-21659"/>
                  <a:pt x="2165962" y="0"/>
                </a:cubicBezTo>
                <a:cubicBezTo>
                  <a:pt x="2200155" y="181"/>
                  <a:pt x="2225144" y="33584"/>
                  <a:pt x="2225963" y="60001"/>
                </a:cubicBezTo>
                <a:cubicBezTo>
                  <a:pt x="2220838" y="115692"/>
                  <a:pt x="2226158" y="203998"/>
                  <a:pt x="2225963" y="299999"/>
                </a:cubicBezTo>
                <a:cubicBezTo>
                  <a:pt x="2224873" y="329191"/>
                  <a:pt x="2199399" y="361998"/>
                  <a:pt x="2165962" y="360000"/>
                </a:cubicBezTo>
                <a:cubicBezTo>
                  <a:pt x="2007363" y="372884"/>
                  <a:pt x="1893065" y="382362"/>
                  <a:pt x="1639472" y="360000"/>
                </a:cubicBezTo>
                <a:cubicBezTo>
                  <a:pt x="1385879" y="337639"/>
                  <a:pt x="1357756" y="338568"/>
                  <a:pt x="1176160" y="360000"/>
                </a:cubicBezTo>
                <a:cubicBezTo>
                  <a:pt x="994564" y="381432"/>
                  <a:pt x="871862" y="373096"/>
                  <a:pt x="670730" y="360000"/>
                </a:cubicBezTo>
                <a:cubicBezTo>
                  <a:pt x="469598" y="346905"/>
                  <a:pt x="197703" y="351482"/>
                  <a:pt x="60001" y="360000"/>
                </a:cubicBezTo>
                <a:cubicBezTo>
                  <a:pt x="33982" y="358031"/>
                  <a:pt x="-6501" y="329525"/>
                  <a:pt x="0" y="299999"/>
                </a:cubicBezTo>
                <a:cubicBezTo>
                  <a:pt x="10034" y="249912"/>
                  <a:pt x="-6168" y="172838"/>
                  <a:pt x="0" y="60001"/>
                </a:cubicBezTo>
                <a:close/>
              </a:path>
            </a:pathLst>
          </a:custGeom>
          <a:solidFill>
            <a:srgbClr val="E7E7FF"/>
          </a:solidFill>
          <a:ln>
            <a:solidFill>
              <a:schemeClr val="tx1"/>
            </a:solidFill>
            <a:extLst>
              <a:ext uri="{C807C97D-BFC1-408E-A445-0C87EB9F89A2}">
                <ask:lineSketchStyleProps xmlns:ask="http://schemas.microsoft.com/office/drawing/2018/sketchyshapes" sd="1152683788">
                  <a:prstGeom prst="roundRect">
                    <a:avLst/>
                  </a:prstGeom>
                  <ask:type>
                    <ask:lineSketchFreehand/>
                  </ask:type>
                </ask:lineSketchStyleProps>
              </a:ext>
            </a:extLst>
          </a:ln>
          <a:effectLst/>
        </p:spPr>
        <p:txBody>
          <a:bodyPr wrap="square" lIns="36000" tIns="36000" rIns="36000" bIns="36000" rtlCol="0" anchor="ctr" anchorCtr="0">
            <a:noAutofit/>
          </a:bodyPr>
          <a:lstStyle/>
          <a:p>
            <a:pPr algn="ctr" defTabSz="914377">
              <a:buClr>
                <a:srgbClr val="EC2606"/>
              </a:buClr>
            </a:pPr>
            <a:r>
              <a:rPr lang="fr-FR" sz="1200" dirty="0">
                <a:solidFill>
                  <a:schemeClr val="tx1"/>
                </a:solidFill>
                <a:cs typeface="Dreaming Outloud Pro" panose="03050502040302030504" pitchFamily="66" charset="0"/>
              </a:rPr>
              <a:t>(Q33) Impact du traitement sur l’organisation ST Oui</a:t>
            </a:r>
          </a:p>
        </p:txBody>
      </p:sp>
      <p:pic>
        <p:nvPicPr>
          <p:cNvPr id="48" name="Graphique 47">
            <a:extLst>
              <a:ext uri="{FF2B5EF4-FFF2-40B4-BE49-F238E27FC236}">
                <a16:creationId xmlns:a16="http://schemas.microsoft.com/office/drawing/2014/main" id="{43F3CFF2-491F-395C-DC71-F1A344700D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906763">
            <a:off x="4185364" y="1319635"/>
            <a:ext cx="623949" cy="623949"/>
          </a:xfrm>
          <a:prstGeom prst="rect">
            <a:avLst/>
          </a:prstGeom>
        </p:spPr>
      </p:pic>
      <p:pic>
        <p:nvPicPr>
          <p:cNvPr id="49" name="Graphique 48">
            <a:extLst>
              <a:ext uri="{FF2B5EF4-FFF2-40B4-BE49-F238E27FC236}">
                <a16:creationId xmlns:a16="http://schemas.microsoft.com/office/drawing/2014/main" id="{E0B13731-568A-2E64-DAFB-879FBBFFAD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906763">
            <a:off x="4185364" y="2444802"/>
            <a:ext cx="623949" cy="623949"/>
          </a:xfrm>
          <a:prstGeom prst="rect">
            <a:avLst/>
          </a:prstGeom>
        </p:spPr>
      </p:pic>
      <p:pic>
        <p:nvPicPr>
          <p:cNvPr id="50" name="Graphique 49">
            <a:extLst>
              <a:ext uri="{FF2B5EF4-FFF2-40B4-BE49-F238E27FC236}">
                <a16:creationId xmlns:a16="http://schemas.microsoft.com/office/drawing/2014/main" id="{54A5A3F3-E938-8820-B624-8F6B307A40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906763">
            <a:off x="4185364" y="3579694"/>
            <a:ext cx="623949" cy="623949"/>
          </a:xfrm>
          <a:prstGeom prst="rect">
            <a:avLst/>
          </a:prstGeom>
        </p:spPr>
      </p:pic>
      <p:pic>
        <p:nvPicPr>
          <p:cNvPr id="51" name="Graphique 50">
            <a:extLst>
              <a:ext uri="{FF2B5EF4-FFF2-40B4-BE49-F238E27FC236}">
                <a16:creationId xmlns:a16="http://schemas.microsoft.com/office/drawing/2014/main" id="{23D9F9DF-00E8-17EC-06F3-C54EF874AB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906763">
            <a:off x="4185364" y="4675676"/>
            <a:ext cx="623949" cy="623949"/>
          </a:xfrm>
          <a:prstGeom prst="rect">
            <a:avLst/>
          </a:prstGeom>
        </p:spPr>
      </p:pic>
      <p:pic>
        <p:nvPicPr>
          <p:cNvPr id="52" name="Graphique 51">
            <a:extLst>
              <a:ext uri="{FF2B5EF4-FFF2-40B4-BE49-F238E27FC236}">
                <a16:creationId xmlns:a16="http://schemas.microsoft.com/office/drawing/2014/main" id="{C5F9910C-1885-C2B5-C0E1-EFD42C449C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906763">
            <a:off x="4185364" y="5839753"/>
            <a:ext cx="623949" cy="623949"/>
          </a:xfrm>
          <a:prstGeom prst="rect">
            <a:avLst/>
          </a:prstGeom>
        </p:spPr>
      </p:pic>
      <p:graphicFrame>
        <p:nvGraphicFramePr>
          <p:cNvPr id="24" name="Graphique 23">
            <a:extLst>
              <a:ext uri="{FF2B5EF4-FFF2-40B4-BE49-F238E27FC236}">
                <a16:creationId xmlns:a16="http://schemas.microsoft.com/office/drawing/2014/main" id="{AC5BEF5F-124B-37AC-DA75-6BE820713E85}"/>
              </a:ext>
            </a:extLst>
          </p:cNvPr>
          <p:cNvGraphicFramePr/>
          <p:nvPr/>
        </p:nvGraphicFramePr>
        <p:xfrm>
          <a:off x="7705038" y="4414981"/>
          <a:ext cx="1688400" cy="1168399"/>
        </p:xfrm>
        <a:graphic>
          <a:graphicData uri="http://schemas.openxmlformats.org/drawingml/2006/chart">
            <c:chart xmlns:c="http://schemas.openxmlformats.org/drawingml/2006/chart" xmlns:r="http://schemas.openxmlformats.org/officeDocument/2006/relationships" r:id="rId11"/>
          </a:graphicData>
        </a:graphic>
      </p:graphicFrame>
      <p:grpSp>
        <p:nvGrpSpPr>
          <p:cNvPr id="71" name="Groupe 70">
            <a:extLst>
              <a:ext uri="{FF2B5EF4-FFF2-40B4-BE49-F238E27FC236}">
                <a16:creationId xmlns:a16="http://schemas.microsoft.com/office/drawing/2014/main" id="{87B3A8C4-693F-902F-E9E6-894FEFF34FAA}"/>
              </a:ext>
            </a:extLst>
          </p:cNvPr>
          <p:cNvGrpSpPr/>
          <p:nvPr/>
        </p:nvGrpSpPr>
        <p:grpSpPr>
          <a:xfrm>
            <a:off x="7705038" y="3287221"/>
            <a:ext cx="2094256" cy="1168399"/>
            <a:chOff x="7705038" y="3287221"/>
            <a:chExt cx="2094256" cy="1168399"/>
          </a:xfrm>
        </p:grpSpPr>
        <p:graphicFrame>
          <p:nvGraphicFramePr>
            <p:cNvPr id="23" name="Graphique 22">
              <a:extLst>
                <a:ext uri="{FF2B5EF4-FFF2-40B4-BE49-F238E27FC236}">
                  <a16:creationId xmlns:a16="http://schemas.microsoft.com/office/drawing/2014/main" id="{048A1C0D-4658-F93B-0BAE-251B21FCB96B}"/>
                </a:ext>
              </a:extLst>
            </p:cNvPr>
            <p:cNvGraphicFramePr/>
            <p:nvPr/>
          </p:nvGraphicFramePr>
          <p:xfrm>
            <a:off x="7705038" y="3287221"/>
            <a:ext cx="1688400" cy="1168399"/>
          </p:xfrm>
          <a:graphic>
            <a:graphicData uri="http://schemas.openxmlformats.org/drawingml/2006/chart">
              <c:chart xmlns:c="http://schemas.openxmlformats.org/drawingml/2006/chart" xmlns:r="http://schemas.openxmlformats.org/officeDocument/2006/relationships" r:id="rId12"/>
            </a:graphicData>
          </a:graphic>
        </p:graphicFrame>
        <p:sp>
          <p:nvSpPr>
            <p:cNvPr id="26" name="ZoneTexte 25">
              <a:extLst>
                <a:ext uri="{FF2B5EF4-FFF2-40B4-BE49-F238E27FC236}">
                  <a16:creationId xmlns:a16="http://schemas.microsoft.com/office/drawing/2014/main" id="{26FB6C8A-D527-03B5-E7E8-E23081F20D78}"/>
                </a:ext>
              </a:extLst>
            </p:cNvPr>
            <p:cNvSpPr txBox="1"/>
            <p:nvPr/>
          </p:nvSpPr>
          <p:spPr>
            <a:xfrm>
              <a:off x="9027134" y="4089860"/>
              <a:ext cx="772160" cy="261610"/>
            </a:xfrm>
            <a:prstGeom prst="rect">
              <a:avLst/>
            </a:prstGeom>
            <a:noFill/>
          </p:spPr>
          <p:txBody>
            <a:bodyPr wrap="square" rtlCol="0">
              <a:spAutoFit/>
            </a:bodyPr>
            <a:lstStyle/>
            <a:p>
              <a:r>
                <a:rPr lang="fr-FR" sz="1100" dirty="0"/>
                <a:t>100%</a:t>
              </a:r>
            </a:p>
          </p:txBody>
        </p:sp>
      </p:grpSp>
      <p:graphicFrame>
        <p:nvGraphicFramePr>
          <p:cNvPr id="25" name="Graphique 24">
            <a:extLst>
              <a:ext uri="{FF2B5EF4-FFF2-40B4-BE49-F238E27FC236}">
                <a16:creationId xmlns:a16="http://schemas.microsoft.com/office/drawing/2014/main" id="{32CB2EF4-9137-5E7B-FB40-7F8DE742A231}"/>
              </a:ext>
            </a:extLst>
          </p:cNvPr>
          <p:cNvGraphicFramePr/>
          <p:nvPr/>
        </p:nvGraphicFramePr>
        <p:xfrm>
          <a:off x="7705038" y="5542741"/>
          <a:ext cx="1688400" cy="1168399"/>
        </p:xfrm>
        <a:graphic>
          <a:graphicData uri="http://schemas.openxmlformats.org/drawingml/2006/chart">
            <c:chart xmlns:c="http://schemas.openxmlformats.org/drawingml/2006/chart" xmlns:r="http://schemas.openxmlformats.org/officeDocument/2006/relationships" r:id="rId13"/>
          </a:graphicData>
        </a:graphic>
      </p:graphicFrame>
      <p:grpSp>
        <p:nvGrpSpPr>
          <p:cNvPr id="74" name="Groupe 73">
            <a:extLst>
              <a:ext uri="{FF2B5EF4-FFF2-40B4-BE49-F238E27FC236}">
                <a16:creationId xmlns:a16="http://schemas.microsoft.com/office/drawing/2014/main" id="{B8EAB1C9-7B89-2E88-C51E-C1DDA755A30D}"/>
              </a:ext>
            </a:extLst>
          </p:cNvPr>
          <p:cNvGrpSpPr/>
          <p:nvPr/>
        </p:nvGrpSpPr>
        <p:grpSpPr>
          <a:xfrm>
            <a:off x="10220960" y="5542741"/>
            <a:ext cx="2056765" cy="1168399"/>
            <a:chOff x="10220960" y="5542741"/>
            <a:chExt cx="2056765" cy="1168399"/>
          </a:xfrm>
        </p:grpSpPr>
        <p:graphicFrame>
          <p:nvGraphicFramePr>
            <p:cNvPr id="38" name="Graphique 37">
              <a:extLst>
                <a:ext uri="{FF2B5EF4-FFF2-40B4-BE49-F238E27FC236}">
                  <a16:creationId xmlns:a16="http://schemas.microsoft.com/office/drawing/2014/main" id="{889E49F2-98EA-8299-5FE7-5FB04EF17C5F}"/>
                </a:ext>
              </a:extLst>
            </p:cNvPr>
            <p:cNvGraphicFramePr/>
            <p:nvPr/>
          </p:nvGraphicFramePr>
          <p:xfrm>
            <a:off x="10220960" y="5542741"/>
            <a:ext cx="1688400" cy="1168399"/>
          </p:xfrm>
          <a:graphic>
            <a:graphicData uri="http://schemas.openxmlformats.org/drawingml/2006/chart">
              <c:chart xmlns:c="http://schemas.openxmlformats.org/drawingml/2006/chart" xmlns:r="http://schemas.openxmlformats.org/officeDocument/2006/relationships" r:id="rId14"/>
            </a:graphicData>
          </a:graphic>
        </p:graphicFrame>
        <p:sp>
          <p:nvSpPr>
            <p:cNvPr id="61" name="ZoneTexte 60">
              <a:extLst>
                <a:ext uri="{FF2B5EF4-FFF2-40B4-BE49-F238E27FC236}">
                  <a16:creationId xmlns:a16="http://schemas.microsoft.com/office/drawing/2014/main" id="{37273C8E-9140-D163-3C6A-E22D4BD6E462}"/>
                </a:ext>
              </a:extLst>
            </p:cNvPr>
            <p:cNvSpPr txBox="1"/>
            <p:nvPr/>
          </p:nvSpPr>
          <p:spPr>
            <a:xfrm>
              <a:off x="11505565" y="6160595"/>
              <a:ext cx="772160" cy="261610"/>
            </a:xfrm>
            <a:prstGeom prst="rect">
              <a:avLst/>
            </a:prstGeom>
            <a:noFill/>
          </p:spPr>
          <p:txBody>
            <a:bodyPr wrap="square" rtlCol="0">
              <a:spAutoFit/>
            </a:bodyPr>
            <a:lstStyle/>
            <a:p>
              <a:r>
                <a:rPr lang="fr-FR" sz="1100" dirty="0"/>
                <a:t>100%</a:t>
              </a:r>
            </a:p>
          </p:txBody>
        </p:sp>
      </p:grpSp>
      <p:grpSp>
        <p:nvGrpSpPr>
          <p:cNvPr id="75" name="Groupe 74">
            <a:extLst>
              <a:ext uri="{FF2B5EF4-FFF2-40B4-BE49-F238E27FC236}">
                <a16:creationId xmlns:a16="http://schemas.microsoft.com/office/drawing/2014/main" id="{F4CA5312-CA82-14F6-B874-C4541ABF3958}"/>
              </a:ext>
            </a:extLst>
          </p:cNvPr>
          <p:cNvGrpSpPr/>
          <p:nvPr/>
        </p:nvGrpSpPr>
        <p:grpSpPr>
          <a:xfrm>
            <a:off x="10220960" y="4414981"/>
            <a:ext cx="2075815" cy="1168399"/>
            <a:chOff x="10220960" y="4414981"/>
            <a:chExt cx="2075815" cy="1168399"/>
          </a:xfrm>
        </p:grpSpPr>
        <p:graphicFrame>
          <p:nvGraphicFramePr>
            <p:cNvPr id="37" name="Graphique 36">
              <a:extLst>
                <a:ext uri="{FF2B5EF4-FFF2-40B4-BE49-F238E27FC236}">
                  <a16:creationId xmlns:a16="http://schemas.microsoft.com/office/drawing/2014/main" id="{A76DA447-0A4A-69C6-FAD8-7763F3C0648B}"/>
                </a:ext>
              </a:extLst>
            </p:cNvPr>
            <p:cNvGraphicFramePr/>
            <p:nvPr/>
          </p:nvGraphicFramePr>
          <p:xfrm>
            <a:off x="10220960" y="4414981"/>
            <a:ext cx="1688400" cy="1168399"/>
          </p:xfrm>
          <a:graphic>
            <a:graphicData uri="http://schemas.openxmlformats.org/drawingml/2006/chart">
              <c:chart xmlns:c="http://schemas.openxmlformats.org/drawingml/2006/chart" xmlns:r="http://schemas.openxmlformats.org/officeDocument/2006/relationships" r:id="rId15"/>
            </a:graphicData>
          </a:graphic>
        </p:graphicFrame>
        <p:sp>
          <p:nvSpPr>
            <p:cNvPr id="62" name="ZoneTexte 61">
              <a:extLst>
                <a:ext uri="{FF2B5EF4-FFF2-40B4-BE49-F238E27FC236}">
                  <a16:creationId xmlns:a16="http://schemas.microsoft.com/office/drawing/2014/main" id="{97FF7976-8724-E1F5-845B-BA44B36E9F83}"/>
                </a:ext>
              </a:extLst>
            </p:cNvPr>
            <p:cNvSpPr txBox="1"/>
            <p:nvPr/>
          </p:nvSpPr>
          <p:spPr>
            <a:xfrm>
              <a:off x="11524615" y="5208095"/>
              <a:ext cx="772160" cy="261610"/>
            </a:xfrm>
            <a:prstGeom prst="rect">
              <a:avLst/>
            </a:prstGeom>
            <a:noFill/>
          </p:spPr>
          <p:txBody>
            <a:bodyPr wrap="square" rtlCol="0">
              <a:spAutoFit/>
            </a:bodyPr>
            <a:lstStyle/>
            <a:p>
              <a:r>
                <a:rPr lang="fr-FR" sz="1100" dirty="0"/>
                <a:t>100%</a:t>
              </a:r>
            </a:p>
          </p:txBody>
        </p:sp>
      </p:grpSp>
      <p:grpSp>
        <p:nvGrpSpPr>
          <p:cNvPr id="76" name="Groupe 75">
            <a:extLst>
              <a:ext uri="{FF2B5EF4-FFF2-40B4-BE49-F238E27FC236}">
                <a16:creationId xmlns:a16="http://schemas.microsoft.com/office/drawing/2014/main" id="{7961438C-5900-1B2B-A15D-7B317D471C0F}"/>
              </a:ext>
            </a:extLst>
          </p:cNvPr>
          <p:cNvGrpSpPr/>
          <p:nvPr/>
        </p:nvGrpSpPr>
        <p:grpSpPr>
          <a:xfrm>
            <a:off x="10220960" y="3287221"/>
            <a:ext cx="2113915" cy="1168399"/>
            <a:chOff x="10220960" y="3287221"/>
            <a:chExt cx="2113915" cy="1168399"/>
          </a:xfrm>
        </p:grpSpPr>
        <p:graphicFrame>
          <p:nvGraphicFramePr>
            <p:cNvPr id="36" name="Graphique 35">
              <a:extLst>
                <a:ext uri="{FF2B5EF4-FFF2-40B4-BE49-F238E27FC236}">
                  <a16:creationId xmlns:a16="http://schemas.microsoft.com/office/drawing/2014/main" id="{CCE102E7-BEF3-F977-7220-F8AA535945E6}"/>
                </a:ext>
              </a:extLst>
            </p:cNvPr>
            <p:cNvGraphicFramePr/>
            <p:nvPr/>
          </p:nvGraphicFramePr>
          <p:xfrm>
            <a:off x="10220960" y="3287221"/>
            <a:ext cx="1688400" cy="1168399"/>
          </p:xfrm>
          <a:graphic>
            <a:graphicData uri="http://schemas.openxmlformats.org/drawingml/2006/chart">
              <c:chart xmlns:c="http://schemas.openxmlformats.org/drawingml/2006/chart" xmlns:r="http://schemas.openxmlformats.org/officeDocument/2006/relationships" r:id="rId16"/>
            </a:graphicData>
          </a:graphic>
        </p:graphicFrame>
        <p:sp>
          <p:nvSpPr>
            <p:cNvPr id="63" name="ZoneTexte 62">
              <a:extLst>
                <a:ext uri="{FF2B5EF4-FFF2-40B4-BE49-F238E27FC236}">
                  <a16:creationId xmlns:a16="http://schemas.microsoft.com/office/drawing/2014/main" id="{C137C473-5B9C-C28A-631A-DCDB2FA7F7E7}"/>
                </a:ext>
              </a:extLst>
            </p:cNvPr>
            <p:cNvSpPr txBox="1"/>
            <p:nvPr/>
          </p:nvSpPr>
          <p:spPr>
            <a:xfrm>
              <a:off x="11543665" y="4093670"/>
              <a:ext cx="772160" cy="261610"/>
            </a:xfrm>
            <a:prstGeom prst="rect">
              <a:avLst/>
            </a:prstGeom>
            <a:noFill/>
          </p:spPr>
          <p:txBody>
            <a:bodyPr wrap="square" rtlCol="0">
              <a:spAutoFit/>
            </a:bodyPr>
            <a:lstStyle/>
            <a:p>
              <a:r>
                <a:rPr lang="fr-FR" sz="1100" dirty="0"/>
                <a:t>100%</a:t>
              </a:r>
            </a:p>
          </p:txBody>
        </p:sp>
        <p:sp>
          <p:nvSpPr>
            <p:cNvPr id="64" name="ZoneTexte 63">
              <a:extLst>
                <a:ext uri="{FF2B5EF4-FFF2-40B4-BE49-F238E27FC236}">
                  <a16:creationId xmlns:a16="http://schemas.microsoft.com/office/drawing/2014/main" id="{3788A006-05F0-586B-FF02-BC30F31F3081}"/>
                </a:ext>
              </a:extLst>
            </p:cNvPr>
            <p:cNvSpPr txBox="1"/>
            <p:nvPr/>
          </p:nvSpPr>
          <p:spPr>
            <a:xfrm>
              <a:off x="11562715" y="3722195"/>
              <a:ext cx="772160" cy="261610"/>
            </a:xfrm>
            <a:prstGeom prst="rect">
              <a:avLst/>
            </a:prstGeom>
            <a:noFill/>
          </p:spPr>
          <p:txBody>
            <a:bodyPr wrap="square" rtlCol="0">
              <a:spAutoFit/>
            </a:bodyPr>
            <a:lstStyle/>
            <a:p>
              <a:r>
                <a:rPr lang="fr-FR" sz="1100" dirty="0"/>
                <a:t>100%</a:t>
              </a:r>
            </a:p>
          </p:txBody>
        </p:sp>
      </p:grpSp>
      <p:graphicFrame>
        <p:nvGraphicFramePr>
          <p:cNvPr id="22" name="Graphique 21">
            <a:extLst>
              <a:ext uri="{FF2B5EF4-FFF2-40B4-BE49-F238E27FC236}">
                <a16:creationId xmlns:a16="http://schemas.microsoft.com/office/drawing/2014/main" id="{C9B7579D-72FD-980F-AB37-A1E6054E6135}"/>
              </a:ext>
            </a:extLst>
          </p:cNvPr>
          <p:cNvGraphicFramePr/>
          <p:nvPr/>
        </p:nvGraphicFramePr>
        <p:xfrm>
          <a:off x="7705038" y="2159460"/>
          <a:ext cx="1688400" cy="116839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1" name="Graphique 20">
            <a:extLst>
              <a:ext uri="{FF2B5EF4-FFF2-40B4-BE49-F238E27FC236}">
                <a16:creationId xmlns:a16="http://schemas.microsoft.com/office/drawing/2014/main" id="{08BD0A8A-255F-42DA-C560-8B27C51B262D}"/>
              </a:ext>
            </a:extLst>
          </p:cNvPr>
          <p:cNvGraphicFramePr/>
          <p:nvPr/>
        </p:nvGraphicFramePr>
        <p:xfrm>
          <a:off x="7705038" y="1031699"/>
          <a:ext cx="1688400" cy="1168399"/>
        </p:xfrm>
        <a:graphic>
          <a:graphicData uri="http://schemas.openxmlformats.org/drawingml/2006/chart">
            <c:chart xmlns:c="http://schemas.openxmlformats.org/drawingml/2006/chart" xmlns:r="http://schemas.openxmlformats.org/officeDocument/2006/relationships" r:id="rId18"/>
          </a:graphicData>
        </a:graphic>
      </p:graphicFrame>
      <p:sp>
        <p:nvSpPr>
          <p:cNvPr id="4" name="ZoneTexte 3">
            <a:extLst>
              <a:ext uri="{FF2B5EF4-FFF2-40B4-BE49-F238E27FC236}">
                <a16:creationId xmlns:a16="http://schemas.microsoft.com/office/drawing/2014/main" id="{4A8DB16C-D701-472E-D39E-C92AE2134D85}"/>
              </a:ext>
            </a:extLst>
          </p:cNvPr>
          <p:cNvSpPr txBox="1"/>
          <p:nvPr/>
        </p:nvSpPr>
        <p:spPr>
          <a:xfrm>
            <a:off x="1664935" y="1771650"/>
            <a:ext cx="1771650" cy="246221"/>
          </a:xfrm>
          <a:prstGeom prst="rect">
            <a:avLst/>
          </a:prstGeom>
          <a:noFill/>
        </p:spPr>
        <p:txBody>
          <a:bodyPr wrap="square" rtlCol="0">
            <a:spAutoFit/>
          </a:bodyPr>
          <a:lstStyle/>
          <a:p>
            <a:pPr algn="r"/>
            <a:r>
              <a:rPr lang="fr-FR" sz="1000" i="1" dirty="0">
                <a:solidFill>
                  <a:schemeClr val="accent6">
                    <a:lumMod val="50000"/>
                  </a:schemeClr>
                </a:solidFill>
              </a:rPr>
              <a:t>n= </a:t>
            </a:r>
            <a:r>
              <a:rPr lang="fr-FR" sz="1000" i="1" dirty="0">
                <a:solidFill>
                  <a:srgbClr val="FF0000"/>
                </a:solidFill>
              </a:rPr>
              <a:t>28</a:t>
            </a:r>
          </a:p>
        </p:txBody>
      </p:sp>
      <p:sp>
        <p:nvSpPr>
          <p:cNvPr id="6" name="ZoneTexte 5">
            <a:extLst>
              <a:ext uri="{FF2B5EF4-FFF2-40B4-BE49-F238E27FC236}">
                <a16:creationId xmlns:a16="http://schemas.microsoft.com/office/drawing/2014/main" id="{86028C05-EE46-F401-E73B-945B51560C2C}"/>
              </a:ext>
            </a:extLst>
          </p:cNvPr>
          <p:cNvSpPr txBox="1"/>
          <p:nvPr/>
        </p:nvSpPr>
        <p:spPr>
          <a:xfrm>
            <a:off x="1664935" y="2941320"/>
            <a:ext cx="1771650" cy="246221"/>
          </a:xfrm>
          <a:prstGeom prst="rect">
            <a:avLst/>
          </a:prstGeom>
          <a:noFill/>
        </p:spPr>
        <p:txBody>
          <a:bodyPr wrap="square" rtlCol="0">
            <a:spAutoFit/>
          </a:bodyPr>
          <a:lstStyle/>
          <a:p>
            <a:pPr algn="r"/>
            <a:r>
              <a:rPr lang="fr-FR" sz="1000" i="1" dirty="0">
                <a:solidFill>
                  <a:schemeClr val="accent6">
                    <a:lumMod val="50000"/>
                  </a:schemeClr>
                </a:solidFill>
              </a:rPr>
              <a:t>n= </a:t>
            </a:r>
            <a:r>
              <a:rPr lang="fr-FR" sz="1000" i="1" dirty="0">
                <a:solidFill>
                  <a:srgbClr val="FF0000"/>
                </a:solidFill>
              </a:rPr>
              <a:t>26</a:t>
            </a:r>
          </a:p>
        </p:txBody>
      </p:sp>
      <p:sp>
        <p:nvSpPr>
          <p:cNvPr id="7" name="ZoneTexte 6">
            <a:extLst>
              <a:ext uri="{FF2B5EF4-FFF2-40B4-BE49-F238E27FC236}">
                <a16:creationId xmlns:a16="http://schemas.microsoft.com/office/drawing/2014/main" id="{753AEB90-3948-A9BB-698B-6EE7A87EC44E}"/>
              </a:ext>
            </a:extLst>
          </p:cNvPr>
          <p:cNvSpPr txBox="1"/>
          <p:nvPr/>
        </p:nvSpPr>
        <p:spPr>
          <a:xfrm>
            <a:off x="1664935" y="3950970"/>
            <a:ext cx="1771650" cy="246221"/>
          </a:xfrm>
          <a:prstGeom prst="rect">
            <a:avLst/>
          </a:prstGeom>
          <a:noFill/>
        </p:spPr>
        <p:txBody>
          <a:bodyPr wrap="square" rtlCol="0">
            <a:spAutoFit/>
          </a:bodyPr>
          <a:lstStyle/>
          <a:p>
            <a:pPr algn="r"/>
            <a:r>
              <a:rPr lang="fr-FR" sz="1000" i="1" dirty="0">
                <a:solidFill>
                  <a:schemeClr val="accent6">
                    <a:lumMod val="50000"/>
                  </a:schemeClr>
                </a:solidFill>
              </a:rPr>
              <a:t>n= </a:t>
            </a:r>
            <a:r>
              <a:rPr lang="fr-FR" sz="1000" i="1" dirty="0">
                <a:solidFill>
                  <a:srgbClr val="FF0000"/>
                </a:solidFill>
              </a:rPr>
              <a:t>14</a:t>
            </a:r>
          </a:p>
        </p:txBody>
      </p:sp>
      <p:sp>
        <p:nvSpPr>
          <p:cNvPr id="8" name="ZoneTexte 7">
            <a:extLst>
              <a:ext uri="{FF2B5EF4-FFF2-40B4-BE49-F238E27FC236}">
                <a16:creationId xmlns:a16="http://schemas.microsoft.com/office/drawing/2014/main" id="{934E90EF-53C8-59E7-78FA-C5DBCB4CE46F}"/>
              </a:ext>
            </a:extLst>
          </p:cNvPr>
          <p:cNvSpPr txBox="1"/>
          <p:nvPr/>
        </p:nvSpPr>
        <p:spPr>
          <a:xfrm>
            <a:off x="1664935" y="5097780"/>
            <a:ext cx="1771650" cy="246221"/>
          </a:xfrm>
          <a:prstGeom prst="rect">
            <a:avLst/>
          </a:prstGeom>
          <a:noFill/>
        </p:spPr>
        <p:txBody>
          <a:bodyPr wrap="square" rtlCol="0">
            <a:spAutoFit/>
          </a:bodyPr>
          <a:lstStyle/>
          <a:p>
            <a:pPr algn="r"/>
            <a:r>
              <a:rPr lang="fr-FR" sz="1000" i="1" dirty="0">
                <a:solidFill>
                  <a:schemeClr val="accent6">
                    <a:lumMod val="50000"/>
                  </a:schemeClr>
                </a:solidFill>
              </a:rPr>
              <a:t>n= </a:t>
            </a:r>
            <a:r>
              <a:rPr lang="fr-FR" sz="1000" i="1" dirty="0">
                <a:solidFill>
                  <a:srgbClr val="FF0000"/>
                </a:solidFill>
              </a:rPr>
              <a:t>13</a:t>
            </a:r>
          </a:p>
        </p:txBody>
      </p:sp>
      <p:sp>
        <p:nvSpPr>
          <p:cNvPr id="27" name="ZoneTexte 26">
            <a:extLst>
              <a:ext uri="{FF2B5EF4-FFF2-40B4-BE49-F238E27FC236}">
                <a16:creationId xmlns:a16="http://schemas.microsoft.com/office/drawing/2014/main" id="{876552A1-528D-DDFA-9DE3-788D1A02E3AE}"/>
              </a:ext>
            </a:extLst>
          </p:cNvPr>
          <p:cNvSpPr txBox="1"/>
          <p:nvPr/>
        </p:nvSpPr>
        <p:spPr>
          <a:xfrm>
            <a:off x="1664935" y="6153150"/>
            <a:ext cx="1771650" cy="246221"/>
          </a:xfrm>
          <a:prstGeom prst="rect">
            <a:avLst/>
          </a:prstGeom>
          <a:noFill/>
        </p:spPr>
        <p:txBody>
          <a:bodyPr wrap="square" rtlCol="0">
            <a:spAutoFit/>
          </a:bodyPr>
          <a:lstStyle/>
          <a:p>
            <a:pPr algn="r"/>
            <a:r>
              <a:rPr lang="fr-FR" sz="1000" i="1" dirty="0">
                <a:solidFill>
                  <a:schemeClr val="accent6">
                    <a:lumMod val="50000"/>
                  </a:schemeClr>
                </a:solidFill>
              </a:rPr>
              <a:t>n= </a:t>
            </a:r>
            <a:r>
              <a:rPr lang="fr-FR" sz="1000" i="1" dirty="0">
                <a:solidFill>
                  <a:srgbClr val="FF0000"/>
                </a:solidFill>
              </a:rPr>
              <a:t>33</a:t>
            </a:r>
          </a:p>
        </p:txBody>
      </p:sp>
      <p:sp>
        <p:nvSpPr>
          <p:cNvPr id="29" name="ZoneTexte 28">
            <a:extLst>
              <a:ext uri="{FF2B5EF4-FFF2-40B4-BE49-F238E27FC236}">
                <a16:creationId xmlns:a16="http://schemas.microsoft.com/office/drawing/2014/main" id="{7491A059-0112-FF30-9847-1A51490BB8A9}"/>
              </a:ext>
            </a:extLst>
          </p:cNvPr>
          <p:cNvSpPr txBox="1"/>
          <p:nvPr/>
        </p:nvSpPr>
        <p:spPr>
          <a:xfrm>
            <a:off x="125835" y="6168879"/>
            <a:ext cx="1771650" cy="400110"/>
          </a:xfrm>
          <a:prstGeom prst="rect">
            <a:avLst/>
          </a:prstGeom>
          <a:noFill/>
        </p:spPr>
        <p:txBody>
          <a:bodyPr wrap="square" rtlCol="0">
            <a:spAutoFit/>
          </a:bodyPr>
          <a:lstStyle/>
          <a:p>
            <a:pPr algn="r"/>
            <a:r>
              <a:rPr lang="fr-FR" sz="1000" i="1" dirty="0">
                <a:solidFill>
                  <a:schemeClr val="accent2"/>
                </a:solidFill>
              </a:rPr>
              <a:t>Bases très faibles</a:t>
            </a:r>
            <a:r>
              <a:rPr lang="fr-FR" sz="1000" i="1" dirty="0">
                <a:solidFill>
                  <a:schemeClr val="accent6">
                    <a:lumMod val="50000"/>
                  </a:schemeClr>
                </a:solidFill>
              </a:rPr>
              <a:t>, résultats à prendre avec précaution</a:t>
            </a:r>
            <a:endParaRPr lang="fr-FR" sz="1000" i="1" dirty="0">
              <a:solidFill>
                <a:srgbClr val="FF0000"/>
              </a:solidFill>
            </a:endParaRPr>
          </a:p>
        </p:txBody>
      </p:sp>
      <p:graphicFrame>
        <p:nvGraphicFramePr>
          <p:cNvPr id="34" name="Graphique 33">
            <a:extLst>
              <a:ext uri="{FF2B5EF4-FFF2-40B4-BE49-F238E27FC236}">
                <a16:creationId xmlns:a16="http://schemas.microsoft.com/office/drawing/2014/main" id="{C70CE23D-7C05-2E0A-A61A-4131D19B7783}"/>
              </a:ext>
            </a:extLst>
          </p:cNvPr>
          <p:cNvGraphicFramePr/>
          <p:nvPr/>
        </p:nvGraphicFramePr>
        <p:xfrm>
          <a:off x="10220960" y="1031699"/>
          <a:ext cx="1688400" cy="1168399"/>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61992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86248-8C2B-421F-A015-959212F3973F}"/>
              </a:ext>
            </a:extLst>
          </p:cNvPr>
          <p:cNvSpPr>
            <a:spLocks noGrp="1"/>
          </p:cNvSpPr>
          <p:nvPr>
            <p:ph type="title"/>
          </p:nvPr>
        </p:nvSpPr>
        <p:spPr>
          <a:xfrm>
            <a:off x="515937" y="122615"/>
            <a:ext cx="8031296" cy="671807"/>
          </a:xfrm>
          <a:noFill/>
        </p:spPr>
        <p:txBody>
          <a:bodyPr>
            <a:normAutofit fontScale="90000"/>
          </a:bodyPr>
          <a:lstStyle/>
          <a:p>
            <a:r>
              <a:rPr lang="fr-FR" sz="2000" b="1" dirty="0">
                <a:solidFill>
                  <a:schemeClr val="tx2"/>
                </a:solidFill>
                <a:latin typeface="+mj-lt"/>
              </a:rPr>
              <a:t>Profil de la maladie des patients</a:t>
            </a:r>
            <a:br>
              <a:rPr lang="fr-FR" sz="2000" b="1" dirty="0">
                <a:solidFill>
                  <a:schemeClr val="tx2"/>
                </a:solidFill>
                <a:latin typeface="+mj-lt"/>
              </a:rPr>
            </a:br>
            <a:r>
              <a:rPr lang="fr-FR" sz="2000" i="1" dirty="0">
                <a:solidFill>
                  <a:schemeClr val="tx2"/>
                </a:solidFill>
                <a:latin typeface="+mj-lt"/>
              </a:rPr>
              <a:t>n=98</a:t>
            </a:r>
          </a:p>
        </p:txBody>
      </p:sp>
      <p:sp>
        <p:nvSpPr>
          <p:cNvPr id="30" name="Rectangle : coins arrondis 29">
            <a:extLst>
              <a:ext uri="{FF2B5EF4-FFF2-40B4-BE49-F238E27FC236}">
                <a16:creationId xmlns:a16="http://schemas.microsoft.com/office/drawing/2014/main" id="{7A08EDBD-5C36-4B58-9064-FAABC7F0F42A}"/>
              </a:ext>
            </a:extLst>
          </p:cNvPr>
          <p:cNvSpPr/>
          <p:nvPr/>
        </p:nvSpPr>
        <p:spPr>
          <a:xfrm>
            <a:off x="5056874" y="892019"/>
            <a:ext cx="2575112" cy="307777"/>
          </a:xfrm>
          <a:prstGeom prst="roundRect">
            <a:avLst>
              <a:gd name="adj" fmla="val 42881"/>
            </a:avLst>
          </a:prstGeom>
          <a:solidFill>
            <a:schemeClr val="tx2"/>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rPr>
              <a:t>Nombre de rechute</a:t>
            </a:r>
            <a:endParaRPr lang="fr-FR" sz="1400" dirty="0">
              <a:solidFill>
                <a:schemeClr val="bg1"/>
              </a:solidFill>
              <a:latin typeface="Tenorite" panose="00000500000000000000" pitchFamily="2" charset="0"/>
            </a:endParaRPr>
          </a:p>
        </p:txBody>
      </p:sp>
      <p:sp>
        <p:nvSpPr>
          <p:cNvPr id="258" name="Rectangle : coins arrondis 257">
            <a:extLst>
              <a:ext uri="{FF2B5EF4-FFF2-40B4-BE49-F238E27FC236}">
                <a16:creationId xmlns:a16="http://schemas.microsoft.com/office/drawing/2014/main" id="{DD8A8ECE-AB0C-13DB-ADF4-7D21A956276F}"/>
              </a:ext>
            </a:extLst>
          </p:cNvPr>
          <p:cNvSpPr/>
          <p:nvPr>
            <p:custDataLst>
              <p:tags r:id="rId1"/>
            </p:custDataLst>
          </p:nvPr>
        </p:nvSpPr>
        <p:spPr>
          <a:xfrm>
            <a:off x="8871169" y="3525695"/>
            <a:ext cx="3064432" cy="307777"/>
          </a:xfrm>
          <a:prstGeom prst="roundRect">
            <a:avLst>
              <a:gd name="adj" fmla="val 42881"/>
            </a:avLst>
          </a:prstGeom>
          <a:solidFill>
            <a:schemeClr val="tx2"/>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rPr>
              <a:t>Ancienneté de la dernière rechute</a:t>
            </a:r>
          </a:p>
        </p:txBody>
      </p:sp>
      <p:sp>
        <p:nvSpPr>
          <p:cNvPr id="266" name="Rectangle : coins arrondis 265">
            <a:extLst>
              <a:ext uri="{FF2B5EF4-FFF2-40B4-BE49-F238E27FC236}">
                <a16:creationId xmlns:a16="http://schemas.microsoft.com/office/drawing/2014/main" id="{1EA4FE64-761E-15E7-0A1B-D3CECC2674B5}"/>
              </a:ext>
            </a:extLst>
          </p:cNvPr>
          <p:cNvSpPr/>
          <p:nvPr/>
        </p:nvSpPr>
        <p:spPr>
          <a:xfrm>
            <a:off x="762706" y="892019"/>
            <a:ext cx="2575112" cy="307777"/>
          </a:xfrm>
          <a:prstGeom prst="roundRect">
            <a:avLst>
              <a:gd name="adj" fmla="val 42881"/>
            </a:avLst>
          </a:prstGeom>
          <a:solidFill>
            <a:schemeClr val="tx2"/>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rPr>
              <a:t>Stade actuel</a:t>
            </a:r>
          </a:p>
        </p:txBody>
      </p:sp>
      <p:graphicFrame>
        <p:nvGraphicFramePr>
          <p:cNvPr id="267" name="Graphique 266">
            <a:extLst>
              <a:ext uri="{FF2B5EF4-FFF2-40B4-BE49-F238E27FC236}">
                <a16:creationId xmlns:a16="http://schemas.microsoft.com/office/drawing/2014/main" id="{E2860147-3572-216A-6425-08FBD03F787C}"/>
              </a:ext>
            </a:extLst>
          </p:cNvPr>
          <p:cNvGraphicFramePr/>
          <p:nvPr>
            <p:custDataLst>
              <p:tags r:id="rId2"/>
            </p:custDataLst>
            <p:extLst>
              <p:ext uri="{D42A27DB-BD31-4B8C-83A1-F6EECF244321}">
                <p14:modId xmlns:p14="http://schemas.microsoft.com/office/powerpoint/2010/main" val="2025012197"/>
              </p:ext>
            </p:extLst>
          </p:nvPr>
        </p:nvGraphicFramePr>
        <p:xfrm>
          <a:off x="1124080" y="1199796"/>
          <a:ext cx="3712305" cy="4114064"/>
        </p:xfrm>
        <a:graphic>
          <a:graphicData uri="http://schemas.openxmlformats.org/drawingml/2006/chart">
            <c:chart xmlns:c="http://schemas.openxmlformats.org/drawingml/2006/chart" xmlns:r="http://schemas.openxmlformats.org/officeDocument/2006/relationships" r:id="rId7"/>
          </a:graphicData>
        </a:graphic>
      </p:graphicFrame>
      <p:sp>
        <p:nvSpPr>
          <p:cNvPr id="4" name="Rectangle : coins arrondis 3">
            <a:extLst>
              <a:ext uri="{FF2B5EF4-FFF2-40B4-BE49-F238E27FC236}">
                <a16:creationId xmlns:a16="http://schemas.microsoft.com/office/drawing/2014/main" id="{69CD68D8-F147-1619-32D0-D3BE3D666F57}"/>
              </a:ext>
            </a:extLst>
          </p:cNvPr>
          <p:cNvSpPr/>
          <p:nvPr/>
        </p:nvSpPr>
        <p:spPr>
          <a:xfrm>
            <a:off x="4953179" y="3525695"/>
            <a:ext cx="2575112" cy="307777"/>
          </a:xfrm>
          <a:prstGeom prst="roundRect">
            <a:avLst>
              <a:gd name="adj" fmla="val 42881"/>
            </a:avLst>
          </a:prstGeom>
          <a:solidFill>
            <a:schemeClr val="tx2"/>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rPr>
              <a:t>Ancienneté du diagnostic</a:t>
            </a:r>
          </a:p>
        </p:txBody>
      </p:sp>
      <p:sp>
        <p:nvSpPr>
          <p:cNvPr id="7" name="Rectangle : coins arrondis 6">
            <a:extLst>
              <a:ext uri="{FF2B5EF4-FFF2-40B4-BE49-F238E27FC236}">
                <a16:creationId xmlns:a16="http://schemas.microsoft.com/office/drawing/2014/main" id="{942F5A25-9E7E-FF99-E436-F495E9F0B3E0}"/>
              </a:ext>
            </a:extLst>
          </p:cNvPr>
          <p:cNvSpPr/>
          <p:nvPr/>
        </p:nvSpPr>
        <p:spPr>
          <a:xfrm>
            <a:off x="9115829" y="892019"/>
            <a:ext cx="2575112" cy="307777"/>
          </a:xfrm>
          <a:prstGeom prst="roundRect">
            <a:avLst>
              <a:gd name="adj" fmla="val 42881"/>
            </a:avLst>
          </a:prstGeom>
          <a:solidFill>
            <a:schemeClr val="tx2"/>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400" b="1" dirty="0">
                <a:solidFill>
                  <a:schemeClr val="bg1"/>
                </a:solidFill>
              </a:rPr>
              <a:t>Lieu de suivi</a:t>
            </a:r>
          </a:p>
        </p:txBody>
      </p:sp>
      <p:graphicFrame>
        <p:nvGraphicFramePr>
          <p:cNvPr id="9" name="Graphique 8">
            <a:extLst>
              <a:ext uri="{FF2B5EF4-FFF2-40B4-BE49-F238E27FC236}">
                <a16:creationId xmlns:a16="http://schemas.microsoft.com/office/drawing/2014/main" id="{BDFF37EF-219D-7D1A-D328-EEC05FAE3E5E}"/>
              </a:ext>
            </a:extLst>
          </p:cNvPr>
          <p:cNvGraphicFramePr/>
          <p:nvPr>
            <p:custDataLst>
              <p:tags r:id="rId3"/>
            </p:custDataLst>
            <p:extLst>
              <p:ext uri="{D42A27DB-BD31-4B8C-83A1-F6EECF244321}">
                <p14:modId xmlns:p14="http://schemas.microsoft.com/office/powerpoint/2010/main" val="104551241"/>
              </p:ext>
            </p:extLst>
          </p:nvPr>
        </p:nvGraphicFramePr>
        <p:xfrm>
          <a:off x="8547233" y="1199796"/>
          <a:ext cx="3712305" cy="21232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eau 2">
            <a:extLst>
              <a:ext uri="{FF2B5EF4-FFF2-40B4-BE49-F238E27FC236}">
                <a16:creationId xmlns:a16="http://schemas.microsoft.com/office/drawing/2014/main" id="{CF3D19A5-B66C-D176-9707-23027E395A18}"/>
              </a:ext>
            </a:extLst>
          </p:cNvPr>
          <p:cNvGraphicFramePr>
            <a:graphicFrameLocks noGrp="1"/>
          </p:cNvGraphicFramePr>
          <p:nvPr>
            <p:extLst>
              <p:ext uri="{D42A27DB-BD31-4B8C-83A1-F6EECF244321}">
                <p14:modId xmlns:p14="http://schemas.microsoft.com/office/powerpoint/2010/main" val="1751044192"/>
              </p:ext>
            </p:extLst>
          </p:nvPr>
        </p:nvGraphicFramePr>
        <p:xfrm>
          <a:off x="63542" y="1428396"/>
          <a:ext cx="2752725" cy="3713472"/>
        </p:xfrm>
        <a:graphic>
          <a:graphicData uri="http://schemas.openxmlformats.org/drawingml/2006/table">
            <a:tbl>
              <a:tblPr>
                <a:tableStyleId>{5C22544A-7EE6-4342-B048-85BDC9FD1C3A}</a:tableStyleId>
              </a:tblPr>
              <a:tblGrid>
                <a:gridCol w="2752725">
                  <a:extLst>
                    <a:ext uri="{9D8B030D-6E8A-4147-A177-3AD203B41FA5}">
                      <a16:colId xmlns:a16="http://schemas.microsoft.com/office/drawing/2014/main" val="4237066270"/>
                    </a:ext>
                  </a:extLst>
                </a:gridCol>
              </a:tblGrid>
              <a:tr h="412608">
                <a:tc>
                  <a:txBody>
                    <a:bodyPr/>
                    <a:lstStyle/>
                    <a:p>
                      <a:pPr algn="r" fontAlgn="ctr"/>
                      <a:r>
                        <a:rPr lang="fr-FR" sz="1100" b="1" u="none" strike="noStrike" dirty="0">
                          <a:effectLst/>
                        </a:rPr>
                        <a:t>ST En première rechute</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765301"/>
                  </a:ext>
                </a:extLst>
              </a:tr>
              <a:tr h="412608">
                <a:tc>
                  <a:txBody>
                    <a:bodyPr/>
                    <a:lstStyle/>
                    <a:p>
                      <a:pPr algn="r" fontAlgn="ctr"/>
                      <a:r>
                        <a:rPr lang="fr-FR" sz="1100" u="none" strike="noStrike" dirty="0">
                          <a:effectLst/>
                        </a:rPr>
                        <a:t> Je suis en attente de mon 2ème traitement et je ne le connais pas encore</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5744244"/>
                  </a:ext>
                </a:extLst>
              </a:tr>
              <a:tr h="412608">
                <a:tc>
                  <a:txBody>
                    <a:bodyPr/>
                    <a:lstStyle/>
                    <a:p>
                      <a:pPr algn="r" fontAlgn="ctr"/>
                      <a:r>
                        <a:rPr lang="fr-FR" sz="1100" u="none" strike="noStrike" dirty="0">
                          <a:effectLst/>
                        </a:rPr>
                        <a:t>Je suis en attente de mon 2ème traitement mais je connais mon futur traitement</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971063"/>
                  </a:ext>
                </a:extLst>
              </a:tr>
              <a:tr h="412608">
                <a:tc>
                  <a:txBody>
                    <a:bodyPr/>
                    <a:lstStyle/>
                    <a:p>
                      <a:pPr algn="r" fontAlgn="ctr"/>
                      <a:r>
                        <a:rPr lang="fr-FR" sz="1100" u="none" strike="noStrike">
                          <a:effectLst/>
                        </a:rPr>
                        <a:t>     Je suis actuellement mon 2nd traitement</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4885944"/>
                  </a:ext>
                </a:extLst>
              </a:tr>
              <a:tr h="412608">
                <a:tc>
                  <a:txBody>
                    <a:bodyPr/>
                    <a:lstStyle/>
                    <a:p>
                      <a:pPr algn="r" fontAlgn="ctr"/>
                      <a:r>
                        <a:rPr lang="fr-FR" sz="1100" u="none" strike="noStrike" dirty="0">
                          <a:effectLst/>
                        </a:rPr>
                        <a:t>     J’ai terminé mon second traitement et je suis en surveillance</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6976241"/>
                  </a:ext>
                </a:extLst>
              </a:tr>
              <a:tr h="412608">
                <a:tc>
                  <a:txBody>
                    <a:bodyPr/>
                    <a:lstStyle/>
                    <a:p>
                      <a:pPr algn="r" fontAlgn="ctr"/>
                      <a:r>
                        <a:rPr lang="fr-FR" sz="1100" b="1" u="none" strike="noStrike" dirty="0">
                          <a:effectLst/>
                        </a:rPr>
                        <a:t>ST En 2ème rechute ou plus</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1042906"/>
                  </a:ext>
                </a:extLst>
              </a:tr>
              <a:tr h="412608">
                <a:tc>
                  <a:txBody>
                    <a:bodyPr/>
                    <a:lstStyle/>
                    <a:p>
                      <a:pPr algn="r" fontAlgn="ctr"/>
                      <a:r>
                        <a:rPr lang="fr-FR" sz="1100" u="none" strike="noStrike">
                          <a:effectLst/>
                        </a:rPr>
                        <a:t>     Je suis en attente de mon 3ème traitement</a:t>
                      </a:r>
                      <a:endParaRPr lang="fr-FR" sz="1100" b="1"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0650802"/>
                  </a:ext>
                </a:extLst>
              </a:tr>
              <a:tr h="412608">
                <a:tc>
                  <a:txBody>
                    <a:bodyPr/>
                    <a:lstStyle/>
                    <a:p>
                      <a:pPr algn="r" fontAlgn="ctr"/>
                      <a:r>
                        <a:rPr lang="fr-FR" sz="1100" u="none" strike="noStrike" dirty="0">
                          <a:effectLst/>
                        </a:rPr>
                        <a:t>     Je suis actuellement mon 3ème traitement ou plus</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8156169"/>
                  </a:ext>
                </a:extLst>
              </a:tr>
              <a:tr h="412608">
                <a:tc>
                  <a:txBody>
                    <a:bodyPr/>
                    <a:lstStyle/>
                    <a:p>
                      <a:pPr algn="r" fontAlgn="ctr"/>
                      <a:r>
                        <a:rPr lang="fr-FR" sz="1100" u="none" strike="noStrike" dirty="0">
                          <a:effectLst/>
                        </a:rPr>
                        <a:t>     J’ai terminé mon 3ème traitement ou plus et je suis en surveillance</a:t>
                      </a:r>
                      <a:endParaRPr lang="fr-FR"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4400839"/>
                  </a:ext>
                </a:extLst>
              </a:tr>
            </a:tbl>
          </a:graphicData>
        </a:graphic>
      </p:graphicFrame>
      <p:graphicFrame>
        <p:nvGraphicFramePr>
          <p:cNvPr id="5" name="Graphique 4">
            <a:extLst>
              <a:ext uri="{FF2B5EF4-FFF2-40B4-BE49-F238E27FC236}">
                <a16:creationId xmlns:a16="http://schemas.microsoft.com/office/drawing/2014/main" id="{05E9F0FB-DDDB-DB52-E84D-D9E83B8A588F}"/>
              </a:ext>
            </a:extLst>
          </p:cNvPr>
          <p:cNvGraphicFramePr/>
          <p:nvPr>
            <p:custDataLst>
              <p:tags r:id="rId4"/>
            </p:custDataLst>
            <p:extLst>
              <p:ext uri="{D42A27DB-BD31-4B8C-83A1-F6EECF244321}">
                <p14:modId xmlns:p14="http://schemas.microsoft.com/office/powerpoint/2010/main" val="3361159255"/>
              </p:ext>
            </p:extLst>
          </p:nvPr>
        </p:nvGraphicFramePr>
        <p:xfrm>
          <a:off x="4488278" y="1199796"/>
          <a:ext cx="3712305" cy="2325900"/>
        </p:xfrm>
        <a:graphic>
          <a:graphicData uri="http://schemas.openxmlformats.org/drawingml/2006/chart">
            <c:chart xmlns:c="http://schemas.openxmlformats.org/drawingml/2006/chart" xmlns:r="http://schemas.openxmlformats.org/officeDocument/2006/relationships" r:id="rId9"/>
          </a:graphicData>
        </a:graphic>
      </p:graphicFrame>
      <p:sp>
        <p:nvSpPr>
          <p:cNvPr id="6" name="ZoneTexte 5">
            <a:extLst>
              <a:ext uri="{FF2B5EF4-FFF2-40B4-BE49-F238E27FC236}">
                <a16:creationId xmlns:a16="http://schemas.microsoft.com/office/drawing/2014/main" id="{A4880559-AD1C-E9A4-8134-5ED725120D54}"/>
              </a:ext>
            </a:extLst>
          </p:cNvPr>
          <p:cNvSpPr txBox="1"/>
          <p:nvPr/>
        </p:nvSpPr>
        <p:spPr>
          <a:xfrm>
            <a:off x="7165887" y="2248926"/>
            <a:ext cx="969256" cy="600164"/>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latin typeface="Dreaming Outloud Pro" panose="03050502040302030504" pitchFamily="66" charset="0"/>
                <a:cs typeface="Dreaming Outloud Pro" panose="03050502040302030504" pitchFamily="66" charset="0"/>
              </a:rPr>
              <a:t>ST 2 rechutes ou +
45%</a:t>
            </a:r>
          </a:p>
        </p:txBody>
      </p:sp>
      <p:pic>
        <p:nvPicPr>
          <p:cNvPr id="8" name="Graphique 7">
            <a:extLst>
              <a:ext uri="{FF2B5EF4-FFF2-40B4-BE49-F238E27FC236}">
                <a16:creationId xmlns:a16="http://schemas.microsoft.com/office/drawing/2014/main" id="{9DC199E2-25A2-9083-DE0D-F5487F7343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5400000">
            <a:off x="6391887" y="2516289"/>
            <a:ext cx="1548000" cy="65439"/>
          </a:xfrm>
          <a:prstGeom prst="rect">
            <a:avLst/>
          </a:prstGeom>
        </p:spPr>
      </p:pic>
      <p:graphicFrame>
        <p:nvGraphicFramePr>
          <p:cNvPr id="10" name="Graphique 9">
            <a:extLst>
              <a:ext uri="{FF2B5EF4-FFF2-40B4-BE49-F238E27FC236}">
                <a16:creationId xmlns:a16="http://schemas.microsoft.com/office/drawing/2014/main" id="{92BF44A5-A2C6-3A24-CCC8-282FC0C8A6E4}"/>
              </a:ext>
            </a:extLst>
          </p:cNvPr>
          <p:cNvGraphicFramePr/>
          <p:nvPr>
            <p:extLst>
              <p:ext uri="{D42A27DB-BD31-4B8C-83A1-F6EECF244321}">
                <p14:modId xmlns:p14="http://schemas.microsoft.com/office/powerpoint/2010/main" val="1147714741"/>
              </p:ext>
            </p:extLst>
          </p:nvPr>
        </p:nvGraphicFramePr>
        <p:xfrm>
          <a:off x="4050304" y="3437834"/>
          <a:ext cx="4405604" cy="279971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1" name="Graphique 10">
            <a:extLst>
              <a:ext uri="{FF2B5EF4-FFF2-40B4-BE49-F238E27FC236}">
                <a16:creationId xmlns:a16="http://schemas.microsoft.com/office/drawing/2014/main" id="{68388158-A018-BFA5-5076-1B0FE9547BB2}"/>
              </a:ext>
            </a:extLst>
          </p:cNvPr>
          <p:cNvGraphicFramePr/>
          <p:nvPr>
            <p:extLst>
              <p:ext uri="{D42A27DB-BD31-4B8C-83A1-F6EECF244321}">
                <p14:modId xmlns:p14="http://schemas.microsoft.com/office/powerpoint/2010/main" val="1988383621"/>
              </p:ext>
            </p:extLst>
          </p:nvPr>
        </p:nvGraphicFramePr>
        <p:xfrm>
          <a:off x="8593641" y="3833472"/>
          <a:ext cx="3433285" cy="2008437"/>
        </p:xfrm>
        <a:graphic>
          <a:graphicData uri="http://schemas.openxmlformats.org/drawingml/2006/chart">
            <c:chart xmlns:c="http://schemas.openxmlformats.org/drawingml/2006/chart" xmlns:r="http://schemas.openxmlformats.org/officeDocument/2006/relationships" r:id="rId13"/>
          </a:graphicData>
        </a:graphic>
      </p:graphicFrame>
      <p:sp>
        <p:nvSpPr>
          <p:cNvPr id="12" name="ZoneTexte 11">
            <a:extLst>
              <a:ext uri="{FF2B5EF4-FFF2-40B4-BE49-F238E27FC236}">
                <a16:creationId xmlns:a16="http://schemas.microsoft.com/office/drawing/2014/main" id="{0B4FF03F-0587-24CD-747C-409D9418223B}"/>
              </a:ext>
            </a:extLst>
          </p:cNvPr>
          <p:cNvSpPr txBox="1"/>
          <p:nvPr/>
        </p:nvSpPr>
        <p:spPr>
          <a:xfrm>
            <a:off x="5768478" y="4720130"/>
            <a:ext cx="969256" cy="553998"/>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200" b="1" dirty="0">
                <a:latin typeface="Dreaming Outloud Pro" panose="03050502040302030504" pitchFamily="66" charset="0"/>
                <a:cs typeface="Dreaming Outloud Pro" panose="03050502040302030504" pitchFamily="66" charset="0"/>
              </a:rPr>
              <a:t>ST 12 ans </a:t>
            </a:r>
          </a:p>
          <a:p>
            <a:pPr marL="0" marR="0" indent="0" algn="ctr" defTabSz="914377" rtl="0" eaLnBrk="1" fontAlgn="t" latinLnBrk="0" hangingPunct="1">
              <a:lnSpc>
                <a:spcPct val="100000"/>
              </a:lnSpc>
              <a:spcBef>
                <a:spcPts val="0"/>
              </a:spcBef>
              <a:spcAft>
                <a:spcPts val="0"/>
              </a:spcAft>
              <a:buClr>
                <a:srgbClr val="EC2606"/>
              </a:buClr>
              <a:buSzTx/>
              <a:tabLst/>
            </a:pPr>
            <a:r>
              <a:rPr lang="fr-FR" sz="1200" b="1" dirty="0">
                <a:latin typeface="Dreaming Outloud Pro" panose="03050502040302030504" pitchFamily="66" charset="0"/>
                <a:cs typeface="Dreaming Outloud Pro" panose="03050502040302030504" pitchFamily="66" charset="0"/>
              </a:rPr>
              <a:t>et plus
47%</a:t>
            </a:r>
          </a:p>
        </p:txBody>
      </p:sp>
      <p:sp>
        <p:nvSpPr>
          <p:cNvPr id="17" name="ZoneTexte 16">
            <a:extLst>
              <a:ext uri="{FF2B5EF4-FFF2-40B4-BE49-F238E27FC236}">
                <a16:creationId xmlns:a16="http://schemas.microsoft.com/office/drawing/2014/main" id="{6A6B7434-B7E8-D84A-97E8-A42CE94B5AA4}"/>
              </a:ext>
            </a:extLst>
          </p:cNvPr>
          <p:cNvSpPr txBox="1"/>
          <p:nvPr/>
        </p:nvSpPr>
        <p:spPr>
          <a:xfrm>
            <a:off x="5056874" y="5971205"/>
            <a:ext cx="2575112" cy="442035"/>
          </a:xfrm>
          <a:noFill/>
          <a:ln>
            <a:solidFill>
              <a:schemeClr val="tx1"/>
            </a:solidFill>
          </a:ln>
          <a:effectLst/>
        </p:spPr>
        <p:txBody>
          <a:bodyPr wrap="square" lIns="36000" tIns="36000" rIns="36000" bIns="36000" rtlCol="0" anchor="t" anchorCtr="0">
            <a:spAutoFit/>
          </a:bodyPr>
          <a:lstStyle>
            <a:defPPr>
              <a:defRPr lang="fr-FR"/>
            </a:defPPr>
            <a:lvl1pPr marR="0" indent="0" algn="ctr" defTabSz="914377" fontAlgn="auto">
              <a:lnSpc>
                <a:spcPct val="100000"/>
              </a:lnSpc>
              <a:spcBef>
                <a:spcPts val="0"/>
              </a:spcBef>
              <a:spcAft>
                <a:spcPts val="0"/>
              </a:spcAft>
              <a:buClr>
                <a:srgbClr val="EC2606"/>
              </a:buClr>
              <a:buSzTx/>
              <a:buFont typeface="Arial" panose="020B0604020202020204" pitchFamily="34" charset="0"/>
              <a:buNone/>
              <a:tabLst/>
              <a:defRPr sz="1200">
                <a:cs typeface="Dreaming Outloud Pro" panose="03050502040302030504" pitchFamily="66" charset="0"/>
              </a:defRPr>
            </a:lvl1pPr>
          </a:lstStyle>
          <a:p>
            <a:r>
              <a:rPr lang="fr-FR" dirty="0"/>
              <a:t>Ancienneté moyenne du diagnostic</a:t>
            </a:r>
          </a:p>
          <a:p>
            <a:r>
              <a:rPr lang="fr-FR" b="1" dirty="0"/>
              <a:t>13 ans</a:t>
            </a:r>
          </a:p>
        </p:txBody>
      </p:sp>
      <p:sp>
        <p:nvSpPr>
          <p:cNvPr id="18" name="ZoneTexte 17">
            <a:extLst>
              <a:ext uri="{FF2B5EF4-FFF2-40B4-BE49-F238E27FC236}">
                <a16:creationId xmlns:a16="http://schemas.microsoft.com/office/drawing/2014/main" id="{770970CD-6540-1D37-8183-875075D865E4}"/>
              </a:ext>
            </a:extLst>
          </p:cNvPr>
          <p:cNvSpPr txBox="1"/>
          <p:nvPr/>
        </p:nvSpPr>
        <p:spPr>
          <a:xfrm>
            <a:off x="8547233" y="5792299"/>
            <a:ext cx="3215423" cy="426646"/>
          </a:xfrm>
          <a:custGeom>
            <a:avLst/>
            <a:gdLst>
              <a:gd name="connsiteX0" fmla="*/ 0 w 3215423"/>
              <a:gd name="connsiteY0" fmla="*/ 0 h 426646"/>
              <a:gd name="connsiteX1" fmla="*/ 610930 w 3215423"/>
              <a:gd name="connsiteY1" fmla="*/ 0 h 426646"/>
              <a:gd name="connsiteX2" fmla="*/ 1221861 w 3215423"/>
              <a:gd name="connsiteY2" fmla="*/ 0 h 426646"/>
              <a:gd name="connsiteX3" fmla="*/ 1832791 w 3215423"/>
              <a:gd name="connsiteY3" fmla="*/ 0 h 426646"/>
              <a:gd name="connsiteX4" fmla="*/ 2540184 w 3215423"/>
              <a:gd name="connsiteY4" fmla="*/ 0 h 426646"/>
              <a:gd name="connsiteX5" fmla="*/ 3215423 w 3215423"/>
              <a:gd name="connsiteY5" fmla="*/ 0 h 426646"/>
              <a:gd name="connsiteX6" fmla="*/ 3215423 w 3215423"/>
              <a:gd name="connsiteY6" fmla="*/ 426646 h 426646"/>
              <a:gd name="connsiteX7" fmla="*/ 2604493 w 3215423"/>
              <a:gd name="connsiteY7" fmla="*/ 426646 h 426646"/>
              <a:gd name="connsiteX8" fmla="*/ 2025716 w 3215423"/>
              <a:gd name="connsiteY8" fmla="*/ 426646 h 426646"/>
              <a:gd name="connsiteX9" fmla="*/ 1446940 w 3215423"/>
              <a:gd name="connsiteY9" fmla="*/ 426646 h 426646"/>
              <a:gd name="connsiteX10" fmla="*/ 900318 w 3215423"/>
              <a:gd name="connsiteY10" fmla="*/ 426646 h 426646"/>
              <a:gd name="connsiteX11" fmla="*/ 0 w 3215423"/>
              <a:gd name="connsiteY11" fmla="*/ 426646 h 426646"/>
              <a:gd name="connsiteX12" fmla="*/ 0 w 3215423"/>
              <a:gd name="connsiteY12" fmla="*/ 0 h 42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5423" h="426646" extrusionOk="0">
                <a:moveTo>
                  <a:pt x="0" y="0"/>
                </a:moveTo>
                <a:cubicBezTo>
                  <a:pt x="172111" y="15046"/>
                  <a:pt x="478758" y="-9933"/>
                  <a:pt x="610930" y="0"/>
                </a:cubicBezTo>
                <a:cubicBezTo>
                  <a:pt x="743102" y="9933"/>
                  <a:pt x="1088107" y="-28074"/>
                  <a:pt x="1221861" y="0"/>
                </a:cubicBezTo>
                <a:cubicBezTo>
                  <a:pt x="1355615" y="28074"/>
                  <a:pt x="1651584" y="-3856"/>
                  <a:pt x="1832791" y="0"/>
                </a:cubicBezTo>
                <a:cubicBezTo>
                  <a:pt x="2013998" y="3856"/>
                  <a:pt x="2244273" y="-4981"/>
                  <a:pt x="2540184" y="0"/>
                </a:cubicBezTo>
                <a:cubicBezTo>
                  <a:pt x="2836095" y="4981"/>
                  <a:pt x="2940089" y="-26902"/>
                  <a:pt x="3215423" y="0"/>
                </a:cubicBezTo>
                <a:cubicBezTo>
                  <a:pt x="3212059" y="149187"/>
                  <a:pt x="3198356" y="308150"/>
                  <a:pt x="3215423" y="426646"/>
                </a:cubicBezTo>
                <a:cubicBezTo>
                  <a:pt x="3087984" y="425629"/>
                  <a:pt x="2877175" y="422257"/>
                  <a:pt x="2604493" y="426646"/>
                </a:cubicBezTo>
                <a:cubicBezTo>
                  <a:pt x="2331811" y="431036"/>
                  <a:pt x="2234611" y="426984"/>
                  <a:pt x="2025716" y="426646"/>
                </a:cubicBezTo>
                <a:cubicBezTo>
                  <a:pt x="1816821" y="426308"/>
                  <a:pt x="1654498" y="438685"/>
                  <a:pt x="1446940" y="426646"/>
                </a:cubicBezTo>
                <a:cubicBezTo>
                  <a:pt x="1239382" y="414607"/>
                  <a:pt x="1070327" y="424466"/>
                  <a:pt x="900318" y="426646"/>
                </a:cubicBezTo>
                <a:cubicBezTo>
                  <a:pt x="730309" y="428826"/>
                  <a:pt x="366764" y="393742"/>
                  <a:pt x="0" y="426646"/>
                </a:cubicBezTo>
                <a:cubicBezTo>
                  <a:pt x="279" y="229221"/>
                  <a:pt x="-15280" y="123229"/>
                  <a:pt x="0" y="0"/>
                </a:cubicBezTo>
                <a:close/>
              </a:path>
            </a:pathLst>
          </a:custGeom>
          <a:noFill/>
          <a:ln>
            <a:solidFill>
              <a:schemeClr val="tx1"/>
            </a:solidFill>
            <a:extLst>
              <a:ext uri="{C807C97D-BFC1-408E-A445-0C87EB9F89A2}">
                <ask:lineSketchStyleProps xmlns:ask="http://schemas.microsoft.com/office/drawing/2018/sketchyshapes" sd="3841872309">
                  <a:prstGeom prst="rect">
                    <a:avLst/>
                  </a:prstGeom>
                  <ask:type>
                    <ask:lineSketchFreehand/>
                  </ask:type>
                </ask:lineSketchStyleProps>
              </a:ext>
            </a:extLst>
          </a:ln>
          <a:effectLst/>
        </p:spPr>
        <p:txBody>
          <a:bodyPr wrap="square" lIns="36000" tIns="36000" rIns="36000" bIns="36000" rtlCol="0" anchor="t" anchorCtr="0">
            <a:spAutoFit/>
          </a:bodyPr>
          <a:lstStyle/>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100" dirty="0">
                <a:ea typeface="+mn-ea"/>
                <a:cs typeface="Dreaming Outloud Pro" panose="03050502040302030504" pitchFamily="66" charset="0"/>
              </a:rPr>
              <a:t>Ancienneté moyenne de la dernière rechute </a:t>
            </a:r>
          </a:p>
          <a:p>
            <a:pPr marL="0" marR="0" indent="0" algn="ctr"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pPr>
            <a:r>
              <a:rPr lang="fr-FR" sz="1200" b="1" dirty="0">
                <a:ea typeface="+mn-ea"/>
                <a:cs typeface="Dreaming Outloud Pro" panose="03050502040302030504" pitchFamily="66" charset="0"/>
              </a:rPr>
              <a:t>2,2 ans</a:t>
            </a:r>
          </a:p>
        </p:txBody>
      </p:sp>
      <p:sp>
        <p:nvSpPr>
          <p:cNvPr id="19" name="Légende : encadrée 18">
            <a:extLst>
              <a:ext uri="{FF2B5EF4-FFF2-40B4-BE49-F238E27FC236}">
                <a16:creationId xmlns:a16="http://schemas.microsoft.com/office/drawing/2014/main" id="{5476FA9D-804D-8B6E-F4BE-38FFDF924B64}"/>
              </a:ext>
            </a:extLst>
          </p:cNvPr>
          <p:cNvSpPr/>
          <p:nvPr/>
        </p:nvSpPr>
        <p:spPr>
          <a:xfrm>
            <a:off x="9079679" y="6216150"/>
            <a:ext cx="1481846" cy="159462"/>
          </a:xfrm>
          <a:prstGeom prst="borderCallout1">
            <a:avLst>
              <a:gd name="adj1" fmla="val 4618"/>
              <a:gd name="adj2" fmla="val 39070"/>
              <a:gd name="adj3" fmla="val -77787"/>
              <a:gd name="adj4" fmla="val 50543"/>
            </a:avLst>
          </a:prstGeom>
          <a:solidFill>
            <a:srgbClr val="FFFFFF"/>
          </a:solidFill>
          <a:ln w="6350">
            <a:solidFill>
              <a:srgbClr val="E2E2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18000" rIns="36000" bIns="18000" rtlCol="0" anchor="t">
            <a:spAutoFit/>
          </a:bodyPr>
          <a:lstStyle/>
          <a:p>
            <a:r>
              <a:rPr lang="fr-FR" sz="800" dirty="0">
                <a:solidFill>
                  <a:srgbClr val="7F7F7F"/>
                </a:solidFill>
              </a:rPr>
              <a:t>- En 2</a:t>
            </a:r>
            <a:r>
              <a:rPr lang="fr-FR" sz="800" baseline="30000" dirty="0">
                <a:solidFill>
                  <a:srgbClr val="7F7F7F"/>
                </a:solidFill>
              </a:rPr>
              <a:t>ème</a:t>
            </a:r>
            <a:r>
              <a:rPr lang="fr-FR" sz="800" dirty="0">
                <a:solidFill>
                  <a:srgbClr val="7F7F7F"/>
                </a:solidFill>
              </a:rPr>
              <a:t> rechute ou plus : 1,7</a:t>
            </a:r>
          </a:p>
        </p:txBody>
      </p:sp>
    </p:spTree>
    <p:extLst>
      <p:ext uri="{BB962C8B-B14F-4D97-AF65-F5344CB8AC3E}">
        <p14:creationId xmlns:p14="http://schemas.microsoft.com/office/powerpoint/2010/main" val="548272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78CCD6D-872D-193E-C0F2-FF2A4A838EF8}"/>
              </a:ext>
            </a:extLst>
          </p:cNvPr>
          <p:cNvSpPr>
            <a:spLocks noGrp="1"/>
          </p:cNvSpPr>
          <p:nvPr>
            <p:ph type="title"/>
          </p:nvPr>
        </p:nvSpPr>
        <p:spPr>
          <a:xfrm>
            <a:off x="432479" y="189100"/>
            <a:ext cx="11607121" cy="313932"/>
          </a:xfrm>
        </p:spPr>
        <p:txBody>
          <a:bodyPr/>
          <a:lstStyle/>
          <a:p>
            <a:r>
              <a:rPr lang="fr-FR" sz="1600" dirty="0"/>
              <a:t>Mise en regard du changement de traitement sur la satisfaction du traitement et l’impact sur l’organisation quotidienne</a:t>
            </a:r>
          </a:p>
        </p:txBody>
      </p:sp>
      <p:graphicFrame>
        <p:nvGraphicFramePr>
          <p:cNvPr id="9" name="Graphique 8">
            <a:extLst>
              <a:ext uri="{FF2B5EF4-FFF2-40B4-BE49-F238E27FC236}">
                <a16:creationId xmlns:a16="http://schemas.microsoft.com/office/drawing/2014/main" id="{E114D715-5FDC-AC2D-4617-3E8A96C5BC1E}"/>
              </a:ext>
            </a:extLst>
          </p:cNvPr>
          <p:cNvGraphicFramePr/>
          <p:nvPr/>
        </p:nvGraphicFramePr>
        <p:xfrm>
          <a:off x="6108810" y="895927"/>
          <a:ext cx="1686560" cy="59205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au 9">
            <a:extLst>
              <a:ext uri="{FF2B5EF4-FFF2-40B4-BE49-F238E27FC236}">
                <a16:creationId xmlns:a16="http://schemas.microsoft.com/office/drawing/2014/main" id="{E4006D39-03D8-8187-365C-8073111FE729}"/>
              </a:ext>
            </a:extLst>
          </p:cNvPr>
          <p:cNvGraphicFramePr>
            <a:graphicFrameLocks noGrp="1"/>
          </p:cNvGraphicFramePr>
          <p:nvPr/>
        </p:nvGraphicFramePr>
        <p:xfrm>
          <a:off x="3265714" y="994046"/>
          <a:ext cx="2900359" cy="5688000"/>
        </p:xfrm>
        <a:graphic>
          <a:graphicData uri="http://schemas.openxmlformats.org/drawingml/2006/table">
            <a:tbl>
              <a:tblPr>
                <a:tableStyleId>{5C22544A-7EE6-4342-B048-85BDC9FD1C3A}</a:tableStyleId>
              </a:tblPr>
              <a:tblGrid>
                <a:gridCol w="2900359">
                  <a:extLst>
                    <a:ext uri="{9D8B030D-6E8A-4147-A177-3AD203B41FA5}">
                      <a16:colId xmlns:a16="http://schemas.microsoft.com/office/drawing/2014/main" val="1650388097"/>
                    </a:ext>
                  </a:extLst>
                </a:gridCol>
              </a:tblGrid>
              <a:tr h="1137600">
                <a:tc>
                  <a:txBody>
                    <a:bodyPr/>
                    <a:lstStyle/>
                    <a:p>
                      <a:pPr algn="r" fontAlgn="ctr"/>
                      <a:r>
                        <a:rPr lang="fr-FR" sz="1100" b="0" i="0" u="none" strike="noStrike" dirty="0">
                          <a:solidFill>
                            <a:schemeClr val="tx1"/>
                          </a:solidFill>
                          <a:effectLst/>
                          <a:latin typeface="+mj-lt"/>
                        </a:rPr>
                        <a:t>Inhibiteur de BTK </a:t>
                      </a:r>
                    </a:p>
                    <a:p>
                      <a:pPr algn="r" fontAlgn="ctr"/>
                      <a:r>
                        <a:rPr lang="fr-FR" sz="1000" b="0" i="0" u="none" strike="noStrike" dirty="0">
                          <a:solidFill>
                            <a:schemeClr val="tx1"/>
                          </a:solidFill>
                          <a:effectLst/>
                          <a:latin typeface="+mj-lt"/>
                        </a:rPr>
                        <a:t>(</a:t>
                      </a:r>
                      <a:r>
                        <a:rPr lang="fr-FR" sz="1000" b="0" i="0" u="none" strike="noStrike" dirty="0" err="1">
                          <a:solidFill>
                            <a:schemeClr val="tx1"/>
                          </a:solidFill>
                          <a:effectLst/>
                          <a:latin typeface="+mj-lt"/>
                        </a:rPr>
                        <a:t>ibrutinib</a:t>
                      </a:r>
                      <a:r>
                        <a:rPr lang="fr-FR" sz="1000" b="0" i="0" u="none" strike="noStrike" dirty="0">
                          <a:solidFill>
                            <a:schemeClr val="tx1"/>
                          </a:solidFill>
                          <a:effectLst/>
                          <a:latin typeface="+mj-lt"/>
                        </a:rPr>
                        <a:t>/</a:t>
                      </a:r>
                      <a:r>
                        <a:rPr lang="fr-FR" sz="1000" b="0" i="0" u="none" strike="noStrike" dirty="0" err="1">
                          <a:solidFill>
                            <a:schemeClr val="tx1"/>
                          </a:solidFill>
                          <a:effectLst/>
                          <a:latin typeface="+mj-lt"/>
                        </a:rPr>
                        <a:t>Imbruvica</a:t>
                      </a:r>
                      <a:r>
                        <a:rPr lang="fr-FR" sz="1000" b="0" i="0" u="none" strike="noStrike" dirty="0">
                          <a:solidFill>
                            <a:schemeClr val="tx1"/>
                          </a:solidFill>
                          <a:effectLst/>
                          <a:latin typeface="+mj-lt"/>
                        </a:rPr>
                        <a:t>®, </a:t>
                      </a:r>
                      <a:r>
                        <a:rPr lang="fr-FR" sz="1000" b="0" i="0" u="none" strike="noStrike" dirty="0" err="1">
                          <a:solidFill>
                            <a:schemeClr val="tx1"/>
                          </a:solidFill>
                          <a:effectLst/>
                          <a:latin typeface="+mj-lt"/>
                        </a:rPr>
                        <a:t>acalabrutinib</a:t>
                      </a:r>
                      <a:r>
                        <a:rPr lang="fr-FR" sz="1000" b="0" i="0" u="none" strike="noStrike" dirty="0">
                          <a:solidFill>
                            <a:schemeClr val="tx1"/>
                          </a:solidFill>
                          <a:effectLst/>
                          <a:latin typeface="+mj-lt"/>
                        </a:rPr>
                        <a:t>/</a:t>
                      </a:r>
                      <a:r>
                        <a:rPr lang="fr-FR" sz="1000" b="0" i="0" u="none" strike="noStrike" dirty="0" err="1">
                          <a:solidFill>
                            <a:schemeClr val="tx1"/>
                          </a:solidFill>
                          <a:effectLst/>
                          <a:latin typeface="+mj-lt"/>
                        </a:rPr>
                        <a:t>Calquence</a:t>
                      </a:r>
                      <a:r>
                        <a:rPr lang="fr-FR" sz="1000" b="0" i="0" u="none" strike="noStrike" dirty="0">
                          <a:solidFill>
                            <a:schemeClr val="tx1"/>
                          </a:solidFill>
                          <a:effectLst/>
                          <a:latin typeface="+mj-lt"/>
                        </a:rPr>
                        <a:t>®, </a:t>
                      </a:r>
                      <a:r>
                        <a:rPr lang="fr-FR" sz="1000" b="0" i="0" u="none" strike="noStrike" dirty="0" err="1">
                          <a:solidFill>
                            <a:schemeClr val="tx1"/>
                          </a:solidFill>
                          <a:effectLst/>
                          <a:latin typeface="+mj-lt"/>
                        </a:rPr>
                        <a:t>zanubrutinib</a:t>
                      </a:r>
                      <a:r>
                        <a:rPr lang="fr-FR" sz="1000" b="0" i="0" u="none" strike="noStrike" dirty="0">
                          <a:solidFill>
                            <a:schemeClr val="tx1"/>
                          </a:solidFill>
                          <a:effectLst/>
                          <a:latin typeface="+mj-lt"/>
                        </a:rPr>
                        <a:t>/</a:t>
                      </a:r>
                      <a:r>
                        <a:rPr lang="fr-FR" sz="1000" b="0" i="0" u="none" strike="noStrike" dirty="0" err="1">
                          <a:solidFill>
                            <a:schemeClr val="tx1"/>
                          </a:solidFill>
                          <a:effectLst/>
                          <a:latin typeface="+mj-lt"/>
                        </a:rPr>
                        <a:t>Brukinsa</a:t>
                      </a:r>
                      <a:r>
                        <a:rPr lang="fr-FR" sz="1000" b="0" i="0" u="none" strike="noStrike" dirty="0">
                          <a:solidFill>
                            <a:schemeClr val="tx1"/>
                          </a:solidFill>
                          <a:effectLst/>
                          <a:latin typeface="+mj-lt"/>
                        </a:rPr>
                        <a:t>®)</a:t>
                      </a:r>
                      <a:endParaRPr lang="fr-FR" sz="1100" b="0" i="0" u="none" strike="noStrike" dirty="0">
                        <a:solidFill>
                          <a:schemeClr val="tx1"/>
                        </a:solidFill>
                        <a:effectLst/>
                        <a:latin typeface="+mj-lt"/>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137600">
                <a:tc>
                  <a:txBody>
                    <a:bodyPr/>
                    <a:lstStyle/>
                    <a:p>
                      <a:pPr algn="r" fontAlgn="ctr"/>
                      <a:r>
                        <a:rPr lang="fr-FR" sz="1100" b="0" i="0" u="none" strike="noStrike" dirty="0">
                          <a:solidFill>
                            <a:schemeClr val="tx1"/>
                          </a:solidFill>
                          <a:effectLst/>
                          <a:latin typeface="+mj-lt"/>
                        </a:rPr>
                        <a:t>Inhibiteur de BCL2 </a:t>
                      </a:r>
                    </a:p>
                    <a:p>
                      <a:pPr algn="r" fontAlgn="ctr"/>
                      <a:r>
                        <a:rPr lang="fr-FR" sz="1000" b="0" i="0" u="none" strike="noStrike" dirty="0">
                          <a:solidFill>
                            <a:schemeClr val="tx1"/>
                          </a:solidFill>
                          <a:effectLst/>
                          <a:latin typeface="+mj-lt"/>
                        </a:rPr>
                        <a:t>(</a:t>
                      </a:r>
                      <a:r>
                        <a:rPr lang="fr-FR" sz="1000" b="0" i="0" u="none" strike="noStrike" dirty="0" err="1">
                          <a:solidFill>
                            <a:schemeClr val="tx1"/>
                          </a:solidFill>
                          <a:effectLst/>
                          <a:latin typeface="+mj-lt"/>
                        </a:rPr>
                        <a:t>vénétoclax</a:t>
                      </a:r>
                      <a:r>
                        <a:rPr lang="fr-FR" sz="1000" b="0" i="0" u="none" strike="noStrike" dirty="0">
                          <a:solidFill>
                            <a:schemeClr val="tx1"/>
                          </a:solidFill>
                          <a:effectLst/>
                          <a:latin typeface="+mj-lt"/>
                        </a:rPr>
                        <a:t>/</a:t>
                      </a:r>
                      <a:r>
                        <a:rPr lang="fr-FR" sz="1000" b="0" i="0" u="none" strike="noStrike" dirty="0" err="1">
                          <a:solidFill>
                            <a:schemeClr val="tx1"/>
                          </a:solidFill>
                          <a:effectLst/>
                          <a:latin typeface="+mj-lt"/>
                        </a:rPr>
                        <a:t>Venclyxto</a:t>
                      </a:r>
                      <a:r>
                        <a:rPr lang="fr-FR" sz="1000" b="0" i="0" u="none" strike="noStrike" dirty="0">
                          <a:solidFill>
                            <a:schemeClr val="tx1"/>
                          </a:solidFill>
                          <a:effectLst/>
                          <a:latin typeface="+mj-lt"/>
                        </a:rPr>
                        <a:t>®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137600">
                <a:tc>
                  <a:txBody>
                    <a:bodyPr/>
                    <a:lstStyle/>
                    <a:p>
                      <a:pPr algn="r" fontAlgn="ctr"/>
                      <a:r>
                        <a:rPr lang="fr-FR" sz="1100" b="0" i="0" u="none" strike="noStrike" dirty="0">
                          <a:solidFill>
                            <a:schemeClr val="tx1"/>
                          </a:solidFill>
                          <a:effectLst/>
                          <a:latin typeface="+mj-lt"/>
                        </a:rPr>
                        <a:t>Anticorps anti-CD20 </a:t>
                      </a:r>
                    </a:p>
                    <a:p>
                      <a:pPr algn="r" fontAlgn="ctr"/>
                      <a:r>
                        <a:rPr lang="fr-FR" sz="1000" b="0" i="0" u="none" strike="noStrike" dirty="0">
                          <a:solidFill>
                            <a:schemeClr val="tx1"/>
                          </a:solidFill>
                          <a:effectLst/>
                          <a:latin typeface="+mj-lt"/>
                        </a:rPr>
                        <a:t>(</a:t>
                      </a:r>
                      <a:r>
                        <a:rPr lang="fr-FR" sz="1000" b="0" i="0" u="none" strike="noStrike" dirty="0" err="1">
                          <a:solidFill>
                            <a:schemeClr val="tx1"/>
                          </a:solidFill>
                          <a:effectLst/>
                          <a:latin typeface="+mj-lt"/>
                        </a:rPr>
                        <a:t>obinutuzumab</a:t>
                      </a:r>
                      <a:r>
                        <a:rPr lang="fr-FR" sz="1000" b="0" i="0" u="none" strike="noStrike" dirty="0">
                          <a:solidFill>
                            <a:schemeClr val="tx1"/>
                          </a:solidFill>
                          <a:effectLst/>
                          <a:latin typeface="+mj-lt"/>
                        </a:rPr>
                        <a:t> /</a:t>
                      </a:r>
                      <a:r>
                        <a:rPr lang="fr-FR" sz="1000" b="0" i="0" u="none" strike="noStrike" dirty="0" err="1">
                          <a:solidFill>
                            <a:schemeClr val="tx1"/>
                          </a:solidFill>
                          <a:effectLst/>
                          <a:latin typeface="+mj-lt"/>
                        </a:rPr>
                        <a:t>Gazyvaro</a:t>
                      </a:r>
                      <a:r>
                        <a:rPr lang="fr-FR" sz="1000" b="0" i="0" u="none" strike="noStrike" dirty="0">
                          <a:solidFill>
                            <a:schemeClr val="tx1"/>
                          </a:solidFill>
                          <a:effectLst/>
                          <a:latin typeface="+mj-lt"/>
                        </a:rPr>
                        <a:t>®, rituximab)</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137600">
                <a:tc>
                  <a:txBody>
                    <a:bodyPr/>
                    <a:lstStyle/>
                    <a:p>
                      <a:pPr algn="r" fontAlgn="ctr"/>
                      <a:r>
                        <a:rPr lang="fr-FR" sz="1100" b="0" i="0" u="none" strike="noStrike" dirty="0">
                          <a:solidFill>
                            <a:schemeClr val="tx1"/>
                          </a:solidFill>
                          <a:effectLst/>
                          <a:latin typeface="+mj-lt"/>
                        </a:rPr>
                        <a:t>Chimiothérapie </a:t>
                      </a:r>
                    </a:p>
                    <a:p>
                      <a:pPr algn="r" fontAlgn="ctr"/>
                      <a:r>
                        <a:rPr lang="fr-FR" sz="1000" b="0" i="0" u="none" strike="noStrike" dirty="0">
                          <a:solidFill>
                            <a:schemeClr val="tx1"/>
                          </a:solidFill>
                          <a:effectLst/>
                          <a:latin typeface="+mj-lt"/>
                        </a:rPr>
                        <a:t>(</a:t>
                      </a:r>
                      <a:r>
                        <a:rPr lang="fr-FR" sz="1000" b="0" i="0" u="none" strike="noStrike" dirty="0" err="1">
                          <a:solidFill>
                            <a:schemeClr val="tx1"/>
                          </a:solidFill>
                          <a:effectLst/>
                          <a:latin typeface="+mj-lt"/>
                        </a:rPr>
                        <a:t>bendamustine</a:t>
                      </a:r>
                      <a:r>
                        <a:rPr lang="fr-FR" sz="1000" b="0" i="0" u="none" strike="noStrike" dirty="0">
                          <a:solidFill>
                            <a:schemeClr val="tx1"/>
                          </a:solidFill>
                          <a:effectLst/>
                          <a:latin typeface="+mj-lt"/>
                        </a:rPr>
                        <a:t>, </a:t>
                      </a:r>
                      <a:r>
                        <a:rPr lang="fr-FR" sz="1000" b="0" i="0" u="none" strike="noStrike" dirty="0" err="1">
                          <a:solidFill>
                            <a:schemeClr val="tx1"/>
                          </a:solidFill>
                          <a:effectLst/>
                          <a:latin typeface="+mj-lt"/>
                        </a:rPr>
                        <a:t>Chlorambucil</a:t>
                      </a:r>
                      <a:r>
                        <a:rPr lang="fr-FR" sz="1000" b="0" i="0" u="none" strike="noStrike" dirty="0">
                          <a:solidFill>
                            <a:schemeClr val="tx1"/>
                          </a:solidFill>
                          <a:effectLst/>
                          <a:latin typeface="+mj-lt"/>
                        </a:rPr>
                        <a:t>/</a:t>
                      </a:r>
                      <a:r>
                        <a:rPr lang="fr-FR" sz="1000" b="0" i="0" u="none" strike="noStrike" dirty="0" err="1">
                          <a:solidFill>
                            <a:schemeClr val="tx1"/>
                          </a:solidFill>
                          <a:effectLst/>
                          <a:latin typeface="+mj-lt"/>
                        </a:rPr>
                        <a:t>Chloraminophene</a:t>
                      </a:r>
                      <a:r>
                        <a:rPr lang="fr-FR" sz="1000" b="0" i="0" u="none" strike="noStrike" dirty="0">
                          <a:solidFill>
                            <a:schemeClr val="tx1"/>
                          </a:solidFill>
                          <a:effectLst/>
                          <a:latin typeface="+mj-lt"/>
                        </a:rPr>
                        <a:t>®, </a:t>
                      </a:r>
                      <a:r>
                        <a:rPr lang="fr-FR" sz="1000" b="0" i="0" u="none" strike="noStrike" dirty="0" err="1">
                          <a:solidFill>
                            <a:schemeClr val="tx1"/>
                          </a:solidFill>
                          <a:effectLst/>
                          <a:latin typeface="+mj-lt"/>
                        </a:rPr>
                        <a:t>fludarabine</a:t>
                      </a:r>
                      <a:r>
                        <a:rPr lang="fr-FR" sz="1000" b="0" i="0" u="none" strike="noStrike" dirty="0">
                          <a:solidFill>
                            <a:schemeClr val="tx1"/>
                          </a:solidFill>
                          <a:effectLst/>
                          <a:latin typeface="+mj-lt"/>
                        </a:rPr>
                        <a:t>, </a:t>
                      </a:r>
                      <a:r>
                        <a:rPr lang="fr-FR" sz="1000" b="0" i="0" u="none" strike="noStrike" dirty="0" err="1">
                          <a:solidFill>
                            <a:schemeClr val="tx1"/>
                          </a:solidFill>
                          <a:effectLst/>
                          <a:latin typeface="+mj-lt"/>
                        </a:rPr>
                        <a:t>idelalisib</a:t>
                      </a:r>
                      <a:r>
                        <a:rPr lang="fr-FR" sz="1000" b="0" i="0" u="none" strike="noStrike" dirty="0">
                          <a:solidFill>
                            <a:schemeClr val="tx1"/>
                          </a:solidFill>
                          <a:effectLst/>
                          <a:latin typeface="+mj-lt"/>
                        </a:rPr>
                        <a:t>/</a:t>
                      </a:r>
                      <a:r>
                        <a:rPr lang="fr-FR" sz="1000" b="0" i="0" u="none" strike="noStrike" dirty="0" err="1">
                          <a:solidFill>
                            <a:schemeClr val="tx1"/>
                          </a:solidFill>
                          <a:effectLst/>
                          <a:latin typeface="+mj-lt"/>
                        </a:rPr>
                        <a:t>Zydelig</a:t>
                      </a:r>
                      <a:r>
                        <a:rPr lang="fr-FR" sz="1000" b="0" i="0" u="none" strike="noStrike" dirty="0">
                          <a:solidFill>
                            <a:schemeClr val="tx1"/>
                          </a:solidFill>
                          <a:effectLst/>
                          <a:latin typeface="+mj-lt"/>
                        </a:rPr>
                        <a:t>®…)</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137600">
                <a:tc>
                  <a:txBody>
                    <a:bodyPr/>
                    <a:lstStyle/>
                    <a:p>
                      <a:pPr algn="r" fontAlgn="ctr"/>
                      <a:r>
                        <a:rPr lang="fr-FR" sz="1100" b="0" i="0" u="none" strike="noStrike" dirty="0">
                          <a:solidFill>
                            <a:schemeClr val="tx1"/>
                          </a:solidFill>
                          <a:effectLst/>
                          <a:latin typeface="+mj-lt"/>
                        </a:rPr>
                        <a:t>Autres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graphicFrame>
        <p:nvGraphicFramePr>
          <p:cNvPr id="11" name="Graphique 10">
            <a:extLst>
              <a:ext uri="{FF2B5EF4-FFF2-40B4-BE49-F238E27FC236}">
                <a16:creationId xmlns:a16="http://schemas.microsoft.com/office/drawing/2014/main" id="{15DB6ECD-6E1D-DC4A-6894-3E92B280D209}"/>
              </a:ext>
            </a:extLst>
          </p:cNvPr>
          <p:cNvGraphicFramePr/>
          <p:nvPr/>
        </p:nvGraphicFramePr>
        <p:xfrm>
          <a:off x="1815878" y="1031699"/>
          <a:ext cx="1688400" cy="1168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au 11">
            <a:extLst>
              <a:ext uri="{FF2B5EF4-FFF2-40B4-BE49-F238E27FC236}">
                <a16:creationId xmlns:a16="http://schemas.microsoft.com/office/drawing/2014/main" id="{C90D0F44-852D-84B1-A84F-4EEA5F04122F}"/>
              </a:ext>
            </a:extLst>
          </p:cNvPr>
          <p:cNvGraphicFramePr>
            <a:graphicFrameLocks noGrp="1"/>
          </p:cNvGraphicFramePr>
          <p:nvPr/>
        </p:nvGraphicFramePr>
        <p:xfrm>
          <a:off x="536353" y="1153900"/>
          <a:ext cx="1360804" cy="900000"/>
        </p:xfrm>
        <a:graphic>
          <a:graphicData uri="http://schemas.openxmlformats.org/drawingml/2006/table">
            <a:tbl>
              <a:tblPr>
                <a:tableStyleId>{5C22544A-7EE6-4342-B048-85BDC9FD1C3A}</a:tableStyleId>
              </a:tblPr>
              <a:tblGrid>
                <a:gridCol w="1360804">
                  <a:extLst>
                    <a:ext uri="{9D8B030D-6E8A-4147-A177-3AD203B41FA5}">
                      <a16:colId xmlns:a16="http://schemas.microsoft.com/office/drawing/2014/main" val="1650388097"/>
                    </a:ext>
                  </a:extLst>
                </a:gridCol>
              </a:tblGrid>
              <a:tr h="180000">
                <a:tc>
                  <a:txBody>
                    <a:bodyPr/>
                    <a:lstStyle/>
                    <a:p>
                      <a:pPr algn="r" fontAlgn="b"/>
                      <a:r>
                        <a:rPr lang="fr-FR" sz="1100" b="0" i="0" u="none" strike="noStrike" dirty="0">
                          <a:effectLst/>
                          <a:latin typeface="+mj-lt"/>
                        </a:rPr>
                        <a:t>Chimiothérapie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80000">
                <a:tc>
                  <a:txBody>
                    <a:bodyPr/>
                    <a:lstStyle/>
                    <a:p>
                      <a:pPr algn="r" fontAlgn="b"/>
                      <a:r>
                        <a:rPr lang="fr-FR" sz="1100" b="0" i="0" u="none" strike="noStrike">
                          <a:effectLst/>
                          <a:latin typeface="+mj-lt"/>
                        </a:rPr>
                        <a:t>Inhibiteur de BTK</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80000">
                <a:tc>
                  <a:txBody>
                    <a:bodyPr/>
                    <a:lstStyle/>
                    <a:p>
                      <a:pPr algn="r" fontAlgn="b"/>
                      <a:r>
                        <a:rPr lang="fr-FR" sz="1100" b="0" i="0" u="none" strike="noStrike">
                          <a:effectLst/>
                          <a:latin typeface="+mj-lt"/>
                        </a:rPr>
                        <a:t>Inhibiteur de BCL2</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80000">
                <a:tc>
                  <a:txBody>
                    <a:bodyPr/>
                    <a:lstStyle/>
                    <a:p>
                      <a:pPr algn="r" fontAlgn="b"/>
                      <a:r>
                        <a:rPr lang="fr-FR" sz="1100" b="0" i="0" u="none" strike="noStrike">
                          <a:effectLst/>
                          <a:latin typeface="+mj-lt"/>
                        </a:rPr>
                        <a:t>Anticorps anti-CD20 </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80000">
                <a:tc>
                  <a:txBody>
                    <a:bodyPr/>
                    <a:lstStyle/>
                    <a:p>
                      <a:pPr algn="r" fontAlgn="b"/>
                      <a:r>
                        <a:rPr lang="fr-FR" sz="1100" b="0" i="0" u="none" strike="noStrike" dirty="0">
                          <a:effectLst/>
                          <a:latin typeface="+mj-lt"/>
                        </a:rPr>
                        <a:t>Autre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graphicFrame>
        <p:nvGraphicFramePr>
          <p:cNvPr id="13" name="Graphique 12">
            <a:extLst>
              <a:ext uri="{FF2B5EF4-FFF2-40B4-BE49-F238E27FC236}">
                <a16:creationId xmlns:a16="http://schemas.microsoft.com/office/drawing/2014/main" id="{BDB605DB-3E4B-76FB-0181-2227682F11E2}"/>
              </a:ext>
            </a:extLst>
          </p:cNvPr>
          <p:cNvGraphicFramePr/>
          <p:nvPr/>
        </p:nvGraphicFramePr>
        <p:xfrm>
          <a:off x="1815878" y="2159460"/>
          <a:ext cx="1688400" cy="11683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au 13">
            <a:extLst>
              <a:ext uri="{FF2B5EF4-FFF2-40B4-BE49-F238E27FC236}">
                <a16:creationId xmlns:a16="http://schemas.microsoft.com/office/drawing/2014/main" id="{D44CC59D-6AEC-08E0-C7D6-3BE563EC1CF8}"/>
              </a:ext>
            </a:extLst>
          </p:cNvPr>
          <p:cNvGraphicFramePr>
            <a:graphicFrameLocks noGrp="1"/>
          </p:cNvGraphicFramePr>
          <p:nvPr/>
        </p:nvGraphicFramePr>
        <p:xfrm>
          <a:off x="536353" y="2299192"/>
          <a:ext cx="1360804" cy="869950"/>
        </p:xfrm>
        <a:graphic>
          <a:graphicData uri="http://schemas.openxmlformats.org/drawingml/2006/table">
            <a:tbl>
              <a:tblPr>
                <a:tableStyleId>{5C22544A-7EE6-4342-B048-85BDC9FD1C3A}</a:tableStyleId>
              </a:tblPr>
              <a:tblGrid>
                <a:gridCol w="1360804">
                  <a:extLst>
                    <a:ext uri="{9D8B030D-6E8A-4147-A177-3AD203B41FA5}">
                      <a16:colId xmlns:a16="http://schemas.microsoft.com/office/drawing/2014/main" val="1650388097"/>
                    </a:ext>
                  </a:extLst>
                </a:gridCol>
              </a:tblGrid>
              <a:tr h="171868">
                <a:tc>
                  <a:txBody>
                    <a:bodyPr/>
                    <a:lstStyle/>
                    <a:p>
                      <a:pPr algn="r" fontAlgn="b"/>
                      <a:r>
                        <a:rPr lang="fr-FR" sz="1100" b="0" i="0" u="none" strike="noStrike" dirty="0">
                          <a:effectLst/>
                          <a:latin typeface="+mj-lt"/>
                        </a:rPr>
                        <a:t>Chimiothérapie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71868">
                <a:tc>
                  <a:txBody>
                    <a:bodyPr/>
                    <a:lstStyle/>
                    <a:p>
                      <a:pPr algn="r" fontAlgn="b"/>
                      <a:r>
                        <a:rPr lang="fr-FR" sz="1100" b="0" i="0" u="none" strike="noStrike">
                          <a:effectLst/>
                          <a:latin typeface="+mj-lt"/>
                        </a:rPr>
                        <a:t>Inhibiteur de BTK</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71868">
                <a:tc>
                  <a:txBody>
                    <a:bodyPr/>
                    <a:lstStyle/>
                    <a:p>
                      <a:pPr algn="r" fontAlgn="b"/>
                      <a:r>
                        <a:rPr lang="fr-FR" sz="1100" b="0" i="0" u="none" strike="noStrike">
                          <a:effectLst/>
                          <a:latin typeface="+mj-lt"/>
                        </a:rPr>
                        <a:t>Inhibiteur de BCL2</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71868">
                <a:tc>
                  <a:txBody>
                    <a:bodyPr/>
                    <a:lstStyle/>
                    <a:p>
                      <a:pPr algn="r" fontAlgn="b"/>
                      <a:r>
                        <a:rPr lang="fr-FR" sz="1100" b="0" i="0" u="none" strike="noStrike">
                          <a:effectLst/>
                          <a:latin typeface="+mj-lt"/>
                        </a:rPr>
                        <a:t>Anticorps anti-CD20 </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71868">
                <a:tc>
                  <a:txBody>
                    <a:bodyPr/>
                    <a:lstStyle/>
                    <a:p>
                      <a:pPr algn="r" fontAlgn="b"/>
                      <a:r>
                        <a:rPr lang="fr-FR" sz="1100" b="0" i="0" u="none" strike="noStrike" dirty="0">
                          <a:effectLst/>
                          <a:latin typeface="+mj-lt"/>
                        </a:rPr>
                        <a:t>Autre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graphicFrame>
        <p:nvGraphicFramePr>
          <p:cNvPr id="15" name="Graphique 14">
            <a:extLst>
              <a:ext uri="{FF2B5EF4-FFF2-40B4-BE49-F238E27FC236}">
                <a16:creationId xmlns:a16="http://schemas.microsoft.com/office/drawing/2014/main" id="{B7461585-602A-818B-FFFC-CF7C999623B4}"/>
              </a:ext>
            </a:extLst>
          </p:cNvPr>
          <p:cNvGraphicFramePr/>
          <p:nvPr/>
        </p:nvGraphicFramePr>
        <p:xfrm>
          <a:off x="1815878" y="3287221"/>
          <a:ext cx="1688400" cy="11683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Tableau 15">
            <a:extLst>
              <a:ext uri="{FF2B5EF4-FFF2-40B4-BE49-F238E27FC236}">
                <a16:creationId xmlns:a16="http://schemas.microsoft.com/office/drawing/2014/main" id="{F9B07701-94F5-F801-2D2E-24DAF6CE6EE3}"/>
              </a:ext>
            </a:extLst>
          </p:cNvPr>
          <p:cNvGraphicFramePr>
            <a:graphicFrameLocks noGrp="1"/>
          </p:cNvGraphicFramePr>
          <p:nvPr/>
        </p:nvGraphicFramePr>
        <p:xfrm>
          <a:off x="536353" y="3423670"/>
          <a:ext cx="1360804" cy="869950"/>
        </p:xfrm>
        <a:graphic>
          <a:graphicData uri="http://schemas.openxmlformats.org/drawingml/2006/table">
            <a:tbl>
              <a:tblPr>
                <a:tableStyleId>{5C22544A-7EE6-4342-B048-85BDC9FD1C3A}</a:tableStyleId>
              </a:tblPr>
              <a:tblGrid>
                <a:gridCol w="1360804">
                  <a:extLst>
                    <a:ext uri="{9D8B030D-6E8A-4147-A177-3AD203B41FA5}">
                      <a16:colId xmlns:a16="http://schemas.microsoft.com/office/drawing/2014/main" val="1650388097"/>
                    </a:ext>
                  </a:extLst>
                </a:gridCol>
              </a:tblGrid>
              <a:tr h="171868">
                <a:tc>
                  <a:txBody>
                    <a:bodyPr/>
                    <a:lstStyle/>
                    <a:p>
                      <a:pPr algn="r" fontAlgn="b"/>
                      <a:r>
                        <a:rPr lang="fr-FR" sz="1100" b="0" i="0" u="none" strike="noStrike" dirty="0">
                          <a:effectLst/>
                          <a:latin typeface="+mj-lt"/>
                        </a:rPr>
                        <a:t>Chimiothérapie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71868">
                <a:tc>
                  <a:txBody>
                    <a:bodyPr/>
                    <a:lstStyle/>
                    <a:p>
                      <a:pPr algn="r" fontAlgn="b"/>
                      <a:r>
                        <a:rPr lang="fr-FR" sz="1100" b="0" i="0" u="none" strike="noStrike">
                          <a:effectLst/>
                          <a:latin typeface="+mj-lt"/>
                        </a:rPr>
                        <a:t>Inhibiteur de BTK</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71868">
                <a:tc>
                  <a:txBody>
                    <a:bodyPr/>
                    <a:lstStyle/>
                    <a:p>
                      <a:pPr algn="r" fontAlgn="b"/>
                      <a:r>
                        <a:rPr lang="fr-FR" sz="1100" b="0" i="0" u="none" strike="noStrike">
                          <a:effectLst/>
                          <a:latin typeface="+mj-lt"/>
                        </a:rPr>
                        <a:t>Inhibiteur de BCL2</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71868">
                <a:tc>
                  <a:txBody>
                    <a:bodyPr/>
                    <a:lstStyle/>
                    <a:p>
                      <a:pPr algn="r" fontAlgn="b"/>
                      <a:r>
                        <a:rPr lang="fr-FR" sz="1100" b="0" i="0" u="none" strike="noStrike">
                          <a:effectLst/>
                          <a:latin typeface="+mj-lt"/>
                        </a:rPr>
                        <a:t>Anticorps anti-CD20 </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71868">
                <a:tc>
                  <a:txBody>
                    <a:bodyPr/>
                    <a:lstStyle/>
                    <a:p>
                      <a:pPr algn="r" fontAlgn="b"/>
                      <a:r>
                        <a:rPr lang="fr-FR" sz="1100" b="0" i="0" u="none" strike="noStrike" dirty="0">
                          <a:effectLst/>
                          <a:latin typeface="+mj-lt"/>
                        </a:rPr>
                        <a:t>Autre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graphicFrame>
        <p:nvGraphicFramePr>
          <p:cNvPr id="17" name="Graphique 16">
            <a:extLst>
              <a:ext uri="{FF2B5EF4-FFF2-40B4-BE49-F238E27FC236}">
                <a16:creationId xmlns:a16="http://schemas.microsoft.com/office/drawing/2014/main" id="{0D72D20A-3964-4FFE-1C05-BBE569F51A1A}"/>
              </a:ext>
            </a:extLst>
          </p:cNvPr>
          <p:cNvGraphicFramePr/>
          <p:nvPr/>
        </p:nvGraphicFramePr>
        <p:xfrm>
          <a:off x="1815878" y="4414981"/>
          <a:ext cx="1688400" cy="11683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Tableau 17">
            <a:extLst>
              <a:ext uri="{FF2B5EF4-FFF2-40B4-BE49-F238E27FC236}">
                <a16:creationId xmlns:a16="http://schemas.microsoft.com/office/drawing/2014/main" id="{7DF8EB90-C34A-0F42-61AF-161606D9B929}"/>
              </a:ext>
            </a:extLst>
          </p:cNvPr>
          <p:cNvGraphicFramePr>
            <a:graphicFrameLocks noGrp="1"/>
          </p:cNvGraphicFramePr>
          <p:nvPr/>
        </p:nvGraphicFramePr>
        <p:xfrm>
          <a:off x="536353" y="4557384"/>
          <a:ext cx="1360804" cy="869950"/>
        </p:xfrm>
        <a:graphic>
          <a:graphicData uri="http://schemas.openxmlformats.org/drawingml/2006/table">
            <a:tbl>
              <a:tblPr>
                <a:tableStyleId>{5C22544A-7EE6-4342-B048-85BDC9FD1C3A}</a:tableStyleId>
              </a:tblPr>
              <a:tblGrid>
                <a:gridCol w="1360804">
                  <a:extLst>
                    <a:ext uri="{9D8B030D-6E8A-4147-A177-3AD203B41FA5}">
                      <a16:colId xmlns:a16="http://schemas.microsoft.com/office/drawing/2014/main" val="1650388097"/>
                    </a:ext>
                  </a:extLst>
                </a:gridCol>
              </a:tblGrid>
              <a:tr h="171868">
                <a:tc>
                  <a:txBody>
                    <a:bodyPr/>
                    <a:lstStyle/>
                    <a:p>
                      <a:pPr algn="r" fontAlgn="b"/>
                      <a:r>
                        <a:rPr lang="fr-FR" sz="1100" b="0" i="0" u="none" strike="noStrike" dirty="0">
                          <a:effectLst/>
                          <a:latin typeface="+mj-lt"/>
                        </a:rPr>
                        <a:t>Chimiothérapie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71868">
                <a:tc>
                  <a:txBody>
                    <a:bodyPr/>
                    <a:lstStyle/>
                    <a:p>
                      <a:pPr algn="r" fontAlgn="b"/>
                      <a:r>
                        <a:rPr lang="fr-FR" sz="1100" b="0" i="0" u="none" strike="noStrike" dirty="0">
                          <a:effectLst/>
                          <a:latin typeface="+mj-lt"/>
                        </a:rPr>
                        <a:t>Inhibiteur de BTK</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71868">
                <a:tc>
                  <a:txBody>
                    <a:bodyPr/>
                    <a:lstStyle/>
                    <a:p>
                      <a:pPr algn="r" fontAlgn="b"/>
                      <a:r>
                        <a:rPr lang="fr-FR" sz="1100" b="0" i="0" u="none" strike="noStrike">
                          <a:effectLst/>
                          <a:latin typeface="+mj-lt"/>
                        </a:rPr>
                        <a:t>Inhibiteur de BCL2</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71868">
                <a:tc>
                  <a:txBody>
                    <a:bodyPr/>
                    <a:lstStyle/>
                    <a:p>
                      <a:pPr algn="r" fontAlgn="b"/>
                      <a:r>
                        <a:rPr lang="fr-FR" sz="1100" b="0" i="0" u="none" strike="noStrike">
                          <a:effectLst/>
                          <a:latin typeface="+mj-lt"/>
                        </a:rPr>
                        <a:t>Anticorps anti-CD20 </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71868">
                <a:tc>
                  <a:txBody>
                    <a:bodyPr/>
                    <a:lstStyle/>
                    <a:p>
                      <a:pPr algn="r" fontAlgn="b"/>
                      <a:r>
                        <a:rPr lang="fr-FR" sz="1100" b="0" i="0" u="none" strike="noStrike" dirty="0">
                          <a:effectLst/>
                          <a:latin typeface="+mj-lt"/>
                        </a:rPr>
                        <a:t>Autre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graphicFrame>
        <p:nvGraphicFramePr>
          <p:cNvPr id="19" name="Graphique 18">
            <a:extLst>
              <a:ext uri="{FF2B5EF4-FFF2-40B4-BE49-F238E27FC236}">
                <a16:creationId xmlns:a16="http://schemas.microsoft.com/office/drawing/2014/main" id="{27232ACA-8FF7-A3A9-1D6F-B196E115D789}"/>
              </a:ext>
            </a:extLst>
          </p:cNvPr>
          <p:cNvGraphicFramePr/>
          <p:nvPr/>
        </p:nvGraphicFramePr>
        <p:xfrm>
          <a:off x="1815878" y="5542741"/>
          <a:ext cx="1688400" cy="11683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Tableau 19">
            <a:extLst>
              <a:ext uri="{FF2B5EF4-FFF2-40B4-BE49-F238E27FC236}">
                <a16:creationId xmlns:a16="http://schemas.microsoft.com/office/drawing/2014/main" id="{B09638C9-2A61-3555-1D88-452C11AF49B5}"/>
              </a:ext>
            </a:extLst>
          </p:cNvPr>
          <p:cNvGraphicFramePr>
            <a:graphicFrameLocks noGrp="1"/>
          </p:cNvGraphicFramePr>
          <p:nvPr/>
        </p:nvGraphicFramePr>
        <p:xfrm>
          <a:off x="536353" y="5681862"/>
          <a:ext cx="1360804" cy="869950"/>
        </p:xfrm>
        <a:graphic>
          <a:graphicData uri="http://schemas.openxmlformats.org/drawingml/2006/table">
            <a:tbl>
              <a:tblPr>
                <a:tableStyleId>{5C22544A-7EE6-4342-B048-85BDC9FD1C3A}</a:tableStyleId>
              </a:tblPr>
              <a:tblGrid>
                <a:gridCol w="1360804">
                  <a:extLst>
                    <a:ext uri="{9D8B030D-6E8A-4147-A177-3AD203B41FA5}">
                      <a16:colId xmlns:a16="http://schemas.microsoft.com/office/drawing/2014/main" val="1650388097"/>
                    </a:ext>
                  </a:extLst>
                </a:gridCol>
              </a:tblGrid>
              <a:tr h="113792">
                <a:tc>
                  <a:txBody>
                    <a:bodyPr/>
                    <a:lstStyle/>
                    <a:p>
                      <a:pPr algn="r" fontAlgn="b"/>
                      <a:r>
                        <a:rPr lang="fr-FR" sz="1100" b="0" i="0" u="none" strike="noStrike" dirty="0">
                          <a:effectLst/>
                          <a:latin typeface="+mj-lt"/>
                        </a:rPr>
                        <a:t>Chimiothérapie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980300"/>
                  </a:ext>
                </a:extLst>
              </a:tr>
              <a:tr h="113792">
                <a:tc>
                  <a:txBody>
                    <a:bodyPr/>
                    <a:lstStyle/>
                    <a:p>
                      <a:pPr algn="r" fontAlgn="b"/>
                      <a:r>
                        <a:rPr lang="fr-FR" sz="1100" b="0" i="0" u="none" strike="noStrike">
                          <a:effectLst/>
                          <a:latin typeface="+mj-lt"/>
                        </a:rPr>
                        <a:t>Inhibiteur de BTK</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58396"/>
                  </a:ext>
                </a:extLst>
              </a:tr>
              <a:tr h="113792">
                <a:tc>
                  <a:txBody>
                    <a:bodyPr/>
                    <a:lstStyle/>
                    <a:p>
                      <a:pPr algn="r" fontAlgn="b"/>
                      <a:r>
                        <a:rPr lang="fr-FR" sz="1100" b="0" i="0" u="none" strike="noStrike">
                          <a:effectLst/>
                          <a:latin typeface="+mj-lt"/>
                        </a:rPr>
                        <a:t>Inhibiteur de BCL2</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81712"/>
                  </a:ext>
                </a:extLst>
              </a:tr>
              <a:tr h="113792">
                <a:tc>
                  <a:txBody>
                    <a:bodyPr/>
                    <a:lstStyle/>
                    <a:p>
                      <a:pPr algn="r" fontAlgn="b"/>
                      <a:r>
                        <a:rPr lang="fr-FR" sz="1100" b="0" i="0" u="none" strike="noStrike">
                          <a:effectLst/>
                          <a:latin typeface="+mj-lt"/>
                        </a:rPr>
                        <a:t>Anticorps anti-CD20 </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412911"/>
                  </a:ext>
                </a:extLst>
              </a:tr>
              <a:tr h="113792">
                <a:tc>
                  <a:txBody>
                    <a:bodyPr/>
                    <a:lstStyle/>
                    <a:p>
                      <a:pPr algn="r" fontAlgn="b"/>
                      <a:r>
                        <a:rPr lang="fr-FR" sz="1100" b="0" i="0" u="none" strike="noStrike" dirty="0">
                          <a:effectLst/>
                          <a:latin typeface="+mj-lt"/>
                        </a:rPr>
                        <a:t>Autre</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1352810"/>
                  </a:ext>
                </a:extLst>
              </a:tr>
            </a:tbl>
          </a:graphicData>
        </a:graphic>
      </p:graphicFrame>
      <p:cxnSp>
        <p:nvCxnSpPr>
          <p:cNvPr id="40" name="Connecteur droit 39">
            <a:extLst>
              <a:ext uri="{FF2B5EF4-FFF2-40B4-BE49-F238E27FC236}">
                <a16:creationId xmlns:a16="http://schemas.microsoft.com/office/drawing/2014/main" id="{B12B684C-1FE5-93A4-F12E-81FFBBED0E4B}"/>
              </a:ext>
            </a:extLst>
          </p:cNvPr>
          <p:cNvCxnSpPr>
            <a:cxnSpLocks/>
          </p:cNvCxnSpPr>
          <p:nvPr/>
        </p:nvCxnSpPr>
        <p:spPr>
          <a:xfrm flipH="1">
            <a:off x="129310" y="2179779"/>
            <a:ext cx="11804072" cy="0"/>
          </a:xfrm>
          <a:prstGeom prst="line">
            <a:avLst/>
          </a:prstGeom>
          <a:ln w="9525" cap="flat" cmpd="sng" algn="ctr">
            <a:solidFill>
              <a:schemeClr val="accent6">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Connecteur droit 40">
            <a:extLst>
              <a:ext uri="{FF2B5EF4-FFF2-40B4-BE49-F238E27FC236}">
                <a16:creationId xmlns:a16="http://schemas.microsoft.com/office/drawing/2014/main" id="{1B083D5C-9BC3-ECAE-3100-6809BE0B1D8D}"/>
              </a:ext>
            </a:extLst>
          </p:cNvPr>
          <p:cNvCxnSpPr>
            <a:cxnSpLocks/>
          </p:cNvCxnSpPr>
          <p:nvPr/>
        </p:nvCxnSpPr>
        <p:spPr>
          <a:xfrm flipH="1">
            <a:off x="129310" y="3307540"/>
            <a:ext cx="11804072" cy="0"/>
          </a:xfrm>
          <a:prstGeom prst="line">
            <a:avLst/>
          </a:prstGeom>
          <a:ln w="9525" cap="flat" cmpd="sng" algn="ctr">
            <a:solidFill>
              <a:schemeClr val="accent6">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Connecteur droit 41">
            <a:extLst>
              <a:ext uri="{FF2B5EF4-FFF2-40B4-BE49-F238E27FC236}">
                <a16:creationId xmlns:a16="http://schemas.microsoft.com/office/drawing/2014/main" id="{FBE86844-84F9-6763-2E1B-BB10F4515D5F}"/>
              </a:ext>
            </a:extLst>
          </p:cNvPr>
          <p:cNvCxnSpPr>
            <a:cxnSpLocks/>
          </p:cNvCxnSpPr>
          <p:nvPr/>
        </p:nvCxnSpPr>
        <p:spPr>
          <a:xfrm flipH="1">
            <a:off x="129310" y="4435301"/>
            <a:ext cx="11804072" cy="0"/>
          </a:xfrm>
          <a:prstGeom prst="line">
            <a:avLst/>
          </a:prstGeom>
          <a:ln w="9525" cap="flat" cmpd="sng" algn="ctr">
            <a:solidFill>
              <a:schemeClr val="accent6">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Connecteur droit 42">
            <a:extLst>
              <a:ext uri="{FF2B5EF4-FFF2-40B4-BE49-F238E27FC236}">
                <a16:creationId xmlns:a16="http://schemas.microsoft.com/office/drawing/2014/main" id="{596D4724-FB75-596E-C882-7B26CE5CE76B}"/>
              </a:ext>
            </a:extLst>
          </p:cNvPr>
          <p:cNvCxnSpPr>
            <a:cxnSpLocks/>
          </p:cNvCxnSpPr>
          <p:nvPr/>
        </p:nvCxnSpPr>
        <p:spPr>
          <a:xfrm flipH="1">
            <a:off x="129310" y="5563060"/>
            <a:ext cx="11804072" cy="0"/>
          </a:xfrm>
          <a:prstGeom prst="line">
            <a:avLst/>
          </a:prstGeom>
          <a:ln w="9525" cap="flat" cmpd="sng" algn="ctr">
            <a:solidFill>
              <a:schemeClr val="accent6">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Rectangle : coins arrondis 44">
            <a:extLst>
              <a:ext uri="{FF2B5EF4-FFF2-40B4-BE49-F238E27FC236}">
                <a16:creationId xmlns:a16="http://schemas.microsoft.com/office/drawing/2014/main" id="{1F0AC483-13FE-9559-61EE-2B14F8142FC5}"/>
              </a:ext>
            </a:extLst>
          </p:cNvPr>
          <p:cNvSpPr/>
          <p:nvPr/>
        </p:nvSpPr>
        <p:spPr>
          <a:xfrm>
            <a:off x="4757179" y="590959"/>
            <a:ext cx="2225963" cy="360000"/>
          </a:xfrm>
          <a:custGeom>
            <a:avLst/>
            <a:gdLst>
              <a:gd name="connsiteX0" fmla="*/ 0 w 2225963"/>
              <a:gd name="connsiteY0" fmla="*/ 60001 h 360000"/>
              <a:gd name="connsiteX1" fmla="*/ 60001 w 2225963"/>
              <a:gd name="connsiteY1" fmla="*/ 0 h 360000"/>
              <a:gd name="connsiteX2" fmla="*/ 523312 w 2225963"/>
              <a:gd name="connsiteY2" fmla="*/ 0 h 360000"/>
              <a:gd name="connsiteX3" fmla="*/ 986624 w 2225963"/>
              <a:gd name="connsiteY3" fmla="*/ 0 h 360000"/>
              <a:gd name="connsiteX4" fmla="*/ 1555233 w 2225963"/>
              <a:gd name="connsiteY4" fmla="*/ 0 h 360000"/>
              <a:gd name="connsiteX5" fmla="*/ 2165962 w 2225963"/>
              <a:gd name="connsiteY5" fmla="*/ 0 h 360000"/>
              <a:gd name="connsiteX6" fmla="*/ 2225963 w 2225963"/>
              <a:gd name="connsiteY6" fmla="*/ 60001 h 360000"/>
              <a:gd name="connsiteX7" fmla="*/ 2225963 w 2225963"/>
              <a:gd name="connsiteY7" fmla="*/ 299999 h 360000"/>
              <a:gd name="connsiteX8" fmla="*/ 2165962 w 2225963"/>
              <a:gd name="connsiteY8" fmla="*/ 360000 h 360000"/>
              <a:gd name="connsiteX9" fmla="*/ 1597353 w 2225963"/>
              <a:gd name="connsiteY9" fmla="*/ 360000 h 360000"/>
              <a:gd name="connsiteX10" fmla="*/ 1070862 w 2225963"/>
              <a:gd name="connsiteY10" fmla="*/ 360000 h 360000"/>
              <a:gd name="connsiteX11" fmla="*/ 565432 w 2225963"/>
              <a:gd name="connsiteY11" fmla="*/ 360000 h 360000"/>
              <a:gd name="connsiteX12" fmla="*/ 60001 w 2225963"/>
              <a:gd name="connsiteY12" fmla="*/ 360000 h 360000"/>
              <a:gd name="connsiteX13" fmla="*/ 0 w 2225963"/>
              <a:gd name="connsiteY13" fmla="*/ 299999 h 360000"/>
              <a:gd name="connsiteX14" fmla="*/ 0 w 2225963"/>
              <a:gd name="connsiteY14" fmla="*/ 60001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5963" h="360000" fill="none" extrusionOk="0">
                <a:moveTo>
                  <a:pt x="0" y="60001"/>
                </a:moveTo>
                <a:cubicBezTo>
                  <a:pt x="705" y="26191"/>
                  <a:pt x="29400" y="-2319"/>
                  <a:pt x="60001" y="0"/>
                </a:cubicBezTo>
                <a:cubicBezTo>
                  <a:pt x="288709" y="11622"/>
                  <a:pt x="337497" y="9151"/>
                  <a:pt x="523312" y="0"/>
                </a:cubicBezTo>
                <a:cubicBezTo>
                  <a:pt x="709127" y="-9151"/>
                  <a:pt x="783790" y="-22410"/>
                  <a:pt x="986624" y="0"/>
                </a:cubicBezTo>
                <a:cubicBezTo>
                  <a:pt x="1189458" y="22410"/>
                  <a:pt x="1297142" y="24086"/>
                  <a:pt x="1555233" y="0"/>
                </a:cubicBezTo>
                <a:cubicBezTo>
                  <a:pt x="1813324" y="-24086"/>
                  <a:pt x="1986643" y="-17267"/>
                  <a:pt x="2165962" y="0"/>
                </a:cubicBezTo>
                <a:cubicBezTo>
                  <a:pt x="2205426" y="-2723"/>
                  <a:pt x="2227581" y="23264"/>
                  <a:pt x="2225963" y="60001"/>
                </a:cubicBezTo>
                <a:cubicBezTo>
                  <a:pt x="2228754" y="108068"/>
                  <a:pt x="2220636" y="240756"/>
                  <a:pt x="2225963" y="299999"/>
                </a:cubicBezTo>
                <a:cubicBezTo>
                  <a:pt x="2228157" y="339771"/>
                  <a:pt x="2192053" y="361433"/>
                  <a:pt x="2165962" y="360000"/>
                </a:cubicBezTo>
                <a:cubicBezTo>
                  <a:pt x="2018152" y="353765"/>
                  <a:pt x="1776615" y="336969"/>
                  <a:pt x="1597353" y="360000"/>
                </a:cubicBezTo>
                <a:cubicBezTo>
                  <a:pt x="1418091" y="383031"/>
                  <a:pt x="1220610" y="359137"/>
                  <a:pt x="1070862" y="360000"/>
                </a:cubicBezTo>
                <a:cubicBezTo>
                  <a:pt x="921114" y="360863"/>
                  <a:pt x="754179" y="354675"/>
                  <a:pt x="565432" y="360000"/>
                </a:cubicBezTo>
                <a:cubicBezTo>
                  <a:pt x="376685" y="365326"/>
                  <a:pt x="256903" y="362916"/>
                  <a:pt x="60001" y="360000"/>
                </a:cubicBezTo>
                <a:cubicBezTo>
                  <a:pt x="28065" y="360927"/>
                  <a:pt x="6960" y="329859"/>
                  <a:pt x="0" y="299999"/>
                </a:cubicBezTo>
                <a:cubicBezTo>
                  <a:pt x="9431" y="189222"/>
                  <a:pt x="-11359" y="143146"/>
                  <a:pt x="0" y="60001"/>
                </a:cubicBezTo>
                <a:close/>
              </a:path>
              <a:path w="2225963" h="360000" stroke="0" extrusionOk="0">
                <a:moveTo>
                  <a:pt x="0" y="60001"/>
                </a:moveTo>
                <a:cubicBezTo>
                  <a:pt x="-1813" y="28923"/>
                  <a:pt x="33130" y="-1352"/>
                  <a:pt x="60001" y="0"/>
                </a:cubicBezTo>
                <a:cubicBezTo>
                  <a:pt x="213806" y="-14100"/>
                  <a:pt x="335050" y="5527"/>
                  <a:pt x="586491" y="0"/>
                </a:cubicBezTo>
                <a:cubicBezTo>
                  <a:pt x="837932" y="-5527"/>
                  <a:pt x="906414" y="17713"/>
                  <a:pt x="1070862" y="0"/>
                </a:cubicBezTo>
                <a:cubicBezTo>
                  <a:pt x="1235310" y="-17713"/>
                  <a:pt x="1388736" y="-13228"/>
                  <a:pt x="1597353" y="0"/>
                </a:cubicBezTo>
                <a:cubicBezTo>
                  <a:pt x="1805970" y="13228"/>
                  <a:pt x="2038530" y="-8034"/>
                  <a:pt x="2165962" y="0"/>
                </a:cubicBezTo>
                <a:cubicBezTo>
                  <a:pt x="2201570" y="4825"/>
                  <a:pt x="2222083" y="28959"/>
                  <a:pt x="2225963" y="60001"/>
                </a:cubicBezTo>
                <a:cubicBezTo>
                  <a:pt x="2232287" y="153102"/>
                  <a:pt x="2233039" y="207000"/>
                  <a:pt x="2225963" y="299999"/>
                </a:cubicBezTo>
                <a:cubicBezTo>
                  <a:pt x="2223556" y="328115"/>
                  <a:pt x="2199497" y="351911"/>
                  <a:pt x="2165962" y="360000"/>
                </a:cubicBezTo>
                <a:cubicBezTo>
                  <a:pt x="1889856" y="358016"/>
                  <a:pt x="1717299" y="377626"/>
                  <a:pt x="1597353" y="360000"/>
                </a:cubicBezTo>
                <a:cubicBezTo>
                  <a:pt x="1477407" y="342374"/>
                  <a:pt x="1165436" y="365911"/>
                  <a:pt x="1028743" y="360000"/>
                </a:cubicBezTo>
                <a:cubicBezTo>
                  <a:pt x="892050" y="354090"/>
                  <a:pt x="662836" y="358525"/>
                  <a:pt x="565432" y="360000"/>
                </a:cubicBezTo>
                <a:cubicBezTo>
                  <a:pt x="468028" y="361475"/>
                  <a:pt x="217269" y="348828"/>
                  <a:pt x="60001" y="360000"/>
                </a:cubicBezTo>
                <a:cubicBezTo>
                  <a:pt x="27674" y="352087"/>
                  <a:pt x="-2933" y="326586"/>
                  <a:pt x="0" y="299999"/>
                </a:cubicBezTo>
                <a:cubicBezTo>
                  <a:pt x="-9138" y="205420"/>
                  <a:pt x="-8515" y="177543"/>
                  <a:pt x="0" y="60001"/>
                </a:cubicBezTo>
                <a:close/>
              </a:path>
            </a:pathLst>
          </a:custGeom>
          <a:solidFill>
            <a:srgbClr val="E7E7FF"/>
          </a:solidFill>
          <a:ln>
            <a:solidFill>
              <a:schemeClr val="tx1"/>
            </a:solidFill>
            <a:extLst>
              <a:ext uri="{C807C97D-BFC1-408E-A445-0C87EB9F89A2}">
                <ask:lineSketchStyleProps xmlns:ask="http://schemas.microsoft.com/office/drawing/2018/sketchyshapes" sd="1354754446">
                  <a:prstGeom prst="roundRect">
                    <a:avLst/>
                  </a:prstGeom>
                  <ask:type>
                    <ask:lineSketchFreehand/>
                  </ask:type>
                </ask:lineSketchStyleProps>
              </a:ext>
            </a:extLst>
          </a:ln>
          <a:effectLst/>
        </p:spPr>
        <p:txBody>
          <a:bodyPr wrap="square" lIns="36000" tIns="36000" rIns="36000" bIns="36000" rtlCol="0" anchor="ctr" anchorCtr="0">
            <a:noAutofit/>
          </a:bodyPr>
          <a:lstStyle/>
          <a:p>
            <a:pPr algn="ctr" defTabSz="914377">
              <a:buClr>
                <a:srgbClr val="EC2606"/>
              </a:buClr>
            </a:pPr>
            <a:r>
              <a:rPr lang="fr-FR" sz="1200" dirty="0">
                <a:solidFill>
                  <a:schemeClr val="tx1"/>
                </a:solidFill>
                <a:cs typeface="Dreaming Outloud Pro" panose="03050502040302030504" pitchFamily="66" charset="0"/>
              </a:rPr>
              <a:t>Traitement de la rechute</a:t>
            </a:r>
          </a:p>
        </p:txBody>
      </p:sp>
      <p:sp>
        <p:nvSpPr>
          <p:cNvPr id="46" name="Rectangle : coins arrondis 45">
            <a:extLst>
              <a:ext uri="{FF2B5EF4-FFF2-40B4-BE49-F238E27FC236}">
                <a16:creationId xmlns:a16="http://schemas.microsoft.com/office/drawing/2014/main" id="{80A44C82-DC79-FCF3-CF5A-4AEC4795C10B}"/>
              </a:ext>
            </a:extLst>
          </p:cNvPr>
          <p:cNvSpPr/>
          <p:nvPr/>
        </p:nvSpPr>
        <p:spPr>
          <a:xfrm>
            <a:off x="7342911" y="590959"/>
            <a:ext cx="2225963" cy="360000"/>
          </a:xfrm>
          <a:custGeom>
            <a:avLst/>
            <a:gdLst>
              <a:gd name="connsiteX0" fmla="*/ 0 w 2225963"/>
              <a:gd name="connsiteY0" fmla="*/ 60001 h 360000"/>
              <a:gd name="connsiteX1" fmla="*/ 60001 w 2225963"/>
              <a:gd name="connsiteY1" fmla="*/ 0 h 360000"/>
              <a:gd name="connsiteX2" fmla="*/ 523312 w 2225963"/>
              <a:gd name="connsiteY2" fmla="*/ 0 h 360000"/>
              <a:gd name="connsiteX3" fmla="*/ 1091922 w 2225963"/>
              <a:gd name="connsiteY3" fmla="*/ 0 h 360000"/>
              <a:gd name="connsiteX4" fmla="*/ 1639472 w 2225963"/>
              <a:gd name="connsiteY4" fmla="*/ 0 h 360000"/>
              <a:gd name="connsiteX5" fmla="*/ 2165962 w 2225963"/>
              <a:gd name="connsiteY5" fmla="*/ 0 h 360000"/>
              <a:gd name="connsiteX6" fmla="*/ 2225963 w 2225963"/>
              <a:gd name="connsiteY6" fmla="*/ 60001 h 360000"/>
              <a:gd name="connsiteX7" fmla="*/ 2225963 w 2225963"/>
              <a:gd name="connsiteY7" fmla="*/ 299999 h 360000"/>
              <a:gd name="connsiteX8" fmla="*/ 2165962 w 2225963"/>
              <a:gd name="connsiteY8" fmla="*/ 360000 h 360000"/>
              <a:gd name="connsiteX9" fmla="*/ 1618412 w 2225963"/>
              <a:gd name="connsiteY9" fmla="*/ 360000 h 360000"/>
              <a:gd name="connsiteX10" fmla="*/ 1049803 w 2225963"/>
              <a:gd name="connsiteY10" fmla="*/ 360000 h 360000"/>
              <a:gd name="connsiteX11" fmla="*/ 60001 w 2225963"/>
              <a:gd name="connsiteY11" fmla="*/ 360000 h 360000"/>
              <a:gd name="connsiteX12" fmla="*/ 0 w 2225963"/>
              <a:gd name="connsiteY12" fmla="*/ 299999 h 360000"/>
              <a:gd name="connsiteX13" fmla="*/ 0 w 2225963"/>
              <a:gd name="connsiteY13" fmla="*/ 60001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5963" h="360000" fill="none" extrusionOk="0">
                <a:moveTo>
                  <a:pt x="0" y="60001"/>
                </a:moveTo>
                <a:cubicBezTo>
                  <a:pt x="-1228" y="28490"/>
                  <a:pt x="23142" y="2938"/>
                  <a:pt x="60001" y="0"/>
                </a:cubicBezTo>
                <a:cubicBezTo>
                  <a:pt x="157979" y="-17069"/>
                  <a:pt x="365850" y="-4607"/>
                  <a:pt x="523312" y="0"/>
                </a:cubicBezTo>
                <a:cubicBezTo>
                  <a:pt x="680774" y="4607"/>
                  <a:pt x="963842" y="6506"/>
                  <a:pt x="1091922" y="0"/>
                </a:cubicBezTo>
                <a:cubicBezTo>
                  <a:pt x="1220002" y="-6506"/>
                  <a:pt x="1393991" y="9346"/>
                  <a:pt x="1639472" y="0"/>
                </a:cubicBezTo>
                <a:cubicBezTo>
                  <a:pt x="1884953" y="-9346"/>
                  <a:pt x="1912880" y="-19579"/>
                  <a:pt x="2165962" y="0"/>
                </a:cubicBezTo>
                <a:cubicBezTo>
                  <a:pt x="2197281" y="-728"/>
                  <a:pt x="2225321" y="26359"/>
                  <a:pt x="2225963" y="60001"/>
                </a:cubicBezTo>
                <a:cubicBezTo>
                  <a:pt x="2218361" y="111269"/>
                  <a:pt x="2223043" y="244121"/>
                  <a:pt x="2225963" y="299999"/>
                </a:cubicBezTo>
                <a:cubicBezTo>
                  <a:pt x="2226343" y="340962"/>
                  <a:pt x="2203582" y="360383"/>
                  <a:pt x="2165962" y="360000"/>
                </a:cubicBezTo>
                <a:cubicBezTo>
                  <a:pt x="1962227" y="364087"/>
                  <a:pt x="1776214" y="352727"/>
                  <a:pt x="1618412" y="360000"/>
                </a:cubicBezTo>
                <a:cubicBezTo>
                  <a:pt x="1460610" y="367274"/>
                  <a:pt x="1215795" y="346010"/>
                  <a:pt x="1049803" y="360000"/>
                </a:cubicBezTo>
                <a:cubicBezTo>
                  <a:pt x="883811" y="373990"/>
                  <a:pt x="515388" y="408023"/>
                  <a:pt x="60001" y="360000"/>
                </a:cubicBezTo>
                <a:cubicBezTo>
                  <a:pt x="32429" y="359297"/>
                  <a:pt x="2175" y="331538"/>
                  <a:pt x="0" y="299999"/>
                </a:cubicBezTo>
                <a:cubicBezTo>
                  <a:pt x="-2872" y="190587"/>
                  <a:pt x="9243" y="162872"/>
                  <a:pt x="0" y="60001"/>
                </a:cubicBezTo>
                <a:close/>
              </a:path>
              <a:path w="2225963" h="360000" stroke="0" extrusionOk="0">
                <a:moveTo>
                  <a:pt x="0" y="60001"/>
                </a:moveTo>
                <a:cubicBezTo>
                  <a:pt x="1362" y="24632"/>
                  <a:pt x="25101" y="-5978"/>
                  <a:pt x="60001" y="0"/>
                </a:cubicBezTo>
                <a:cubicBezTo>
                  <a:pt x="219830" y="20049"/>
                  <a:pt x="325748" y="9"/>
                  <a:pt x="565432" y="0"/>
                </a:cubicBezTo>
                <a:cubicBezTo>
                  <a:pt x="805116" y="-9"/>
                  <a:pt x="946152" y="13101"/>
                  <a:pt x="1049803" y="0"/>
                </a:cubicBezTo>
                <a:cubicBezTo>
                  <a:pt x="1153454" y="-13101"/>
                  <a:pt x="1442017" y="7337"/>
                  <a:pt x="1576293" y="0"/>
                </a:cubicBezTo>
                <a:cubicBezTo>
                  <a:pt x="1710569" y="-7337"/>
                  <a:pt x="1943165" y="-889"/>
                  <a:pt x="2165962" y="0"/>
                </a:cubicBezTo>
                <a:cubicBezTo>
                  <a:pt x="2197523" y="-3900"/>
                  <a:pt x="2224457" y="29833"/>
                  <a:pt x="2225963" y="60001"/>
                </a:cubicBezTo>
                <a:cubicBezTo>
                  <a:pt x="2232426" y="150012"/>
                  <a:pt x="2223856" y="196625"/>
                  <a:pt x="2225963" y="299999"/>
                </a:cubicBezTo>
                <a:cubicBezTo>
                  <a:pt x="2223495" y="333288"/>
                  <a:pt x="2201723" y="356501"/>
                  <a:pt x="2165962" y="360000"/>
                </a:cubicBezTo>
                <a:cubicBezTo>
                  <a:pt x="1949768" y="353762"/>
                  <a:pt x="1863050" y="347420"/>
                  <a:pt x="1702651" y="360000"/>
                </a:cubicBezTo>
                <a:cubicBezTo>
                  <a:pt x="1542252" y="372580"/>
                  <a:pt x="1318078" y="344778"/>
                  <a:pt x="1197220" y="360000"/>
                </a:cubicBezTo>
                <a:cubicBezTo>
                  <a:pt x="1076362" y="375222"/>
                  <a:pt x="865741" y="379753"/>
                  <a:pt x="628610" y="360000"/>
                </a:cubicBezTo>
                <a:cubicBezTo>
                  <a:pt x="391479" y="340248"/>
                  <a:pt x="245297" y="339398"/>
                  <a:pt x="60001" y="360000"/>
                </a:cubicBezTo>
                <a:cubicBezTo>
                  <a:pt x="19551" y="363761"/>
                  <a:pt x="-2192" y="339552"/>
                  <a:pt x="0" y="299999"/>
                </a:cubicBezTo>
                <a:cubicBezTo>
                  <a:pt x="3757" y="243230"/>
                  <a:pt x="-1591" y="175627"/>
                  <a:pt x="0" y="60001"/>
                </a:cubicBezTo>
                <a:close/>
              </a:path>
            </a:pathLst>
          </a:custGeom>
          <a:solidFill>
            <a:srgbClr val="E7E7FF"/>
          </a:solidFill>
          <a:ln>
            <a:solidFill>
              <a:schemeClr val="tx1"/>
            </a:solidFill>
            <a:extLst>
              <a:ext uri="{C807C97D-BFC1-408E-A445-0C87EB9F89A2}">
                <ask:lineSketchStyleProps xmlns:ask="http://schemas.microsoft.com/office/drawing/2018/sketchyshapes" sd="180678688">
                  <a:prstGeom prst="roundRect">
                    <a:avLst/>
                  </a:prstGeom>
                  <ask:type>
                    <ask:lineSketchFreehand/>
                  </ask:type>
                </ask:lineSketchStyleProps>
              </a:ext>
            </a:extLst>
          </a:ln>
          <a:effectLst/>
        </p:spPr>
        <p:txBody>
          <a:bodyPr wrap="square" lIns="36000" tIns="36000" rIns="36000" bIns="36000" rtlCol="0" anchor="ctr" anchorCtr="0">
            <a:noAutofit/>
          </a:bodyPr>
          <a:lstStyle/>
          <a:p>
            <a:pPr algn="ctr" defTabSz="914377">
              <a:buClr>
                <a:srgbClr val="EC2606"/>
              </a:buClr>
            </a:pPr>
            <a:r>
              <a:rPr lang="fr-FR" sz="1200" dirty="0">
                <a:solidFill>
                  <a:schemeClr val="tx1"/>
                </a:solidFill>
                <a:cs typeface="Dreaming Outloud Pro" panose="03050502040302030504" pitchFamily="66" charset="0"/>
              </a:rPr>
              <a:t>(Q37) Satisfaction du traitement %Très satisfait</a:t>
            </a:r>
          </a:p>
        </p:txBody>
      </p:sp>
      <p:sp>
        <p:nvSpPr>
          <p:cNvPr id="47" name="Rectangle : coins arrondis 46">
            <a:extLst>
              <a:ext uri="{FF2B5EF4-FFF2-40B4-BE49-F238E27FC236}">
                <a16:creationId xmlns:a16="http://schemas.microsoft.com/office/drawing/2014/main" id="{F7723EBD-C80C-1D69-64C5-31BADF0FA10F}"/>
              </a:ext>
            </a:extLst>
          </p:cNvPr>
          <p:cNvSpPr/>
          <p:nvPr/>
        </p:nvSpPr>
        <p:spPr>
          <a:xfrm>
            <a:off x="9799784" y="590959"/>
            <a:ext cx="2225963" cy="360000"/>
          </a:xfrm>
          <a:custGeom>
            <a:avLst/>
            <a:gdLst>
              <a:gd name="connsiteX0" fmla="*/ 0 w 2225963"/>
              <a:gd name="connsiteY0" fmla="*/ 60001 h 360000"/>
              <a:gd name="connsiteX1" fmla="*/ 60001 w 2225963"/>
              <a:gd name="connsiteY1" fmla="*/ 0 h 360000"/>
              <a:gd name="connsiteX2" fmla="*/ 628610 w 2225963"/>
              <a:gd name="connsiteY2" fmla="*/ 0 h 360000"/>
              <a:gd name="connsiteX3" fmla="*/ 1091922 w 2225963"/>
              <a:gd name="connsiteY3" fmla="*/ 0 h 360000"/>
              <a:gd name="connsiteX4" fmla="*/ 1618412 w 2225963"/>
              <a:gd name="connsiteY4" fmla="*/ 0 h 360000"/>
              <a:gd name="connsiteX5" fmla="*/ 2165962 w 2225963"/>
              <a:gd name="connsiteY5" fmla="*/ 0 h 360000"/>
              <a:gd name="connsiteX6" fmla="*/ 2225963 w 2225963"/>
              <a:gd name="connsiteY6" fmla="*/ 60001 h 360000"/>
              <a:gd name="connsiteX7" fmla="*/ 2225963 w 2225963"/>
              <a:gd name="connsiteY7" fmla="*/ 299999 h 360000"/>
              <a:gd name="connsiteX8" fmla="*/ 2165962 w 2225963"/>
              <a:gd name="connsiteY8" fmla="*/ 360000 h 360000"/>
              <a:gd name="connsiteX9" fmla="*/ 1639472 w 2225963"/>
              <a:gd name="connsiteY9" fmla="*/ 360000 h 360000"/>
              <a:gd name="connsiteX10" fmla="*/ 1155101 w 2225963"/>
              <a:gd name="connsiteY10" fmla="*/ 360000 h 360000"/>
              <a:gd name="connsiteX11" fmla="*/ 607551 w 2225963"/>
              <a:gd name="connsiteY11" fmla="*/ 360000 h 360000"/>
              <a:gd name="connsiteX12" fmla="*/ 60001 w 2225963"/>
              <a:gd name="connsiteY12" fmla="*/ 360000 h 360000"/>
              <a:gd name="connsiteX13" fmla="*/ 0 w 2225963"/>
              <a:gd name="connsiteY13" fmla="*/ 299999 h 360000"/>
              <a:gd name="connsiteX14" fmla="*/ 0 w 2225963"/>
              <a:gd name="connsiteY14" fmla="*/ 60001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5963" h="360000" fill="none" extrusionOk="0">
                <a:moveTo>
                  <a:pt x="0" y="60001"/>
                </a:moveTo>
                <a:cubicBezTo>
                  <a:pt x="4643" y="30152"/>
                  <a:pt x="22789" y="-3193"/>
                  <a:pt x="60001" y="0"/>
                </a:cubicBezTo>
                <a:cubicBezTo>
                  <a:pt x="187526" y="5542"/>
                  <a:pt x="392241" y="12586"/>
                  <a:pt x="628610" y="0"/>
                </a:cubicBezTo>
                <a:cubicBezTo>
                  <a:pt x="864979" y="-12586"/>
                  <a:pt x="908549" y="-18533"/>
                  <a:pt x="1091922" y="0"/>
                </a:cubicBezTo>
                <a:cubicBezTo>
                  <a:pt x="1275295" y="18533"/>
                  <a:pt x="1425394" y="23818"/>
                  <a:pt x="1618412" y="0"/>
                </a:cubicBezTo>
                <a:cubicBezTo>
                  <a:pt x="1811430" y="-23818"/>
                  <a:pt x="1984046" y="10527"/>
                  <a:pt x="2165962" y="0"/>
                </a:cubicBezTo>
                <a:cubicBezTo>
                  <a:pt x="2194780" y="-5898"/>
                  <a:pt x="2225625" y="27697"/>
                  <a:pt x="2225963" y="60001"/>
                </a:cubicBezTo>
                <a:cubicBezTo>
                  <a:pt x="2216804" y="126868"/>
                  <a:pt x="2214142" y="211834"/>
                  <a:pt x="2225963" y="299999"/>
                </a:cubicBezTo>
                <a:cubicBezTo>
                  <a:pt x="2228360" y="332802"/>
                  <a:pt x="2192804" y="360685"/>
                  <a:pt x="2165962" y="360000"/>
                </a:cubicBezTo>
                <a:cubicBezTo>
                  <a:pt x="2051420" y="340512"/>
                  <a:pt x="1851423" y="380424"/>
                  <a:pt x="1639472" y="360000"/>
                </a:cubicBezTo>
                <a:cubicBezTo>
                  <a:pt x="1427521" y="339577"/>
                  <a:pt x="1326657" y="369719"/>
                  <a:pt x="1155101" y="360000"/>
                </a:cubicBezTo>
                <a:cubicBezTo>
                  <a:pt x="983545" y="350281"/>
                  <a:pt x="759275" y="357913"/>
                  <a:pt x="607551" y="360000"/>
                </a:cubicBezTo>
                <a:cubicBezTo>
                  <a:pt x="455827" y="362088"/>
                  <a:pt x="247404" y="384977"/>
                  <a:pt x="60001" y="360000"/>
                </a:cubicBezTo>
                <a:cubicBezTo>
                  <a:pt x="27916" y="361765"/>
                  <a:pt x="4224" y="331562"/>
                  <a:pt x="0" y="299999"/>
                </a:cubicBezTo>
                <a:cubicBezTo>
                  <a:pt x="-8293" y="226242"/>
                  <a:pt x="-11396" y="139683"/>
                  <a:pt x="0" y="60001"/>
                </a:cubicBezTo>
                <a:close/>
              </a:path>
              <a:path w="2225963" h="360000" stroke="0" extrusionOk="0">
                <a:moveTo>
                  <a:pt x="0" y="60001"/>
                </a:moveTo>
                <a:cubicBezTo>
                  <a:pt x="3759" y="33822"/>
                  <a:pt x="29557" y="3466"/>
                  <a:pt x="60001" y="0"/>
                </a:cubicBezTo>
                <a:cubicBezTo>
                  <a:pt x="237732" y="-8439"/>
                  <a:pt x="393411" y="7877"/>
                  <a:pt x="607551" y="0"/>
                </a:cubicBezTo>
                <a:cubicBezTo>
                  <a:pt x="821691" y="-7877"/>
                  <a:pt x="965013" y="-15757"/>
                  <a:pt x="1134041" y="0"/>
                </a:cubicBezTo>
                <a:cubicBezTo>
                  <a:pt x="1303069" y="15757"/>
                  <a:pt x="1533220" y="8123"/>
                  <a:pt x="1681591" y="0"/>
                </a:cubicBezTo>
                <a:cubicBezTo>
                  <a:pt x="1829962" y="-8123"/>
                  <a:pt x="2008399" y="-21659"/>
                  <a:pt x="2165962" y="0"/>
                </a:cubicBezTo>
                <a:cubicBezTo>
                  <a:pt x="2200155" y="181"/>
                  <a:pt x="2225144" y="33584"/>
                  <a:pt x="2225963" y="60001"/>
                </a:cubicBezTo>
                <a:cubicBezTo>
                  <a:pt x="2220838" y="115692"/>
                  <a:pt x="2226158" y="203998"/>
                  <a:pt x="2225963" y="299999"/>
                </a:cubicBezTo>
                <a:cubicBezTo>
                  <a:pt x="2224873" y="329191"/>
                  <a:pt x="2199399" y="361998"/>
                  <a:pt x="2165962" y="360000"/>
                </a:cubicBezTo>
                <a:cubicBezTo>
                  <a:pt x="2007363" y="372884"/>
                  <a:pt x="1893065" y="382362"/>
                  <a:pt x="1639472" y="360000"/>
                </a:cubicBezTo>
                <a:cubicBezTo>
                  <a:pt x="1385879" y="337639"/>
                  <a:pt x="1357756" y="338568"/>
                  <a:pt x="1176160" y="360000"/>
                </a:cubicBezTo>
                <a:cubicBezTo>
                  <a:pt x="994564" y="381432"/>
                  <a:pt x="871862" y="373096"/>
                  <a:pt x="670730" y="360000"/>
                </a:cubicBezTo>
                <a:cubicBezTo>
                  <a:pt x="469598" y="346905"/>
                  <a:pt x="197703" y="351482"/>
                  <a:pt x="60001" y="360000"/>
                </a:cubicBezTo>
                <a:cubicBezTo>
                  <a:pt x="33982" y="358031"/>
                  <a:pt x="-6501" y="329525"/>
                  <a:pt x="0" y="299999"/>
                </a:cubicBezTo>
                <a:cubicBezTo>
                  <a:pt x="10034" y="249912"/>
                  <a:pt x="-6168" y="172838"/>
                  <a:pt x="0" y="60001"/>
                </a:cubicBezTo>
                <a:close/>
              </a:path>
            </a:pathLst>
          </a:custGeom>
          <a:solidFill>
            <a:srgbClr val="E7E7FF"/>
          </a:solidFill>
          <a:ln>
            <a:solidFill>
              <a:schemeClr val="tx1"/>
            </a:solidFill>
            <a:extLst>
              <a:ext uri="{C807C97D-BFC1-408E-A445-0C87EB9F89A2}">
                <ask:lineSketchStyleProps xmlns:ask="http://schemas.microsoft.com/office/drawing/2018/sketchyshapes" sd="1152683788">
                  <a:prstGeom prst="roundRect">
                    <a:avLst/>
                  </a:prstGeom>
                  <ask:type>
                    <ask:lineSketchFreehand/>
                  </ask:type>
                </ask:lineSketchStyleProps>
              </a:ext>
            </a:extLst>
          </a:ln>
          <a:effectLst/>
        </p:spPr>
        <p:txBody>
          <a:bodyPr wrap="square" lIns="36000" tIns="36000" rIns="36000" bIns="36000" rtlCol="0" anchor="ctr" anchorCtr="0">
            <a:noAutofit/>
          </a:bodyPr>
          <a:lstStyle/>
          <a:p>
            <a:pPr algn="ctr" defTabSz="914377">
              <a:buClr>
                <a:srgbClr val="EC2606"/>
              </a:buClr>
            </a:pPr>
            <a:r>
              <a:rPr lang="fr-FR" sz="1200" dirty="0">
                <a:solidFill>
                  <a:schemeClr val="tx1"/>
                </a:solidFill>
                <a:cs typeface="Dreaming Outloud Pro" panose="03050502040302030504" pitchFamily="66" charset="0"/>
              </a:rPr>
              <a:t>(Q33) Impact du traitement sur l’organisation ST Oui</a:t>
            </a:r>
          </a:p>
        </p:txBody>
      </p:sp>
      <p:pic>
        <p:nvPicPr>
          <p:cNvPr id="48" name="Graphique 47">
            <a:extLst>
              <a:ext uri="{FF2B5EF4-FFF2-40B4-BE49-F238E27FC236}">
                <a16:creationId xmlns:a16="http://schemas.microsoft.com/office/drawing/2014/main" id="{43F3CFF2-491F-395C-DC71-F1A344700D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906763">
            <a:off x="6992174" y="1319635"/>
            <a:ext cx="623949" cy="623949"/>
          </a:xfrm>
          <a:prstGeom prst="rect">
            <a:avLst/>
          </a:prstGeom>
        </p:spPr>
      </p:pic>
      <p:pic>
        <p:nvPicPr>
          <p:cNvPr id="49" name="Graphique 48">
            <a:extLst>
              <a:ext uri="{FF2B5EF4-FFF2-40B4-BE49-F238E27FC236}">
                <a16:creationId xmlns:a16="http://schemas.microsoft.com/office/drawing/2014/main" id="{E0B13731-568A-2E64-DAFB-879FBBFFAD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906763">
            <a:off x="6992174" y="2444802"/>
            <a:ext cx="623949" cy="623949"/>
          </a:xfrm>
          <a:prstGeom prst="rect">
            <a:avLst/>
          </a:prstGeom>
        </p:spPr>
      </p:pic>
      <p:pic>
        <p:nvPicPr>
          <p:cNvPr id="50" name="Graphique 49">
            <a:extLst>
              <a:ext uri="{FF2B5EF4-FFF2-40B4-BE49-F238E27FC236}">
                <a16:creationId xmlns:a16="http://schemas.microsoft.com/office/drawing/2014/main" id="{54A5A3F3-E938-8820-B624-8F6B307A40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906763">
            <a:off x="6992174" y="3579694"/>
            <a:ext cx="623949" cy="623949"/>
          </a:xfrm>
          <a:prstGeom prst="rect">
            <a:avLst/>
          </a:prstGeom>
        </p:spPr>
      </p:pic>
      <p:pic>
        <p:nvPicPr>
          <p:cNvPr id="51" name="Graphique 50">
            <a:extLst>
              <a:ext uri="{FF2B5EF4-FFF2-40B4-BE49-F238E27FC236}">
                <a16:creationId xmlns:a16="http://schemas.microsoft.com/office/drawing/2014/main" id="{23D9F9DF-00E8-17EC-06F3-C54EF874AB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906763">
            <a:off x="6992174" y="4675676"/>
            <a:ext cx="623949" cy="623949"/>
          </a:xfrm>
          <a:prstGeom prst="rect">
            <a:avLst/>
          </a:prstGeom>
        </p:spPr>
      </p:pic>
      <p:pic>
        <p:nvPicPr>
          <p:cNvPr id="52" name="Graphique 51">
            <a:extLst>
              <a:ext uri="{FF2B5EF4-FFF2-40B4-BE49-F238E27FC236}">
                <a16:creationId xmlns:a16="http://schemas.microsoft.com/office/drawing/2014/main" id="{C5F9910C-1885-C2B5-C0E1-EFD42C449C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906763">
            <a:off x="6992174" y="5839753"/>
            <a:ext cx="623949" cy="623949"/>
          </a:xfrm>
          <a:prstGeom prst="rect">
            <a:avLst/>
          </a:prstGeom>
        </p:spPr>
      </p:pic>
      <p:sp>
        <p:nvSpPr>
          <p:cNvPr id="4" name="ZoneTexte 3">
            <a:extLst>
              <a:ext uri="{FF2B5EF4-FFF2-40B4-BE49-F238E27FC236}">
                <a16:creationId xmlns:a16="http://schemas.microsoft.com/office/drawing/2014/main" id="{4A8DB16C-D701-472E-D39E-C92AE2134D85}"/>
              </a:ext>
            </a:extLst>
          </p:cNvPr>
          <p:cNvSpPr txBox="1"/>
          <p:nvPr/>
        </p:nvSpPr>
        <p:spPr>
          <a:xfrm>
            <a:off x="4471745" y="1771650"/>
            <a:ext cx="1771650" cy="246221"/>
          </a:xfrm>
          <a:prstGeom prst="rect">
            <a:avLst/>
          </a:prstGeom>
          <a:noFill/>
        </p:spPr>
        <p:txBody>
          <a:bodyPr wrap="square" rtlCol="0">
            <a:spAutoFit/>
          </a:bodyPr>
          <a:lstStyle/>
          <a:p>
            <a:pPr algn="r"/>
            <a:r>
              <a:rPr lang="fr-FR" sz="1000" i="1" dirty="0">
                <a:solidFill>
                  <a:schemeClr val="accent6">
                    <a:lumMod val="50000"/>
                  </a:schemeClr>
                </a:solidFill>
              </a:rPr>
              <a:t>n= 41</a:t>
            </a:r>
          </a:p>
        </p:txBody>
      </p:sp>
      <p:sp>
        <p:nvSpPr>
          <p:cNvPr id="6" name="ZoneTexte 5">
            <a:extLst>
              <a:ext uri="{FF2B5EF4-FFF2-40B4-BE49-F238E27FC236}">
                <a16:creationId xmlns:a16="http://schemas.microsoft.com/office/drawing/2014/main" id="{86028C05-EE46-F401-E73B-945B51560C2C}"/>
              </a:ext>
            </a:extLst>
          </p:cNvPr>
          <p:cNvSpPr txBox="1"/>
          <p:nvPr/>
        </p:nvSpPr>
        <p:spPr>
          <a:xfrm>
            <a:off x="4471745" y="2828107"/>
            <a:ext cx="1771650" cy="246221"/>
          </a:xfrm>
          <a:prstGeom prst="rect">
            <a:avLst/>
          </a:prstGeom>
          <a:noFill/>
        </p:spPr>
        <p:txBody>
          <a:bodyPr wrap="square" rtlCol="0">
            <a:spAutoFit/>
          </a:bodyPr>
          <a:lstStyle/>
          <a:p>
            <a:pPr algn="r"/>
            <a:r>
              <a:rPr lang="fr-FR" sz="1000" i="1" dirty="0">
                <a:solidFill>
                  <a:schemeClr val="accent6">
                    <a:lumMod val="50000"/>
                  </a:schemeClr>
                </a:solidFill>
              </a:rPr>
              <a:t>n= 37</a:t>
            </a:r>
          </a:p>
        </p:txBody>
      </p:sp>
      <p:sp>
        <p:nvSpPr>
          <p:cNvPr id="7" name="ZoneTexte 6">
            <a:extLst>
              <a:ext uri="{FF2B5EF4-FFF2-40B4-BE49-F238E27FC236}">
                <a16:creationId xmlns:a16="http://schemas.microsoft.com/office/drawing/2014/main" id="{753AEB90-3948-A9BB-698B-6EE7A87EC44E}"/>
              </a:ext>
            </a:extLst>
          </p:cNvPr>
          <p:cNvSpPr txBox="1"/>
          <p:nvPr/>
        </p:nvSpPr>
        <p:spPr>
          <a:xfrm>
            <a:off x="4471745" y="3950970"/>
            <a:ext cx="1771650" cy="246221"/>
          </a:xfrm>
          <a:prstGeom prst="rect">
            <a:avLst/>
          </a:prstGeom>
          <a:noFill/>
        </p:spPr>
        <p:txBody>
          <a:bodyPr wrap="square" rtlCol="0">
            <a:spAutoFit/>
          </a:bodyPr>
          <a:lstStyle/>
          <a:p>
            <a:pPr algn="r"/>
            <a:r>
              <a:rPr lang="fr-FR" sz="1000" i="1" dirty="0">
                <a:solidFill>
                  <a:schemeClr val="accent6">
                    <a:lumMod val="50000"/>
                  </a:schemeClr>
                </a:solidFill>
              </a:rPr>
              <a:t>n= </a:t>
            </a:r>
            <a:r>
              <a:rPr lang="fr-FR" sz="1000" i="1" dirty="0">
                <a:solidFill>
                  <a:srgbClr val="FF0000"/>
                </a:solidFill>
              </a:rPr>
              <a:t>21</a:t>
            </a:r>
          </a:p>
        </p:txBody>
      </p:sp>
      <p:sp>
        <p:nvSpPr>
          <p:cNvPr id="8" name="ZoneTexte 7">
            <a:extLst>
              <a:ext uri="{FF2B5EF4-FFF2-40B4-BE49-F238E27FC236}">
                <a16:creationId xmlns:a16="http://schemas.microsoft.com/office/drawing/2014/main" id="{934E90EF-53C8-59E7-78FA-C5DBCB4CE46F}"/>
              </a:ext>
            </a:extLst>
          </p:cNvPr>
          <p:cNvSpPr txBox="1"/>
          <p:nvPr/>
        </p:nvSpPr>
        <p:spPr>
          <a:xfrm>
            <a:off x="4471745" y="5150034"/>
            <a:ext cx="1771650" cy="246221"/>
          </a:xfrm>
          <a:prstGeom prst="rect">
            <a:avLst/>
          </a:prstGeom>
          <a:noFill/>
        </p:spPr>
        <p:txBody>
          <a:bodyPr wrap="square" rtlCol="0">
            <a:spAutoFit/>
          </a:bodyPr>
          <a:lstStyle/>
          <a:p>
            <a:pPr algn="r"/>
            <a:r>
              <a:rPr lang="fr-FR" sz="1000" i="1" dirty="0">
                <a:solidFill>
                  <a:schemeClr val="accent6">
                    <a:lumMod val="50000"/>
                  </a:schemeClr>
                </a:solidFill>
              </a:rPr>
              <a:t>n= </a:t>
            </a:r>
            <a:r>
              <a:rPr lang="fr-FR" sz="1000" i="1" dirty="0">
                <a:solidFill>
                  <a:srgbClr val="FF0000"/>
                </a:solidFill>
              </a:rPr>
              <a:t>5</a:t>
            </a:r>
          </a:p>
        </p:txBody>
      </p:sp>
      <p:sp>
        <p:nvSpPr>
          <p:cNvPr id="27" name="ZoneTexte 26">
            <a:extLst>
              <a:ext uri="{FF2B5EF4-FFF2-40B4-BE49-F238E27FC236}">
                <a16:creationId xmlns:a16="http://schemas.microsoft.com/office/drawing/2014/main" id="{876552A1-528D-DDFA-9DE3-788D1A02E3AE}"/>
              </a:ext>
            </a:extLst>
          </p:cNvPr>
          <p:cNvSpPr txBox="1"/>
          <p:nvPr/>
        </p:nvSpPr>
        <p:spPr>
          <a:xfrm>
            <a:off x="4471745" y="6153150"/>
            <a:ext cx="1771650" cy="246221"/>
          </a:xfrm>
          <a:prstGeom prst="rect">
            <a:avLst/>
          </a:prstGeom>
          <a:noFill/>
        </p:spPr>
        <p:txBody>
          <a:bodyPr wrap="square" rtlCol="0">
            <a:spAutoFit/>
          </a:bodyPr>
          <a:lstStyle/>
          <a:p>
            <a:pPr algn="r"/>
            <a:r>
              <a:rPr lang="fr-FR" sz="1000" i="1" dirty="0">
                <a:solidFill>
                  <a:schemeClr val="accent6">
                    <a:lumMod val="50000"/>
                  </a:schemeClr>
                </a:solidFill>
              </a:rPr>
              <a:t>n= </a:t>
            </a:r>
            <a:r>
              <a:rPr lang="fr-FR" sz="1000" i="1" dirty="0">
                <a:solidFill>
                  <a:srgbClr val="FF0000"/>
                </a:solidFill>
              </a:rPr>
              <a:t>14</a:t>
            </a:r>
          </a:p>
        </p:txBody>
      </p:sp>
      <p:sp>
        <p:nvSpPr>
          <p:cNvPr id="29" name="ZoneTexte 28">
            <a:extLst>
              <a:ext uri="{FF2B5EF4-FFF2-40B4-BE49-F238E27FC236}">
                <a16:creationId xmlns:a16="http://schemas.microsoft.com/office/drawing/2014/main" id="{7491A059-0112-FF30-9847-1A51490BB8A9}"/>
              </a:ext>
            </a:extLst>
          </p:cNvPr>
          <p:cNvSpPr txBox="1"/>
          <p:nvPr/>
        </p:nvSpPr>
        <p:spPr>
          <a:xfrm>
            <a:off x="3168073" y="6385654"/>
            <a:ext cx="3092670" cy="246221"/>
          </a:xfrm>
          <a:prstGeom prst="rect">
            <a:avLst/>
          </a:prstGeom>
          <a:noFill/>
        </p:spPr>
        <p:txBody>
          <a:bodyPr wrap="square" rtlCol="0">
            <a:spAutoFit/>
          </a:bodyPr>
          <a:lstStyle/>
          <a:p>
            <a:pPr algn="r"/>
            <a:r>
              <a:rPr lang="fr-FR" sz="1000" i="1" dirty="0">
                <a:solidFill>
                  <a:schemeClr val="accent2"/>
                </a:solidFill>
              </a:rPr>
              <a:t>Bases faibles</a:t>
            </a:r>
            <a:r>
              <a:rPr lang="fr-FR" sz="1000" i="1" dirty="0">
                <a:solidFill>
                  <a:schemeClr val="accent6">
                    <a:lumMod val="50000"/>
                  </a:schemeClr>
                </a:solidFill>
              </a:rPr>
              <a:t>, résultats à prendre avec précaution</a:t>
            </a:r>
            <a:endParaRPr lang="fr-FR" sz="1000" i="1" dirty="0">
              <a:solidFill>
                <a:srgbClr val="FF0000"/>
              </a:solidFill>
            </a:endParaRPr>
          </a:p>
        </p:txBody>
      </p:sp>
      <p:pic>
        <p:nvPicPr>
          <p:cNvPr id="2" name="Graphique 1">
            <a:extLst>
              <a:ext uri="{FF2B5EF4-FFF2-40B4-BE49-F238E27FC236}">
                <a16:creationId xmlns:a16="http://schemas.microsoft.com/office/drawing/2014/main" id="{E5C5AA83-2405-A438-7761-4C5E10E9CC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4693237" flipH="1">
            <a:off x="2747126" y="1328913"/>
            <a:ext cx="623949" cy="623949"/>
          </a:xfrm>
          <a:prstGeom prst="rect">
            <a:avLst/>
          </a:prstGeom>
        </p:spPr>
      </p:pic>
      <p:pic>
        <p:nvPicPr>
          <p:cNvPr id="3" name="Graphique 2">
            <a:extLst>
              <a:ext uri="{FF2B5EF4-FFF2-40B4-BE49-F238E27FC236}">
                <a16:creationId xmlns:a16="http://schemas.microsoft.com/office/drawing/2014/main" id="{82471F75-A9F6-999B-2883-BF80C336C5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4693237" flipH="1">
            <a:off x="2747126" y="2454080"/>
            <a:ext cx="623949" cy="623949"/>
          </a:xfrm>
          <a:prstGeom prst="rect">
            <a:avLst/>
          </a:prstGeom>
        </p:spPr>
      </p:pic>
      <p:pic>
        <p:nvPicPr>
          <p:cNvPr id="28" name="Graphique 27">
            <a:extLst>
              <a:ext uri="{FF2B5EF4-FFF2-40B4-BE49-F238E27FC236}">
                <a16:creationId xmlns:a16="http://schemas.microsoft.com/office/drawing/2014/main" id="{B9F7C948-A0C4-D818-495B-0642A55A55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4693237" flipH="1">
            <a:off x="2747126" y="3588972"/>
            <a:ext cx="623949" cy="623949"/>
          </a:xfrm>
          <a:prstGeom prst="rect">
            <a:avLst/>
          </a:prstGeom>
        </p:spPr>
      </p:pic>
      <p:pic>
        <p:nvPicPr>
          <p:cNvPr id="30" name="Graphique 29">
            <a:extLst>
              <a:ext uri="{FF2B5EF4-FFF2-40B4-BE49-F238E27FC236}">
                <a16:creationId xmlns:a16="http://schemas.microsoft.com/office/drawing/2014/main" id="{53308F47-3CC9-B523-4E9E-2139EA247D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4693237" flipH="1">
            <a:off x="2747126" y="4684954"/>
            <a:ext cx="623949" cy="623949"/>
          </a:xfrm>
          <a:prstGeom prst="rect">
            <a:avLst/>
          </a:prstGeom>
        </p:spPr>
      </p:pic>
      <p:pic>
        <p:nvPicPr>
          <p:cNvPr id="31" name="Graphique 30">
            <a:extLst>
              <a:ext uri="{FF2B5EF4-FFF2-40B4-BE49-F238E27FC236}">
                <a16:creationId xmlns:a16="http://schemas.microsoft.com/office/drawing/2014/main" id="{134BDD79-5072-8C57-F481-71A6FD01B6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4693237" flipH="1">
            <a:off x="2747126" y="5849031"/>
            <a:ext cx="623949" cy="623949"/>
          </a:xfrm>
          <a:prstGeom prst="rect">
            <a:avLst/>
          </a:prstGeom>
        </p:spPr>
      </p:pic>
      <p:graphicFrame>
        <p:nvGraphicFramePr>
          <p:cNvPr id="32" name="Graphique 31">
            <a:extLst>
              <a:ext uri="{FF2B5EF4-FFF2-40B4-BE49-F238E27FC236}">
                <a16:creationId xmlns:a16="http://schemas.microsoft.com/office/drawing/2014/main" id="{B4B8D335-26DA-25F6-693C-76FAC433EDDA}"/>
              </a:ext>
            </a:extLst>
          </p:cNvPr>
          <p:cNvGraphicFramePr/>
          <p:nvPr/>
        </p:nvGraphicFramePr>
        <p:xfrm>
          <a:off x="7732201" y="895927"/>
          <a:ext cx="1686560" cy="592050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3" name="Graphique 32">
            <a:extLst>
              <a:ext uri="{FF2B5EF4-FFF2-40B4-BE49-F238E27FC236}">
                <a16:creationId xmlns:a16="http://schemas.microsoft.com/office/drawing/2014/main" id="{AEE4045E-95DA-48B5-92DD-8010E4C79343}"/>
              </a:ext>
            </a:extLst>
          </p:cNvPr>
          <p:cNvGraphicFramePr/>
          <p:nvPr/>
        </p:nvGraphicFramePr>
        <p:xfrm>
          <a:off x="10174577" y="895927"/>
          <a:ext cx="1686560" cy="5920509"/>
        </p:xfrm>
        <a:graphic>
          <a:graphicData uri="http://schemas.openxmlformats.org/drawingml/2006/chart">
            <c:chart xmlns:c="http://schemas.openxmlformats.org/drawingml/2006/chart" xmlns:r="http://schemas.openxmlformats.org/officeDocument/2006/relationships" r:id="rId11"/>
          </a:graphicData>
        </a:graphic>
      </p:graphicFrame>
      <p:sp>
        <p:nvSpPr>
          <p:cNvPr id="39" name="Rectangle : coins arrondis 38">
            <a:extLst>
              <a:ext uri="{FF2B5EF4-FFF2-40B4-BE49-F238E27FC236}">
                <a16:creationId xmlns:a16="http://schemas.microsoft.com/office/drawing/2014/main" id="{C6C624DF-FDF5-34EB-4E96-031D6BB4CCC9}"/>
              </a:ext>
            </a:extLst>
          </p:cNvPr>
          <p:cNvSpPr/>
          <p:nvPr/>
        </p:nvSpPr>
        <p:spPr>
          <a:xfrm>
            <a:off x="667251" y="590959"/>
            <a:ext cx="2225963" cy="360000"/>
          </a:xfrm>
          <a:custGeom>
            <a:avLst/>
            <a:gdLst>
              <a:gd name="connsiteX0" fmla="*/ 0 w 2225963"/>
              <a:gd name="connsiteY0" fmla="*/ 60001 h 360000"/>
              <a:gd name="connsiteX1" fmla="*/ 60001 w 2225963"/>
              <a:gd name="connsiteY1" fmla="*/ 0 h 360000"/>
              <a:gd name="connsiteX2" fmla="*/ 523312 w 2225963"/>
              <a:gd name="connsiteY2" fmla="*/ 0 h 360000"/>
              <a:gd name="connsiteX3" fmla="*/ 986624 w 2225963"/>
              <a:gd name="connsiteY3" fmla="*/ 0 h 360000"/>
              <a:gd name="connsiteX4" fmla="*/ 1555233 w 2225963"/>
              <a:gd name="connsiteY4" fmla="*/ 0 h 360000"/>
              <a:gd name="connsiteX5" fmla="*/ 2165962 w 2225963"/>
              <a:gd name="connsiteY5" fmla="*/ 0 h 360000"/>
              <a:gd name="connsiteX6" fmla="*/ 2225963 w 2225963"/>
              <a:gd name="connsiteY6" fmla="*/ 60001 h 360000"/>
              <a:gd name="connsiteX7" fmla="*/ 2225963 w 2225963"/>
              <a:gd name="connsiteY7" fmla="*/ 299999 h 360000"/>
              <a:gd name="connsiteX8" fmla="*/ 2165962 w 2225963"/>
              <a:gd name="connsiteY8" fmla="*/ 360000 h 360000"/>
              <a:gd name="connsiteX9" fmla="*/ 1597353 w 2225963"/>
              <a:gd name="connsiteY9" fmla="*/ 360000 h 360000"/>
              <a:gd name="connsiteX10" fmla="*/ 1070862 w 2225963"/>
              <a:gd name="connsiteY10" fmla="*/ 360000 h 360000"/>
              <a:gd name="connsiteX11" fmla="*/ 565432 w 2225963"/>
              <a:gd name="connsiteY11" fmla="*/ 360000 h 360000"/>
              <a:gd name="connsiteX12" fmla="*/ 60001 w 2225963"/>
              <a:gd name="connsiteY12" fmla="*/ 360000 h 360000"/>
              <a:gd name="connsiteX13" fmla="*/ 0 w 2225963"/>
              <a:gd name="connsiteY13" fmla="*/ 299999 h 360000"/>
              <a:gd name="connsiteX14" fmla="*/ 0 w 2225963"/>
              <a:gd name="connsiteY14" fmla="*/ 60001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5963" h="360000" fill="none" extrusionOk="0">
                <a:moveTo>
                  <a:pt x="0" y="60001"/>
                </a:moveTo>
                <a:cubicBezTo>
                  <a:pt x="705" y="26191"/>
                  <a:pt x="29400" y="-2319"/>
                  <a:pt x="60001" y="0"/>
                </a:cubicBezTo>
                <a:cubicBezTo>
                  <a:pt x="288709" y="11622"/>
                  <a:pt x="337497" y="9151"/>
                  <a:pt x="523312" y="0"/>
                </a:cubicBezTo>
                <a:cubicBezTo>
                  <a:pt x="709127" y="-9151"/>
                  <a:pt x="783790" y="-22410"/>
                  <a:pt x="986624" y="0"/>
                </a:cubicBezTo>
                <a:cubicBezTo>
                  <a:pt x="1189458" y="22410"/>
                  <a:pt x="1297142" y="24086"/>
                  <a:pt x="1555233" y="0"/>
                </a:cubicBezTo>
                <a:cubicBezTo>
                  <a:pt x="1813324" y="-24086"/>
                  <a:pt x="1986643" y="-17267"/>
                  <a:pt x="2165962" y="0"/>
                </a:cubicBezTo>
                <a:cubicBezTo>
                  <a:pt x="2205426" y="-2723"/>
                  <a:pt x="2227581" y="23264"/>
                  <a:pt x="2225963" y="60001"/>
                </a:cubicBezTo>
                <a:cubicBezTo>
                  <a:pt x="2228754" y="108068"/>
                  <a:pt x="2220636" y="240756"/>
                  <a:pt x="2225963" y="299999"/>
                </a:cubicBezTo>
                <a:cubicBezTo>
                  <a:pt x="2228157" y="339771"/>
                  <a:pt x="2192053" y="361433"/>
                  <a:pt x="2165962" y="360000"/>
                </a:cubicBezTo>
                <a:cubicBezTo>
                  <a:pt x="2018152" y="353765"/>
                  <a:pt x="1776615" y="336969"/>
                  <a:pt x="1597353" y="360000"/>
                </a:cubicBezTo>
                <a:cubicBezTo>
                  <a:pt x="1418091" y="383031"/>
                  <a:pt x="1220610" y="359137"/>
                  <a:pt x="1070862" y="360000"/>
                </a:cubicBezTo>
                <a:cubicBezTo>
                  <a:pt x="921114" y="360863"/>
                  <a:pt x="754179" y="354675"/>
                  <a:pt x="565432" y="360000"/>
                </a:cubicBezTo>
                <a:cubicBezTo>
                  <a:pt x="376685" y="365326"/>
                  <a:pt x="256903" y="362916"/>
                  <a:pt x="60001" y="360000"/>
                </a:cubicBezTo>
                <a:cubicBezTo>
                  <a:pt x="28065" y="360927"/>
                  <a:pt x="6960" y="329859"/>
                  <a:pt x="0" y="299999"/>
                </a:cubicBezTo>
                <a:cubicBezTo>
                  <a:pt x="9431" y="189222"/>
                  <a:pt x="-11359" y="143146"/>
                  <a:pt x="0" y="60001"/>
                </a:cubicBezTo>
                <a:close/>
              </a:path>
              <a:path w="2225963" h="360000" stroke="0" extrusionOk="0">
                <a:moveTo>
                  <a:pt x="0" y="60001"/>
                </a:moveTo>
                <a:cubicBezTo>
                  <a:pt x="-1813" y="28923"/>
                  <a:pt x="33130" y="-1352"/>
                  <a:pt x="60001" y="0"/>
                </a:cubicBezTo>
                <a:cubicBezTo>
                  <a:pt x="213806" y="-14100"/>
                  <a:pt x="335050" y="5527"/>
                  <a:pt x="586491" y="0"/>
                </a:cubicBezTo>
                <a:cubicBezTo>
                  <a:pt x="837932" y="-5527"/>
                  <a:pt x="906414" y="17713"/>
                  <a:pt x="1070862" y="0"/>
                </a:cubicBezTo>
                <a:cubicBezTo>
                  <a:pt x="1235310" y="-17713"/>
                  <a:pt x="1388736" y="-13228"/>
                  <a:pt x="1597353" y="0"/>
                </a:cubicBezTo>
                <a:cubicBezTo>
                  <a:pt x="1805970" y="13228"/>
                  <a:pt x="2038530" y="-8034"/>
                  <a:pt x="2165962" y="0"/>
                </a:cubicBezTo>
                <a:cubicBezTo>
                  <a:pt x="2201570" y="4825"/>
                  <a:pt x="2222083" y="28959"/>
                  <a:pt x="2225963" y="60001"/>
                </a:cubicBezTo>
                <a:cubicBezTo>
                  <a:pt x="2232287" y="153102"/>
                  <a:pt x="2233039" y="207000"/>
                  <a:pt x="2225963" y="299999"/>
                </a:cubicBezTo>
                <a:cubicBezTo>
                  <a:pt x="2223556" y="328115"/>
                  <a:pt x="2199497" y="351911"/>
                  <a:pt x="2165962" y="360000"/>
                </a:cubicBezTo>
                <a:cubicBezTo>
                  <a:pt x="1889856" y="358016"/>
                  <a:pt x="1717299" y="377626"/>
                  <a:pt x="1597353" y="360000"/>
                </a:cubicBezTo>
                <a:cubicBezTo>
                  <a:pt x="1477407" y="342374"/>
                  <a:pt x="1165436" y="365911"/>
                  <a:pt x="1028743" y="360000"/>
                </a:cubicBezTo>
                <a:cubicBezTo>
                  <a:pt x="892050" y="354090"/>
                  <a:pt x="662836" y="358525"/>
                  <a:pt x="565432" y="360000"/>
                </a:cubicBezTo>
                <a:cubicBezTo>
                  <a:pt x="468028" y="361475"/>
                  <a:pt x="217269" y="348828"/>
                  <a:pt x="60001" y="360000"/>
                </a:cubicBezTo>
                <a:cubicBezTo>
                  <a:pt x="27674" y="352087"/>
                  <a:pt x="-2933" y="326586"/>
                  <a:pt x="0" y="299999"/>
                </a:cubicBezTo>
                <a:cubicBezTo>
                  <a:pt x="-9138" y="205420"/>
                  <a:pt x="-8515" y="177543"/>
                  <a:pt x="0" y="60001"/>
                </a:cubicBezTo>
                <a:close/>
              </a:path>
            </a:pathLst>
          </a:custGeom>
          <a:solidFill>
            <a:srgbClr val="E7E7FF"/>
          </a:solidFill>
          <a:ln>
            <a:solidFill>
              <a:schemeClr val="tx1"/>
            </a:solidFill>
            <a:extLst>
              <a:ext uri="{C807C97D-BFC1-408E-A445-0C87EB9F89A2}">
                <ask:lineSketchStyleProps xmlns:ask="http://schemas.microsoft.com/office/drawing/2018/sketchyshapes" sd="1354754446">
                  <a:prstGeom prst="roundRect">
                    <a:avLst/>
                  </a:prstGeom>
                  <ask:type>
                    <ask:lineSketchFreehand/>
                  </ask:type>
                </ask:lineSketchStyleProps>
              </a:ext>
            </a:extLst>
          </a:ln>
          <a:effectLst/>
        </p:spPr>
        <p:txBody>
          <a:bodyPr wrap="square" lIns="36000" tIns="36000" rIns="36000" bIns="36000" rtlCol="0" anchor="ctr" anchorCtr="0">
            <a:noAutofit/>
          </a:bodyPr>
          <a:lstStyle/>
          <a:p>
            <a:pPr algn="ctr" defTabSz="914377">
              <a:buClr>
                <a:srgbClr val="EC2606"/>
              </a:buClr>
            </a:pPr>
            <a:r>
              <a:rPr lang="fr-FR" sz="1200" dirty="0">
                <a:solidFill>
                  <a:schemeClr val="tx1"/>
                </a:solidFill>
                <a:cs typeface="Dreaming Outloud Pro" panose="03050502040302030504" pitchFamily="66" charset="0"/>
              </a:rPr>
              <a:t>Traitement antérieur à la rechute</a:t>
            </a:r>
          </a:p>
        </p:txBody>
      </p:sp>
    </p:spTree>
    <p:extLst>
      <p:ext uri="{BB962C8B-B14F-4D97-AF65-F5344CB8AC3E}">
        <p14:creationId xmlns:p14="http://schemas.microsoft.com/office/powerpoint/2010/main" val="40481583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feu d’artifice, cierge magique, Nouvel an, Matériau explosif&#10;&#10;Description générée automatiquement">
            <a:extLst>
              <a:ext uri="{FF2B5EF4-FFF2-40B4-BE49-F238E27FC236}">
                <a16:creationId xmlns:a16="http://schemas.microsoft.com/office/drawing/2014/main" id="{F3E427B5-D14C-E2CE-E0EF-735948EDC95F}"/>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p:pic>
    </p:spTree>
    <p:custDataLst>
      <p:tags r:id="rId1"/>
    </p:custDataLst>
    <p:extLst>
      <p:ext uri="{BB962C8B-B14F-4D97-AF65-F5344CB8AC3E}">
        <p14:creationId xmlns:p14="http://schemas.microsoft.com/office/powerpoint/2010/main" val="370958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9F4CA0B8-80AC-F7DC-CD24-E987CC46CA95}"/>
              </a:ext>
            </a:extLst>
          </p:cNvPr>
          <p:cNvGraphicFramePr/>
          <p:nvPr/>
        </p:nvGraphicFramePr>
        <p:xfrm>
          <a:off x="435609" y="1796913"/>
          <a:ext cx="9127491" cy="4938472"/>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re 1">
            <a:extLst>
              <a:ext uri="{FF2B5EF4-FFF2-40B4-BE49-F238E27FC236}">
                <a16:creationId xmlns:a16="http://schemas.microsoft.com/office/drawing/2014/main" id="{FE7FD555-D41C-02FD-5EE7-3CE14C418A6D}"/>
              </a:ext>
            </a:extLst>
          </p:cNvPr>
          <p:cNvSpPr txBox="1">
            <a:spLocks/>
          </p:cNvSpPr>
          <p:nvPr/>
        </p:nvSpPr>
        <p:spPr>
          <a:xfrm>
            <a:off x="515936" y="122615"/>
            <a:ext cx="10548303" cy="671807"/>
          </a:xfrm>
          <a:prstGeom prst="rect">
            <a:avLst/>
          </a:prstGeom>
          <a:noFill/>
        </p:spPr>
        <p:txBody>
          <a:bodyPr>
            <a:normAutofit fontScale="97500"/>
          </a:bodyPr>
          <a:lstStyle>
            <a:lvl1pPr algn="l" defTabSz="914400" rtl="0" eaLnBrk="1" latinLnBrk="0" hangingPunct="1">
              <a:lnSpc>
                <a:spcPct val="90000"/>
              </a:lnSpc>
              <a:spcBef>
                <a:spcPct val="0"/>
              </a:spcBef>
              <a:buNone/>
              <a:defRPr lang="fr-FR" sz="2000" b="1" kern="1200" cap="none" baseline="0">
                <a:solidFill>
                  <a:schemeClr val="tx2"/>
                </a:solidFill>
                <a:latin typeface="Tenorite" panose="00000500000000000000" pitchFamily="2" charset="0"/>
                <a:ea typeface="+mj-ea"/>
                <a:cs typeface="+mj-cs"/>
              </a:defRPr>
            </a:lvl1pPr>
          </a:lstStyle>
          <a:p>
            <a:r>
              <a:rPr lang="fr-FR" dirty="0">
                <a:latin typeface="+mj-lt"/>
              </a:rPr>
              <a:t>Des patients qui consultent leur hématologue très régulièrement</a:t>
            </a:r>
            <a:endParaRPr lang="fr-FR" b="0" i="1" dirty="0">
              <a:latin typeface="+mj-lt"/>
            </a:endParaRPr>
          </a:p>
        </p:txBody>
      </p:sp>
      <p:grpSp>
        <p:nvGrpSpPr>
          <p:cNvPr id="25" name="Groupe 24">
            <a:extLst>
              <a:ext uri="{FF2B5EF4-FFF2-40B4-BE49-F238E27FC236}">
                <a16:creationId xmlns:a16="http://schemas.microsoft.com/office/drawing/2014/main" id="{B8C6F9E7-B55B-86E9-CCBC-318F7E11E4BC}"/>
              </a:ext>
            </a:extLst>
          </p:cNvPr>
          <p:cNvGrpSpPr/>
          <p:nvPr/>
        </p:nvGrpSpPr>
        <p:grpSpPr>
          <a:xfrm>
            <a:off x="7392493" y="5338026"/>
            <a:ext cx="4922237" cy="1365737"/>
            <a:chOff x="4586990" y="5064030"/>
            <a:chExt cx="4922237" cy="1365737"/>
          </a:xfrm>
        </p:grpSpPr>
        <p:sp>
          <p:nvSpPr>
            <p:cNvPr id="17" name="Graphique 38">
              <a:extLst>
                <a:ext uri="{FF2B5EF4-FFF2-40B4-BE49-F238E27FC236}">
                  <a16:creationId xmlns:a16="http://schemas.microsoft.com/office/drawing/2014/main" id="{ECA1CCE8-36C6-5A89-C5A8-E3FED65FC2FD}"/>
                </a:ext>
              </a:extLst>
            </p:cNvPr>
            <p:cNvSpPr/>
            <p:nvPr/>
          </p:nvSpPr>
          <p:spPr>
            <a:xfrm>
              <a:off x="4586990" y="5096266"/>
              <a:ext cx="4922237" cy="1333501"/>
            </a:xfrm>
            <a:custGeom>
              <a:avLst/>
              <a:gdLst>
                <a:gd name="connsiteX0" fmla="*/ 162170 w 2383317"/>
                <a:gd name="connsiteY0" fmla="*/ 35419 h 281531"/>
                <a:gd name="connsiteX1" fmla="*/ 1728431 w 2383317"/>
                <a:gd name="connsiteY1" fmla="*/ 17408 h 281531"/>
                <a:gd name="connsiteX2" fmla="*/ 2252636 w 2383317"/>
                <a:gd name="connsiteY2" fmla="*/ 60357 h 281531"/>
                <a:gd name="connsiteX3" fmla="*/ 2370374 w 2383317"/>
                <a:gd name="connsiteY3" fmla="*/ 169808 h 281531"/>
                <a:gd name="connsiteX4" fmla="*/ 1704981 w 2383317"/>
                <a:gd name="connsiteY4" fmla="*/ 246932 h 281531"/>
                <a:gd name="connsiteX5" fmla="*/ 56157 w 2383317"/>
                <a:gd name="connsiteY5" fmla="*/ 232615 h 281531"/>
                <a:gd name="connsiteX6" fmla="*/ 162170 w 2383317"/>
                <a:gd name="connsiteY6" fmla="*/ 35419 h 281531"/>
                <a:gd name="connsiteX0" fmla="*/ 162170 w 2385387"/>
                <a:gd name="connsiteY0" fmla="*/ 35419 h 290258"/>
                <a:gd name="connsiteX1" fmla="*/ 1728431 w 2385387"/>
                <a:gd name="connsiteY1" fmla="*/ 17408 h 290258"/>
                <a:gd name="connsiteX2" fmla="*/ 2252636 w 2385387"/>
                <a:gd name="connsiteY2" fmla="*/ 60357 h 290258"/>
                <a:gd name="connsiteX3" fmla="*/ 2370374 w 2385387"/>
                <a:gd name="connsiteY3" fmla="*/ 169808 h 290258"/>
                <a:gd name="connsiteX4" fmla="*/ 1957025 w 2385387"/>
                <a:gd name="connsiteY4" fmla="*/ 263148 h 290258"/>
                <a:gd name="connsiteX5" fmla="*/ 56157 w 2385387"/>
                <a:gd name="connsiteY5" fmla="*/ 232615 h 290258"/>
                <a:gd name="connsiteX6" fmla="*/ 162170 w 2385387"/>
                <a:gd name="connsiteY6" fmla="*/ 35419 h 290258"/>
                <a:gd name="connsiteX0" fmla="*/ 162170 w 2382667"/>
                <a:gd name="connsiteY0" fmla="*/ 38025 h 292864"/>
                <a:gd name="connsiteX1" fmla="*/ 2034485 w 2382667"/>
                <a:gd name="connsiteY1" fmla="*/ 12582 h 292864"/>
                <a:gd name="connsiteX2" fmla="*/ 2252636 w 2382667"/>
                <a:gd name="connsiteY2" fmla="*/ 62963 h 292864"/>
                <a:gd name="connsiteX3" fmla="*/ 2370374 w 2382667"/>
                <a:gd name="connsiteY3" fmla="*/ 172414 h 292864"/>
                <a:gd name="connsiteX4" fmla="*/ 1957025 w 2382667"/>
                <a:gd name="connsiteY4" fmla="*/ 265754 h 292864"/>
                <a:gd name="connsiteX5" fmla="*/ 56157 w 2382667"/>
                <a:gd name="connsiteY5" fmla="*/ 235221 h 292864"/>
                <a:gd name="connsiteX6" fmla="*/ 162170 w 2382667"/>
                <a:gd name="connsiteY6" fmla="*/ 38025 h 292864"/>
                <a:gd name="connsiteX0" fmla="*/ 162170 w 2384329"/>
                <a:gd name="connsiteY0" fmla="*/ 38025 h 297982"/>
                <a:gd name="connsiteX1" fmla="*/ 2034485 w 2384329"/>
                <a:gd name="connsiteY1" fmla="*/ 12582 h 297982"/>
                <a:gd name="connsiteX2" fmla="*/ 2252636 w 2384329"/>
                <a:gd name="connsiteY2" fmla="*/ 62963 h 297982"/>
                <a:gd name="connsiteX3" fmla="*/ 2370374 w 2384329"/>
                <a:gd name="connsiteY3" fmla="*/ 172414 h 297982"/>
                <a:gd name="connsiteX4" fmla="*/ 2121545 w 2384329"/>
                <a:gd name="connsiteY4" fmla="*/ 273989 h 297982"/>
                <a:gd name="connsiteX5" fmla="*/ 56157 w 2384329"/>
                <a:gd name="connsiteY5" fmla="*/ 235221 h 297982"/>
                <a:gd name="connsiteX6" fmla="*/ 162170 w 2384329"/>
                <a:gd name="connsiteY6" fmla="*/ 38025 h 297982"/>
                <a:gd name="connsiteX0" fmla="*/ 162170 w 2384329"/>
                <a:gd name="connsiteY0" fmla="*/ 38025 h 273989"/>
                <a:gd name="connsiteX1" fmla="*/ 2034485 w 2384329"/>
                <a:gd name="connsiteY1" fmla="*/ 12582 h 273989"/>
                <a:gd name="connsiteX2" fmla="*/ 2252636 w 2384329"/>
                <a:gd name="connsiteY2" fmla="*/ 62963 h 273989"/>
                <a:gd name="connsiteX3" fmla="*/ 2370374 w 2384329"/>
                <a:gd name="connsiteY3" fmla="*/ 172414 h 273989"/>
                <a:gd name="connsiteX4" fmla="*/ 2121545 w 2384329"/>
                <a:gd name="connsiteY4" fmla="*/ 273989 h 273989"/>
                <a:gd name="connsiteX5" fmla="*/ 56157 w 2384329"/>
                <a:gd name="connsiteY5" fmla="*/ 235221 h 273989"/>
                <a:gd name="connsiteX6" fmla="*/ 162170 w 2384329"/>
                <a:gd name="connsiteY6" fmla="*/ 38025 h 273989"/>
                <a:gd name="connsiteX0" fmla="*/ 162170 w 2373933"/>
                <a:gd name="connsiteY0" fmla="*/ 38025 h 288235"/>
                <a:gd name="connsiteX1" fmla="*/ 2034485 w 2373933"/>
                <a:gd name="connsiteY1" fmla="*/ 12582 h 288235"/>
                <a:gd name="connsiteX2" fmla="*/ 2252636 w 2373933"/>
                <a:gd name="connsiteY2" fmla="*/ 62963 h 288235"/>
                <a:gd name="connsiteX3" fmla="*/ 2370374 w 2373933"/>
                <a:gd name="connsiteY3" fmla="*/ 172414 h 288235"/>
                <a:gd name="connsiteX4" fmla="*/ 2121545 w 2373933"/>
                <a:gd name="connsiteY4" fmla="*/ 273989 h 288235"/>
                <a:gd name="connsiteX5" fmla="*/ 945075 w 2373933"/>
                <a:gd name="connsiteY5" fmla="*/ 288235 h 288235"/>
                <a:gd name="connsiteX6" fmla="*/ 56157 w 2373933"/>
                <a:gd name="connsiteY6" fmla="*/ 235221 h 288235"/>
                <a:gd name="connsiteX7" fmla="*/ 162170 w 2373933"/>
                <a:gd name="connsiteY7" fmla="*/ 38025 h 288235"/>
                <a:gd name="connsiteX0" fmla="*/ 162170 w 2373933"/>
                <a:gd name="connsiteY0" fmla="*/ 38025 h 288235"/>
                <a:gd name="connsiteX1" fmla="*/ 2034485 w 2373933"/>
                <a:gd name="connsiteY1" fmla="*/ 12582 h 288235"/>
                <a:gd name="connsiteX2" fmla="*/ 2252636 w 2373933"/>
                <a:gd name="connsiteY2" fmla="*/ 62963 h 288235"/>
                <a:gd name="connsiteX3" fmla="*/ 2370374 w 2373933"/>
                <a:gd name="connsiteY3" fmla="*/ 172414 h 288235"/>
                <a:gd name="connsiteX4" fmla="*/ 2121545 w 2373933"/>
                <a:gd name="connsiteY4" fmla="*/ 273989 h 288235"/>
                <a:gd name="connsiteX5" fmla="*/ 945075 w 2373933"/>
                <a:gd name="connsiteY5" fmla="*/ 288235 h 288235"/>
                <a:gd name="connsiteX6" fmla="*/ 381007 w 2373933"/>
                <a:gd name="connsiteY6" fmla="*/ 282059 h 288235"/>
                <a:gd name="connsiteX7" fmla="*/ 56157 w 2373933"/>
                <a:gd name="connsiteY7" fmla="*/ 235221 h 288235"/>
                <a:gd name="connsiteX8" fmla="*/ 162170 w 2373933"/>
                <a:gd name="connsiteY8" fmla="*/ 38025 h 28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933" h="288235">
                  <a:moveTo>
                    <a:pt x="162170" y="38025"/>
                  </a:moveTo>
                  <a:cubicBezTo>
                    <a:pt x="373708" y="-33326"/>
                    <a:pt x="900582" y="18817"/>
                    <a:pt x="2034485" y="12582"/>
                  </a:cubicBezTo>
                  <a:cubicBezTo>
                    <a:pt x="2183002" y="11659"/>
                    <a:pt x="2196655" y="36324"/>
                    <a:pt x="2252636" y="62963"/>
                  </a:cubicBezTo>
                  <a:cubicBezTo>
                    <a:pt x="2308617" y="89602"/>
                    <a:pt x="2392222" y="137243"/>
                    <a:pt x="2370374" y="172414"/>
                  </a:cubicBezTo>
                  <a:cubicBezTo>
                    <a:pt x="2348526" y="207585"/>
                    <a:pt x="2304908" y="259490"/>
                    <a:pt x="2121545" y="273989"/>
                  </a:cubicBezTo>
                  <a:lnTo>
                    <a:pt x="945075" y="288235"/>
                  </a:lnTo>
                  <a:cubicBezTo>
                    <a:pt x="775332" y="277941"/>
                    <a:pt x="550750" y="292353"/>
                    <a:pt x="381007" y="282059"/>
                  </a:cubicBezTo>
                  <a:lnTo>
                    <a:pt x="56157" y="235221"/>
                  </a:lnTo>
                  <a:cubicBezTo>
                    <a:pt x="-56696" y="179803"/>
                    <a:pt x="11699" y="88825"/>
                    <a:pt x="162170" y="38025"/>
                  </a:cubicBezTo>
                  <a:close/>
                </a:path>
              </a:pathLst>
            </a:custGeom>
            <a:solidFill>
              <a:schemeClr val="accent4">
                <a:lumMod val="20000"/>
                <a:lumOff val="80000"/>
              </a:schemeClr>
            </a:solidFill>
            <a:ln w="58516" cap="flat">
              <a:noFill/>
              <a:prstDash val="solid"/>
              <a:miter/>
            </a:ln>
          </p:spPr>
          <p:txBody>
            <a:bodyPr tIns="396000" bIns="288000" numCol="2" rtlCol="0" anchor="ctr"/>
            <a:lstStyle/>
            <a:p>
              <a:pPr marL="628650" lvl="1" indent="-171450">
                <a:buFont typeface="Arial" panose="020B0604020202020204" pitchFamily="34" charset="0"/>
                <a:buChar char="•"/>
              </a:pPr>
              <a:r>
                <a:rPr lang="fr-FR" sz="1100" i="1" dirty="0"/>
                <a:t>Cardiologue (5)</a:t>
              </a:r>
            </a:p>
            <a:p>
              <a:pPr marL="628650" lvl="1" indent="-171450">
                <a:buFont typeface="Arial" panose="020B0604020202020204" pitchFamily="34" charset="0"/>
                <a:buChar char="•"/>
              </a:pPr>
              <a:r>
                <a:rPr lang="fr-FR" sz="1100" i="1" dirty="0"/>
                <a:t>Dermatologue (4)</a:t>
              </a:r>
            </a:p>
            <a:p>
              <a:pPr marL="628650" lvl="1" indent="-171450">
                <a:buFont typeface="Arial" panose="020B0604020202020204" pitchFamily="34" charset="0"/>
                <a:buChar char="•"/>
              </a:pPr>
              <a:r>
                <a:rPr lang="fr-FR" sz="1100" i="1" dirty="0"/>
                <a:t>IDEL (4)</a:t>
              </a:r>
            </a:p>
            <a:p>
              <a:pPr marL="628650" lvl="1" indent="-171450">
                <a:buFont typeface="Arial" panose="020B0604020202020204" pitchFamily="34" charset="0"/>
                <a:buChar char="•"/>
              </a:pPr>
              <a:r>
                <a:rPr lang="fr-FR" sz="1100" i="1" dirty="0"/>
                <a:t>Ostéopathe (4)</a:t>
              </a:r>
            </a:p>
            <a:p>
              <a:pPr marL="628650" lvl="1" indent="-171450">
                <a:buFont typeface="Arial" panose="020B0604020202020204" pitchFamily="34" charset="0"/>
                <a:buChar char="•"/>
              </a:pPr>
              <a:r>
                <a:rPr lang="fr-FR" sz="1100" i="1" dirty="0"/>
                <a:t>Ophtalmologue (2)</a:t>
              </a:r>
            </a:p>
            <a:p>
              <a:pPr marL="628650" lvl="1" indent="-171450">
                <a:buFont typeface="Arial" panose="020B0604020202020204" pitchFamily="34" charset="0"/>
                <a:buChar char="•"/>
              </a:pPr>
              <a:r>
                <a:rPr lang="fr-FR" sz="1100" i="1" dirty="0"/>
                <a:t>Infectiologue (1)</a:t>
              </a:r>
            </a:p>
            <a:p>
              <a:pPr marL="628650" lvl="1" indent="-171450">
                <a:buFont typeface="Arial" panose="020B0604020202020204" pitchFamily="34" charset="0"/>
                <a:buChar char="•"/>
              </a:pPr>
              <a:r>
                <a:rPr lang="fr-FR" sz="1100" i="1" dirty="0"/>
                <a:t>Pneumologue (1)</a:t>
              </a:r>
            </a:p>
            <a:p>
              <a:pPr marL="628650" lvl="1" indent="-171450">
                <a:buFont typeface="Arial" panose="020B0604020202020204" pitchFamily="34" charset="0"/>
                <a:buChar char="•"/>
              </a:pPr>
              <a:r>
                <a:rPr lang="fr-FR" sz="1100" i="1" dirty="0"/>
                <a:t>Neurologue (1)</a:t>
              </a:r>
            </a:p>
            <a:p>
              <a:pPr marL="628650" lvl="1" indent="-171450">
                <a:buFont typeface="Arial" panose="020B0604020202020204" pitchFamily="34" charset="0"/>
                <a:buChar char="•"/>
              </a:pPr>
              <a:r>
                <a:rPr lang="fr-FR" sz="1100" i="1" dirty="0"/>
                <a:t>Kinésithérapeute (1)</a:t>
              </a:r>
            </a:p>
            <a:p>
              <a:pPr marL="628650" lvl="1" indent="-171450">
                <a:buFont typeface="Arial" panose="020B0604020202020204" pitchFamily="34" charset="0"/>
                <a:buChar char="•"/>
              </a:pPr>
              <a:r>
                <a:rPr lang="fr-FR" sz="1100" i="1" dirty="0"/>
                <a:t>Rhumatologue (1)</a:t>
              </a:r>
            </a:p>
            <a:p>
              <a:pPr marL="628650" lvl="1" indent="-171450">
                <a:buFont typeface="Arial" panose="020B0604020202020204" pitchFamily="34" charset="0"/>
                <a:buChar char="•"/>
              </a:pPr>
              <a:r>
                <a:rPr lang="fr-FR" sz="1100" i="1" dirty="0"/>
                <a:t>Dentiste (1)</a:t>
              </a:r>
            </a:p>
            <a:p>
              <a:pPr marL="628650" lvl="1" indent="-171450">
                <a:buFont typeface="Arial" panose="020B0604020202020204" pitchFamily="34" charset="0"/>
                <a:buChar char="•"/>
              </a:pPr>
              <a:r>
                <a:rPr lang="fr-FR" sz="1100" i="1" dirty="0"/>
                <a:t>Gastroentérologue (1)</a:t>
              </a:r>
              <a:endParaRPr lang="fr-FR" sz="1200" i="1" dirty="0"/>
            </a:p>
          </p:txBody>
        </p:sp>
        <p:sp>
          <p:nvSpPr>
            <p:cNvPr id="18" name="Rectangle 17">
              <a:extLst>
                <a:ext uri="{FF2B5EF4-FFF2-40B4-BE49-F238E27FC236}">
                  <a16:creationId xmlns:a16="http://schemas.microsoft.com/office/drawing/2014/main" id="{E94CF5C4-B64E-2099-7D5B-70BF57A3F22A}"/>
                </a:ext>
              </a:extLst>
            </p:cNvPr>
            <p:cNvSpPr/>
            <p:nvPr/>
          </p:nvSpPr>
          <p:spPr>
            <a:xfrm>
              <a:off x="6071796" y="5064030"/>
              <a:ext cx="195262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200" b="1" dirty="0">
                  <a:solidFill>
                    <a:schemeClr val="tx1"/>
                  </a:solidFill>
                  <a:latin typeface="Dreaming Outloud Pro" panose="03050502040302030504" pitchFamily="66" charset="0"/>
                  <a:cs typeface="Dreaming Outloud Pro" panose="03050502040302030504" pitchFamily="66" charset="0"/>
                </a:rPr>
                <a:t>Autres PDS consultés : </a:t>
              </a:r>
            </a:p>
          </p:txBody>
        </p:sp>
      </p:grpSp>
      <p:sp>
        <p:nvSpPr>
          <p:cNvPr id="2" name="Espace réservé du texte 2">
            <a:extLst>
              <a:ext uri="{FF2B5EF4-FFF2-40B4-BE49-F238E27FC236}">
                <a16:creationId xmlns:a16="http://schemas.microsoft.com/office/drawing/2014/main" id="{03B1B3F3-1258-B022-B354-178B659990C6}"/>
              </a:ext>
            </a:extLst>
          </p:cNvPr>
          <p:cNvSpPr txBox="1">
            <a:spLocks/>
          </p:cNvSpPr>
          <p:nvPr/>
        </p:nvSpPr>
        <p:spPr>
          <a:xfrm>
            <a:off x="0" y="1152000"/>
            <a:ext cx="12193200" cy="483960"/>
          </a:xfrm>
          <a:prstGeom prst="rect">
            <a:avLst/>
          </a:prstGeom>
          <a:solidFill>
            <a:srgbClr val="F2F2F2"/>
          </a:solidFill>
        </p:spPr>
        <p:txBody>
          <a:bodyPr wrap="square" lIns="504000" tIns="72000" rIns="504000" bIns="72000" anchor="t">
            <a:spAutoFit/>
          </a:bodyPr>
          <a:lstStyle>
            <a:lvl1pPr marL="0" indent="0" algn="l" defTabSz="914400" rtl="0" eaLnBrk="1" latinLnBrk="0" hangingPunct="1">
              <a:lnSpc>
                <a:spcPct val="100000"/>
              </a:lnSpc>
              <a:spcBef>
                <a:spcPts val="0"/>
              </a:spcBef>
              <a:buFont typeface="Arial" panose="020B0604020202020204" pitchFamily="34" charset="0"/>
              <a:buNone/>
              <a:defRPr lang="fr-FR" sz="1200" kern="1200">
                <a:solidFill>
                  <a:srgbClr val="010444"/>
                </a:solidFill>
                <a:latin typeface="+mn-lt"/>
                <a:ea typeface="+mn-ea"/>
                <a:cs typeface="Dreaming Outloud Pro" panose="03050502040302030504" pitchFamily="66" charset="0"/>
              </a:defRPr>
            </a:lvl1pPr>
            <a:lvl2pPr marL="457200" indent="0" algn="l" defTabSz="914400" rtl="0" eaLnBrk="1" latinLnBrk="0" hangingPunct="1">
              <a:lnSpc>
                <a:spcPct val="90000"/>
              </a:lnSpc>
              <a:spcBef>
                <a:spcPts val="500"/>
              </a:spcBef>
              <a:buFont typeface="Arial" panose="020B0604020202020204" pitchFamily="34" charset="0"/>
              <a:buNone/>
              <a:defRPr lang="fr-F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Q3. Quel(s) professionnel(s) de santé consultez-vous actuellement pour le suivi de votre LLC et à quelle fréquence ?</a:t>
            </a:r>
          </a:p>
          <a:p>
            <a:r>
              <a:rPr lang="fr-FR" sz="1000" dirty="0"/>
              <a:t>Base : A tous (98)</a:t>
            </a:r>
          </a:p>
        </p:txBody>
      </p:sp>
      <p:graphicFrame>
        <p:nvGraphicFramePr>
          <p:cNvPr id="7" name="Tableau 6">
            <a:extLst>
              <a:ext uri="{FF2B5EF4-FFF2-40B4-BE49-F238E27FC236}">
                <a16:creationId xmlns:a16="http://schemas.microsoft.com/office/drawing/2014/main" id="{C8712945-2AB3-6173-90B8-C82D332C1030}"/>
              </a:ext>
            </a:extLst>
          </p:cNvPr>
          <p:cNvGraphicFramePr>
            <a:graphicFrameLocks noGrp="1"/>
          </p:cNvGraphicFramePr>
          <p:nvPr/>
        </p:nvGraphicFramePr>
        <p:xfrm>
          <a:off x="10572750" y="2290573"/>
          <a:ext cx="762000" cy="309600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1638277964"/>
                    </a:ext>
                  </a:extLst>
                </a:gridCol>
              </a:tblGrid>
              <a:tr h="619200">
                <a:tc>
                  <a:txBody>
                    <a:bodyPr/>
                    <a:lstStyle/>
                    <a:p>
                      <a:pPr algn="ctr" fontAlgn="b"/>
                      <a:r>
                        <a:rPr lang="fr-FR" sz="1100" u="none" strike="noStrike" dirty="0">
                          <a:effectLst/>
                        </a:rPr>
                        <a:t>95%</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7535447"/>
                  </a:ext>
                </a:extLst>
              </a:tr>
              <a:tr h="619200">
                <a:tc>
                  <a:txBody>
                    <a:bodyPr/>
                    <a:lstStyle/>
                    <a:p>
                      <a:pPr algn="ctr" fontAlgn="b"/>
                      <a:r>
                        <a:rPr lang="fr-FR" sz="1100" u="none" strike="noStrike" dirty="0">
                          <a:effectLst/>
                        </a:rPr>
                        <a:t>62%</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6272915"/>
                  </a:ext>
                </a:extLst>
              </a:tr>
              <a:tr h="619200">
                <a:tc>
                  <a:txBody>
                    <a:bodyPr/>
                    <a:lstStyle/>
                    <a:p>
                      <a:pPr algn="ctr" fontAlgn="b"/>
                      <a:r>
                        <a:rPr lang="fr-FR" sz="1100" u="none" strike="noStrike" dirty="0">
                          <a:effectLst/>
                        </a:rPr>
                        <a:t>53%</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5390140"/>
                  </a:ext>
                </a:extLst>
              </a:tr>
              <a:tr h="619200">
                <a:tc>
                  <a:txBody>
                    <a:bodyPr/>
                    <a:lstStyle/>
                    <a:p>
                      <a:pPr algn="ctr" fontAlgn="b"/>
                      <a:r>
                        <a:rPr lang="fr-FR" sz="1100" u="none" strike="noStrike" dirty="0">
                          <a:effectLst/>
                        </a:rPr>
                        <a:t>42%</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9235529"/>
                  </a:ext>
                </a:extLst>
              </a:tr>
              <a:tr h="619200">
                <a:tc>
                  <a:txBody>
                    <a:bodyPr/>
                    <a:lstStyle/>
                    <a:p>
                      <a:pPr algn="ctr" fontAlgn="b"/>
                      <a:r>
                        <a:rPr lang="fr-FR" sz="1100" u="none" strike="noStrike" dirty="0">
                          <a:effectLst/>
                        </a:rPr>
                        <a:t>19%</a:t>
                      </a:r>
                      <a:endParaRPr lang="fr-FR"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1256974"/>
                  </a:ext>
                </a:extLst>
              </a:tr>
            </a:tbl>
          </a:graphicData>
        </a:graphic>
      </p:graphicFrame>
      <p:graphicFrame>
        <p:nvGraphicFramePr>
          <p:cNvPr id="10" name="Tableau 9">
            <a:extLst>
              <a:ext uri="{FF2B5EF4-FFF2-40B4-BE49-F238E27FC236}">
                <a16:creationId xmlns:a16="http://schemas.microsoft.com/office/drawing/2014/main" id="{9D1D2650-B6B8-FC4E-0C15-7DEFD8A79D03}"/>
              </a:ext>
            </a:extLst>
          </p:cNvPr>
          <p:cNvGraphicFramePr>
            <a:graphicFrameLocks noGrp="1"/>
          </p:cNvGraphicFramePr>
          <p:nvPr/>
        </p:nvGraphicFramePr>
        <p:xfrm>
          <a:off x="9472612" y="2290573"/>
          <a:ext cx="762000" cy="309600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311399031"/>
                    </a:ext>
                  </a:extLst>
                </a:gridCol>
              </a:tblGrid>
              <a:tr h="619200">
                <a:tc>
                  <a:txBody>
                    <a:bodyPr/>
                    <a:lstStyle/>
                    <a:p>
                      <a:pPr algn="ctr" fontAlgn="b"/>
                      <a:r>
                        <a:rPr lang="fr-FR" sz="1100" b="1"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rPr>
                        <a:t>87%</a:t>
                      </a:r>
                      <a:endParaRPr lang="fr-FR" sz="1100" b="1" i="0"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2425833"/>
                  </a:ext>
                </a:extLst>
              </a:tr>
              <a:tr h="619200">
                <a:tc>
                  <a:txBody>
                    <a:bodyPr/>
                    <a:lstStyle/>
                    <a:p>
                      <a:pPr algn="ctr" fontAlgn="b"/>
                      <a:r>
                        <a:rPr lang="fr-FR" sz="1100" b="1" u="none" strike="noStrike">
                          <a:solidFill>
                            <a:schemeClr val="tx1">
                              <a:lumMod val="50000"/>
                              <a:lumOff val="50000"/>
                            </a:schemeClr>
                          </a:solidFill>
                          <a:effectLst/>
                          <a:latin typeface="Dreaming Outloud Pro" panose="03050502040302030504" pitchFamily="66" charset="0"/>
                          <a:cs typeface="Dreaming Outloud Pro" panose="03050502040302030504" pitchFamily="66" charset="0"/>
                        </a:rPr>
                        <a:t>60%</a:t>
                      </a:r>
                      <a:endParaRPr lang="fr-FR" sz="1100" b="1" i="0" u="none" strike="noStrike">
                        <a:solidFill>
                          <a:schemeClr val="tx1">
                            <a:lumMod val="50000"/>
                            <a:lumOff val="50000"/>
                          </a:schemeClr>
                        </a:solidFill>
                        <a:effectLst/>
                        <a:latin typeface="Dreaming Outloud Pro" panose="03050502040302030504" pitchFamily="66" charset="0"/>
                        <a:cs typeface="Dreaming Outloud Pro" panose="03050502040302030504" pitchFamily="66"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3575528"/>
                  </a:ext>
                </a:extLst>
              </a:tr>
              <a:tr h="619200">
                <a:tc>
                  <a:txBody>
                    <a:bodyPr/>
                    <a:lstStyle/>
                    <a:p>
                      <a:pPr algn="ctr" fontAlgn="b"/>
                      <a:r>
                        <a:rPr lang="fr-FR" sz="1100" b="1"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rPr>
                        <a:t>50%</a:t>
                      </a:r>
                      <a:endParaRPr lang="fr-FR" sz="1100" b="1" i="0"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1140658"/>
                  </a:ext>
                </a:extLst>
              </a:tr>
              <a:tr h="619200">
                <a:tc>
                  <a:txBody>
                    <a:bodyPr/>
                    <a:lstStyle/>
                    <a:p>
                      <a:pPr algn="ctr" fontAlgn="b"/>
                      <a:r>
                        <a:rPr lang="fr-FR" sz="1100" b="1"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rPr>
                        <a:t>39%</a:t>
                      </a:r>
                      <a:endParaRPr lang="fr-FR" sz="1100" b="1" i="0"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557515"/>
                  </a:ext>
                </a:extLst>
              </a:tr>
              <a:tr h="619200">
                <a:tc>
                  <a:txBody>
                    <a:bodyPr/>
                    <a:lstStyle/>
                    <a:p>
                      <a:pPr algn="ctr" fontAlgn="b"/>
                      <a:r>
                        <a:rPr lang="fr-FR" sz="1100" b="1"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rPr>
                        <a:t>14%</a:t>
                      </a:r>
                      <a:endParaRPr lang="fr-FR" sz="1100" b="1" i="0" u="none" strike="noStrike" dirty="0">
                        <a:solidFill>
                          <a:schemeClr val="tx1">
                            <a:lumMod val="50000"/>
                            <a:lumOff val="50000"/>
                          </a:schemeClr>
                        </a:solidFill>
                        <a:effectLst/>
                        <a:latin typeface="Dreaming Outloud Pro" panose="03050502040302030504" pitchFamily="66" charset="0"/>
                        <a:cs typeface="Dreaming Outloud Pro" panose="03050502040302030504" pitchFamily="66"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7243144"/>
                  </a:ext>
                </a:extLst>
              </a:tr>
            </a:tbl>
          </a:graphicData>
        </a:graphic>
      </p:graphicFrame>
      <p:sp>
        <p:nvSpPr>
          <p:cNvPr id="11" name="ZoneTexte 10">
            <a:extLst>
              <a:ext uri="{FF2B5EF4-FFF2-40B4-BE49-F238E27FC236}">
                <a16:creationId xmlns:a16="http://schemas.microsoft.com/office/drawing/2014/main" id="{0995B6DD-8EEB-D6C8-A024-EAB4B619A0B5}"/>
              </a:ext>
            </a:extLst>
          </p:cNvPr>
          <p:cNvSpPr txBox="1"/>
          <p:nvPr/>
        </p:nvSpPr>
        <p:spPr>
          <a:xfrm>
            <a:off x="9353550" y="1671739"/>
            <a:ext cx="1000125" cy="600164"/>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solidFill>
                  <a:schemeClr val="tx1">
                    <a:lumMod val="50000"/>
                    <a:lumOff val="50000"/>
                  </a:schemeClr>
                </a:solidFill>
                <a:latin typeface="Dreaming Outloud Pro" panose="03050502040302030504" pitchFamily="66" charset="0"/>
                <a:cs typeface="Dreaming Outloud Pro" panose="03050502040302030504" pitchFamily="66" charset="0"/>
              </a:rPr>
              <a:t>Consulte le PDS plusieurs fois par an</a:t>
            </a:r>
          </a:p>
        </p:txBody>
      </p:sp>
      <p:sp>
        <p:nvSpPr>
          <p:cNvPr id="12" name="ZoneTexte 11">
            <a:extLst>
              <a:ext uri="{FF2B5EF4-FFF2-40B4-BE49-F238E27FC236}">
                <a16:creationId xmlns:a16="http://schemas.microsoft.com/office/drawing/2014/main" id="{A78C265E-349B-DB57-B0C5-DB71D130AF99}"/>
              </a:ext>
            </a:extLst>
          </p:cNvPr>
          <p:cNvSpPr txBox="1"/>
          <p:nvPr/>
        </p:nvSpPr>
        <p:spPr>
          <a:xfrm>
            <a:off x="10509250" y="1821611"/>
            <a:ext cx="889000" cy="400110"/>
          </a:xfrm>
          <a:prstGeom prst="rect">
            <a:avLst/>
          </a:prstGeom>
          <a:noFill/>
          <a:ln>
            <a:noFill/>
          </a:ln>
          <a:effectLst/>
          <a:extLst>
            <a:ext uri="{909E8E84-426E-40DD-AFC4-6F175D3DCCD1}">
              <a14:hiddenFill xmlns:a14="http://schemas.microsoft.com/office/drawing/2010/main">
                <a:solidFill>
                  <a:schemeClr val="bg1">
                    <a:lumMod val="95000"/>
                  </a:schemeClr>
                </a:solidFill>
              </a14:hiddenFill>
            </a:ext>
          </a:extLst>
        </p:spPr>
        <p:txBody>
          <a:bodyPr vert="horz" wrap="square" lIns="0" tIns="0" rIns="0" bIns="0" rtlCol="0" anchor="t" anchorCtr="0">
            <a:spAutoFit/>
          </a:bodyPr>
          <a:lstStyle/>
          <a:p>
            <a:pPr marL="0" marR="0" indent="0" algn="ctr" defTabSz="914377" rtl="0" eaLnBrk="1" fontAlgn="t" latinLnBrk="0" hangingPunct="1">
              <a:lnSpc>
                <a:spcPct val="100000"/>
              </a:lnSpc>
              <a:spcBef>
                <a:spcPts val="0"/>
              </a:spcBef>
              <a:spcAft>
                <a:spcPts val="0"/>
              </a:spcAft>
              <a:buClr>
                <a:srgbClr val="EC2606"/>
              </a:buClr>
              <a:buSzTx/>
              <a:tabLst/>
            </a:pPr>
            <a:r>
              <a:rPr lang="fr-FR" sz="1300" b="1" dirty="0">
                <a:solidFill>
                  <a:srgbClr val="010444"/>
                </a:solidFill>
                <a:latin typeface="Dreaming Outloud Pro" panose="03050502040302030504" pitchFamily="66" charset="0"/>
                <a:cs typeface="Dreaming Outloud Pro" panose="03050502040302030504" pitchFamily="66" charset="0"/>
              </a:rPr>
              <a:t>Consulte le PDS</a:t>
            </a:r>
          </a:p>
        </p:txBody>
      </p:sp>
    </p:spTree>
    <p:extLst>
      <p:ext uri="{BB962C8B-B14F-4D97-AF65-F5344CB8AC3E}">
        <p14:creationId xmlns:p14="http://schemas.microsoft.com/office/powerpoint/2010/main" val="515799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8"/>
</p:tagLst>
</file>

<file path=ppt/tags/tag10.xml><?xml version="1.0" encoding="utf-8"?>
<p:tagLst xmlns:a="http://schemas.openxmlformats.org/drawingml/2006/main" xmlns:r="http://schemas.openxmlformats.org/officeDocument/2006/relationships" xmlns:p="http://schemas.openxmlformats.org/presentationml/2006/main">
  <p:tag name="OFFICEATWORKDOCUMENTPART:SLIDEPACKAGEREFERENCE_SIZE" val="1"/>
  <p:tag name="OFFICEATWORKDOCUMENTPART:SLIDEPACKAGEREFERENCE_0" val="b2ZmaWNlYXR3b3JrRG9jdW1lbnRQYXJ0OlUyRnNkR1ZrWDEvOE5GY0ZudytWMG1wSzltbkZDS3JUYTBQNytnZUtncXNSd1kySGpCUW9Pa0FpTll0NTFHVWxiL0laaldFNVEyckU1NnVIWUxVbXowN1NYK2hJdkhtalJ4dncvK2cvVkdsaS91aXpKZ1NxWU1STVpCL3Z6K2FWSTZkR0dNazREOWJpVGt1U1FmWnRCWHlPY096RGZodTJyZWw1NHc0eHRyNFhxM0s0WE05VDlsSDlsdHhSc2k5ckUvKytnMnBkQUJYSXcxaFpra3J5R2pRSExrMzV5SzFTOXVZaTdPUU50cWU0NVkzM3kyUGJSUTVpTGsxYmY1eG13cGsrMnRleS93QVZDMVh6RVJMQ3NkN2Jya0lQRmFObEUxN2pVUEl6Qm5Zd2JYNk1zYW1zdTFiSEpBTGlkTFdjbktCM2krNFRqS3ZvSElhYVBDanVqOVlrQnlzOGQ4RFlsSTQ0M292elcyeGtvd0M2WGNBVS9sRGV2TkV0MGdtSGl2bEpVWGhMRkFhemx5M1Y4WS9YNU5BeG53dTJRSUpDT1dkQlM1b2I3Z3R5TUNVQlgwV1R2a2dnUm4xSG5WZzIxaTRtWCtnSW5ZTldUL1BFWnZlQlJncFRPZm1mSmVRUWJTek5UNXp0QzlUZVArQ1VHWmUwWGIrbUVzM3JDcGNZRStVeXNaMS94U1lEanBieTFSZndqYk1CVW0xUVdPNVFoUlNoeDQ5WUVqWTFCT0E2c3Y5UUVkNzRQdnNuQW42R29tMUd5L0p3SkpJbksyb0ppTG81NTIrbDRxcVpmZ3Q0WlRSa001ZzlJWC85WmVZVWIxS001MW1EaUNzeSt5aVJqem5penNxWTV2a09uZkladHBBOWFneTYxQjJLbmtwc1plYTQ3Z0toL0loVGNIck9oeGczcWJ0SXAzdi9uVHJoYy96RGY5V0llS1JtR2JhTlJoeFZMb3pjd0o2S1hwMHErVXVObUd5Kytmd094TVZTR1krWVRYc08vdVFjTDAxd25lTXNjamZaK1o4UW1YMjBibytwVjUzeXNZL1MvTzhVOXhOUE5MbkxXRUxZaitVMkczMGV6YjZEemVYQVZmZFB1K2c3cEtwaFpxbmN5SHE5YlcxVU5ldzIvby90Sno4dnQvMEN3akdJYTcvK25VQlJlbnQrcXBzVWlvUDVwcHhaeElHeDVuejJXNXJ2eWxnZkhJWVRvendSQms5VTdscTI3V2ZuMUgzZFNnL1NybDE5OHJLcjVRWVdQOFJ6UUJlR1RYRitkd0lVYXJpRkZJSFB0anN2Zy9DamVvdjNUZmZMUGNFUUxtRTRsTDlpRjE2MWQ0VWkzdjhZK1NwSythYWFUMGFVLzRQdUVOMHU0QU5VOUpkRnRTSmNNcUd0OVdiMmlRbFY1SnFQVjg3alg0NnczS0JlQmdFR0JaQzB2RWdOVTN4c0g0NiswQ0ZXWndWdk5uUzFQVjlFK01mRlBWVFhKVFpmcS9EUHJEdkVjT3NKcUFrSThnMUZWbXRzbG8rei9RTVpLdk93MXErREYzSlJxcnV0ZXRXSDZRelAyQ1J4RjBsSGdneStjNDUrQTlBeE00QzNVeDYwdHorend5aWxIZ3U2NDF0MmVnMUlsdjZKa3NqckR1ZGtoRzEvV0ZmZ0NxZFNLWjZaeDFaMVFMdGJoTW53VEtRN1ZXRExicTljbUpaZVFrbDN1R1h2YlF4UFNyVmFXZEhpdkY5eW16NGNpN1VQZjVvdDNqZmxGaTBya0k1Um51TjFzOWZPMC9ockJyNGx6dTlDd1UvanZHTG04MU9YVWVid0l4UHJVSTRuMUJHd09LMG9qQm1CYlA5dUViTzUrWEJRRHZPQ0Y2ajhmczlnTlZqeGpMVjJkRlRPVFRJR0xLcUdmSUV1TGdEYWxNRTZZYXdqV2gwdGNwTllTblVUN2NhU1dLSlk5dU1YL2xhRHRtd3QwcWI3eUFwdlhPYzY2UT09"/>
</p:tagLst>
</file>

<file path=ppt/tags/tag2.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12"/>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1_Thème BVA Fr 2 logos PPT">
  <a:themeElements>
    <a:clrScheme name="Couleurs BVA HOUSES">
      <a:dk1>
        <a:srgbClr val="010444"/>
      </a:dk1>
      <a:lt1>
        <a:srgbClr val="FFFFFF"/>
      </a:lt1>
      <a:dk2>
        <a:srgbClr val="010444"/>
      </a:dk2>
      <a:lt2>
        <a:srgbClr val="F4F4F4"/>
      </a:lt2>
      <a:accent1>
        <a:srgbClr val="FFA300"/>
      </a:accent1>
      <a:accent2>
        <a:srgbClr val="EB0000"/>
      </a:accent2>
      <a:accent3>
        <a:srgbClr val="FF6700"/>
      </a:accent3>
      <a:accent4>
        <a:srgbClr val="97C928"/>
      </a:accent4>
      <a:accent5>
        <a:srgbClr val="009CEB"/>
      </a:accent5>
      <a:accent6>
        <a:srgbClr val="FFFFFF"/>
      </a:accent6>
      <a:hlink>
        <a:srgbClr val="FF6700"/>
      </a:hlink>
      <a:folHlink>
        <a:srgbClr val="010444"/>
      </a:folHlink>
    </a:clrScheme>
    <a:fontScheme name="Personnalisé 4">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sp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effectLst/>
      </a:spPr>
      <a:bodyPr wrap="square" lIns="36000" tIns="36000" rIns="36000" bIns="36000" rtlCol="0" anchor="t" anchorCtr="0">
        <a:spAutoFit/>
      </a:bodyPr>
      <a:lstStyle>
        <a:defPPr marL="0" marR="0" indent="0" algn="just" defTabSz="914377" rtl="0" eaLnBrk="1" fontAlgn="auto" latinLnBrk="0" hangingPunct="1">
          <a:lnSpc>
            <a:spcPct val="100000"/>
          </a:lnSpc>
          <a:spcBef>
            <a:spcPts val="0"/>
          </a:spcBef>
          <a:spcAft>
            <a:spcPts val="0"/>
          </a:spcAft>
          <a:buClr>
            <a:srgbClr val="EC2606"/>
          </a:buClr>
          <a:buSzTx/>
          <a:buFont typeface="Arial" panose="020B0604020202020204" pitchFamily="34" charset="0"/>
          <a:buNone/>
          <a:tabLst/>
          <a:defRPr sz="1200" dirty="0" err="1" smtClean="0">
            <a:ea typeface="+mn-ea"/>
            <a:cs typeface="Dreaming Outloud Pro" panose="03050502040302030504" pitchFamily="66" charset="0"/>
          </a:defRPr>
        </a:defPPr>
      </a:lstStyle>
    </a:txDef>
  </a:objectDefaults>
  <a:extraClrSchemeLst/>
  <a:extLst>
    <a:ext uri="{05A4C25C-085E-4340-85A3-A5531E510DB2}">
      <thm15:themeFamily xmlns:thm15="http://schemas.microsoft.com/office/thememl/2012/main" name="Présentation1" id="{A9F2E91C-0B5E-42A0-8D1A-4CC3F2024251}" vid="{59B36A1C-D677-43A4-9162-FA9C59B88E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00FA11E-8697-4B8B-8247-5F3C56C86396}">
  <we:reference id="wa104380602" version="3.7.0.0" store="en-US" storeType="OMEX"/>
  <we:alternateReferences>
    <we:reference id="wa104380602" version="3.7.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B2783DFD68B042AE000A08ECC69682" ma:contentTypeVersion="14" ma:contentTypeDescription="Crée un document." ma:contentTypeScope="" ma:versionID="201a4385f063b95b80d19c64d7b625be">
  <xsd:schema xmlns:xsd="http://www.w3.org/2001/XMLSchema" xmlns:xs="http://www.w3.org/2001/XMLSchema" xmlns:p="http://schemas.microsoft.com/office/2006/metadata/properties" xmlns:ns2="ce9e6149-6f06-46c7-84a7-0c414a0cb555" xmlns:ns3="1dfcb866-03fc-48a0-a7d8-71822af8cd1c" targetNamespace="http://schemas.microsoft.com/office/2006/metadata/properties" ma:root="true" ma:fieldsID="1a8afdd238ae7f7e5ac95eb9d3bdc8db" ns2:_="" ns3:_="">
    <xsd:import namespace="ce9e6149-6f06-46c7-84a7-0c414a0cb555"/>
    <xsd:import namespace="1dfcb866-03fc-48a0-a7d8-71822af8c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GRR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e6149-6f06-46c7-84a7-0c414a0cb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GRRS" ma:index="12" nillable="true" ma:displayName="GRRS" ma:internalName="GRRS">
      <xsd:simpleType>
        <xsd:restriction base="dms:Text">
          <xsd:maxLength value="255"/>
        </xsd:restriction>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f9adb9bf-65a7-4dcd-b9fe-2cabe70ed69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fcb866-03fc-48a0-a7d8-71822af8cd1c"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f4700482-d0bc-4f05-92ba-e62e1fe5f060}" ma:internalName="TaxCatchAll" ma:showField="CatchAllData" ma:web="1dfcb866-03fc-48a0-a7d8-71822af8c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RRS xmlns="ce9e6149-6f06-46c7-84a7-0c414a0cb555" xsi:nil="true"/>
    <lcf76f155ced4ddcb4097134ff3c332f xmlns="ce9e6149-6f06-46c7-84a7-0c414a0cb555">
      <Terms xmlns="http://schemas.microsoft.com/office/infopath/2007/PartnerControls"/>
    </lcf76f155ced4ddcb4097134ff3c332f>
    <TaxCatchAll xmlns="1dfcb866-03fc-48a0-a7d8-71822af8cd1c" xsi:nil="true"/>
  </documentManagement>
</p:properties>
</file>

<file path=customXml/itemProps1.xml><?xml version="1.0" encoding="utf-8"?>
<ds:datastoreItem xmlns:ds="http://schemas.openxmlformats.org/officeDocument/2006/customXml" ds:itemID="{FB17EE48-E2D7-440A-B98D-79040FEF9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e6149-6f06-46c7-84a7-0c414a0cb555"/>
    <ds:schemaRef ds:uri="1dfcb866-03fc-48a0-a7d8-71822af8c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409355-E658-463D-BE3C-305F8D89AE51}">
  <ds:schemaRefs>
    <ds:schemaRef ds:uri="http://schemas.microsoft.com/sharepoint/v3/contenttype/forms"/>
  </ds:schemaRefs>
</ds:datastoreItem>
</file>

<file path=customXml/itemProps3.xml><?xml version="1.0" encoding="utf-8"?>
<ds:datastoreItem xmlns:ds="http://schemas.openxmlformats.org/officeDocument/2006/customXml" ds:itemID="{AA55C7EF-34CB-4337-A7A7-AC6A959FBEF4}">
  <ds:schemaRefs>
    <ds:schemaRef ds:uri="http://schemas.microsoft.com/office/2006/metadata/properties"/>
    <ds:schemaRef ds:uri="http://schemas.microsoft.com/office/infopath/2007/PartnerControls"/>
    <ds:schemaRef ds:uri="ce9e6149-6f06-46c7-84a7-0c414a0cb555"/>
    <ds:schemaRef ds:uri="1dfcb866-03fc-48a0-a7d8-71822af8cd1c"/>
  </ds:schemaRefs>
</ds:datastoreItem>
</file>

<file path=docProps/app.xml><?xml version="1.0" encoding="utf-8"?>
<Properties xmlns="http://schemas.openxmlformats.org/officeDocument/2006/extended-properties" xmlns:vt="http://schemas.openxmlformats.org/officeDocument/2006/docPropsVTypes">
  <Template>Default Theme</Template>
  <TotalTime>7375</TotalTime>
  <Words>11343</Words>
  <Application>Microsoft Office PowerPoint</Application>
  <PresentationFormat>Grand écran</PresentationFormat>
  <Paragraphs>1511</Paragraphs>
  <Slides>81</Slides>
  <Notes>7</Notes>
  <HiddenSlides>12</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81</vt:i4>
      </vt:variant>
    </vt:vector>
  </HeadingPairs>
  <TitlesOfParts>
    <vt:vector size="91" baseType="lpstr">
      <vt:lpstr>Wingdings</vt:lpstr>
      <vt:lpstr>Tenorite</vt:lpstr>
      <vt:lpstr>Aptos Narrow</vt:lpstr>
      <vt:lpstr>Dreaming Outloud Pro</vt:lpstr>
      <vt:lpstr>Times New Roman</vt:lpstr>
      <vt:lpstr>Arial</vt:lpstr>
      <vt:lpstr>Verdana</vt:lpstr>
      <vt:lpstr>Calibri</vt:lpstr>
      <vt:lpstr>Aptos</vt:lpstr>
      <vt:lpstr>1_Thème BVA Fr 2 logos PPT</vt:lpstr>
      <vt:lpstr>Enquête EPALYR  sur l'Expérience des Patients atteints d'une Leucémie lYmphoïde chronique en Rechute</vt:lpstr>
      <vt:lpstr>Sommaire</vt:lpstr>
      <vt:lpstr>Contexte, objectifs et méthodologie</vt:lpstr>
      <vt:lpstr>Contexte de l’étude </vt:lpstr>
      <vt:lpstr>Méthodologie</vt:lpstr>
      <vt:lpstr>Profil des patients répondants</vt:lpstr>
      <vt:lpstr>Profil sociodémographique des patients ayant vécu au moins une rechute de leur maladie n=98</vt:lpstr>
      <vt:lpstr>Profil de la maladie des patients n=98</vt:lpstr>
      <vt:lpstr>Présentation PowerPoint</vt:lpstr>
      <vt:lpstr>Présentation PowerPoint</vt:lpstr>
      <vt:lpstr>Des patients atteints de LLC globalement satisfaits de leur parcours de soins</vt:lpstr>
      <vt:lpstr>Compréhension du type de maladie et de la rechute</vt:lpstr>
      <vt:lpstr>Une chronicité de la maladie évoquée lors du diagnostic pour la quasi-totalité des patients. Cependant une information succincte pour plus d’1 patient sur 10</vt:lpstr>
      <vt:lpstr>1 patient sur 10 indique ne pas avoir parlé du risque de rechute avec leur médecin.  Pour les autres patients, ce sujet a été évoqué au diagnostic ou lors du 1er traitement essentiellement, des moments adaptés.</vt:lpstr>
      <vt:lpstr>Un risque de rechute qui préoccupe peu ou pas la grande majorité des patients, 8 patients sur 10 indiquant y penser rarement ou ne pas être inquiet de cela</vt:lpstr>
      <vt:lpstr>Bien que le mot rechute semble adapté pour une grande majorité, il inquiète les personnes atteintes de LLC et manque de clarté </vt:lpstr>
      <vt:lpstr>Vécu de l’annonce de la rechute</vt:lpstr>
      <vt:lpstr>Présentation PowerPoint</vt:lpstr>
      <vt:lpstr>Une rechute de la maladie découverte à la suite d’un rendez-vous de contrôle ou de résultats de prise de sang. Les gonflements des ganglions et une fatigue inhabituelle sont également des facteurs d’alerte</vt:lpstr>
      <vt:lpstr>Un vécu des rechutes globalement plus difficile chez les patients ayant expérimenté plusieurs rechutes qui peuvent se reposer sur le corps médical en qui ils ont confiance pour obtenir des informations claires</vt:lpstr>
      <vt:lpstr>Un corps médical qui écoute et accompagne les patients avec bienveillance et qui transmet des informations claires </vt:lpstr>
      <vt:lpstr>Présentation PowerPoint</vt:lpstr>
      <vt:lpstr>Un état de santé psychologique et physique dégradé au moment de l’annonce de la rechute par rapport au ressenti au moment du diagnostic</vt:lpstr>
      <vt:lpstr>Une rechute de la maladie qui dégrade l’état psychologique des patients et qui impacte fortement leurs projets et leur qualité de vie </vt:lpstr>
      <vt:lpstr>Une majorité des personnes travaillant encore au moment de la rechute ont dû modifier ou arrêter leur activité professionnelle</vt:lpstr>
      <vt:lpstr>Les traitements</vt:lpstr>
      <vt:lpstr>Présentation PowerPoint</vt:lpstr>
      <vt:lpstr>Une rechute qui survient pour la plupart pendant une phase de surveillance, en moyenne 4 ans après l’arrêt du traitement précédent. </vt:lpstr>
      <vt:lpstr>Traitement avant la rechute / Après la rechute  Les inhibiteurs de BTK sont beaucoup prescrits, notamment après la rechute tout comme les inhibiteurs de BCL2. Logiquement, la chimiothérapie prescrite en 1ière ligne mais peu après la rechute.</vt:lpstr>
      <vt:lpstr>Modalités des traitements avant la rechute / Après la rechute  Au fur et à mesure des lignes thérapeutiques, des traitements davantage sur la durée, administré à domicile par voie orale</vt:lpstr>
      <vt:lpstr>Des patients satisfaits des traitements prescrits pour la rechute de leur maladie, notamment concernant les modalités de prise</vt:lpstr>
      <vt:lpstr>Traitement avant la rechute / Après la rechute pour ceux qui ont vécu leur 1ère rechute  En première intention, la chimiothérapie est le traitement le plus prescrit aux patients atteints de LLC alors qu’aux rechutes suivantes les inhibiteurs de BTK seuls et de BCL2 seront davantage prescrits</vt:lpstr>
      <vt:lpstr>Modalités des traitements avant la rechute / Après la rechute pour ceux qui ont vécu leur 1ère rechute Si des traitements à durée fixe et injectables sont davantage prescrits lors du diagnostic de la LLC, pour les rechutes suivantes les traitements continus administrés à la maison par voie orale sont privilégiés</vt:lpstr>
      <vt:lpstr>Traitement avant la rechute – Focus selon le nombre de rechute En première intention, la chimiothérapie est le traitement le plus prescrit aux patients atteints de LLC alors qu’aux rechutes suivantes les inhibiteurs de BTK seuls et de BCL2 seront davantage prescrits</vt:lpstr>
      <vt:lpstr>Traitement avant la rechute – Focus selon le nombre de rechute Si des traitements à durée fixe et injectables sont davantage prescrits lors du diagnostic de la LLC, pour les rechutes suivantes les traitements continus administrés à la maison par voie orale sont privilégiés</vt:lpstr>
      <vt:lpstr>Près d’1/3 des patients indiquent avoir eu une progression rapide de la maladie après l’initiation du traitement </vt:lpstr>
      <vt:lpstr>Présentation PowerPoint</vt:lpstr>
      <vt:lpstr>2/3 des patients ont été consultés afin de déterminer leur nouveau traitement, ils ont notamment discuté de la durée du traitement avec leur médecin</vt:lpstr>
      <vt:lpstr>Une majorité de patients non intéressés par un échange avec un infirmier concernant les options de traitement bien que 2 patients sur 10 indiquent être intéressés par cela </vt:lpstr>
      <vt:lpstr>L’efficacité est le prérequis au choix d’un traitement, vient ensuite la tolérance et l’adéquation avec ses projets de vie et le lieu de prise du produit</vt:lpstr>
      <vt:lpstr>Des craintes essentiellement quant aux effets indésirables et à l’efficacité du traitement. Les modifications de galénique et de lieu d’administration ont peu inquiété les patients.</vt:lpstr>
      <vt:lpstr>Soutien, suivi et accompagnement des patients</vt:lpstr>
      <vt:lpstr>Présentation PowerPoint</vt:lpstr>
      <vt:lpstr>Parmi les choses proposées aux patients en rechute, les associations de patients et les rendez-vous avec un infirmier sont les orientations auxquelles les patients ont eu le plus recours. Cependant de nombreux besoins restent non couverts. </vt:lpstr>
      <vt:lpstr>Des patients aussi nombreux à être venus seuls qu’accompagnés par un proche lors de l’annonce du diagnostic de la rechute</vt:lpstr>
      <vt:lpstr>Des patients soutenus par leur famille et leur spécialiste lors de cette annonce</vt:lpstr>
      <vt:lpstr>Présentation PowerPoint</vt:lpstr>
      <vt:lpstr>Si lors de la mise en place d’un nouveau traitement une grande partie des patients indiquent être rassurés et avoir un nouveau traitement plus facile à prendre, plus de la moitié des patients ont ressenti du stress. De même cela a impacté l’organisation du quotidien et a été une contrainte pour 4 patients sur 10. </vt:lpstr>
      <vt:lpstr>Au moment de la mise en place du traitement, des hématologues communiquant clairement les informations importantes et à l’écoute des questions des patients. En revanche, un temps accordé pour réfléchir au traitement assez court pour 4 patients sur 10</vt:lpstr>
      <vt:lpstr>Des patients ayant peu bénéficié de supports ou d’accompagnement suite à la mise en place de leur traitement, mais qui sont nombreux à ne pas en avoir ressenti le besoin. </vt:lpstr>
      <vt:lpstr>Au global, des traitements prescrits dans le cadre des rechutes de la LLC bien suivis par les patients</vt:lpstr>
      <vt:lpstr>Des professionnels de santé soutien pour la bonne observance du traitement.  À noter 1/4 des patients qui auraient souhaité échanger avec des patients ou avoir des séances d’ETP pour les aider à suivre leur traitement</vt:lpstr>
      <vt:lpstr>Un accompagnement des hématologues et des équipes hospitalières particulièrement apprécié des patients mais également celui des pharmaciens</vt:lpstr>
      <vt:lpstr>Présentation PowerPoint</vt:lpstr>
      <vt:lpstr>Parmi ceux concernés, une grande satisfaction du suivi réalisé par les différents professionnels de santé </vt:lpstr>
      <vt:lpstr>Satisfaction du suivi  Détail</vt:lpstr>
      <vt:lpstr>Le désintérêt du médecin généraliste ou à défaut son manque de connaissance envers la pathologie sont une des premières causes d’insatisfaction des patients dans le cadre du suivi de la LLC</vt:lpstr>
      <vt:lpstr>Un soutien indéfectible de la part de la famille et de l’hématologue, des proches et l’équipe hospitalière sont également très soutenantes. Notons que plus de la moitié des patients n’ont pas d’aidant au quotidien</vt:lpstr>
      <vt:lpstr>Besoins et attentes</vt:lpstr>
      <vt:lpstr>Afin de mieux vivre l’annonce de la rechute il apparaît important de communiquer le plus d’informations possibles aux patients et de proposer des soins de supports tels que des séances avec un psychologue </vt:lpstr>
      <vt:lpstr>À l’instar du moment de l’annonce de la rechute, un manque d’informations ressenti vis-à-vis des traitements et de la maladie lors de la mise en place du nouveau protocole de soins. Les patients soulignent également l’effet bénéfique des associations de patients dans cette période</vt:lpstr>
      <vt:lpstr>Tout au long du parcours des patients qui auraient souhaité avoir davantage de documents, brochures mais également des possibilités de consulter un diététicien, d’avoir des conseils pour réaliser une activité physique adaptée ou encore échanger avec groupe de parole. </vt:lpstr>
      <vt:lpstr>L’hématologue, un interlocuteur privilégié par les patients dans la communication d’informations sur la rechute de leur maladie</vt:lpstr>
      <vt:lpstr>Des brochures d’informations sur les traitements et la prise en charge de la maladie suscitant un grand intérêt auprès des patients. Dans une moindre mesure, des patients également demandeurs de séances pour améliorer leur santé physique ou de forum de discussion avec des PDS</vt:lpstr>
      <vt:lpstr>Des patients soulignant l’intérêt de proposer des brochures d’informations pour les aidants et plus secondairement différentes formats permettant un meilleur soutien</vt:lpstr>
      <vt:lpstr>Sans surprise, les patients indiquent avoir besoin de plus d’informations sur les traitements et leur maladie mais également des soins de supports et de soutien psychologique</vt:lpstr>
      <vt:lpstr>Conclusions</vt:lpstr>
      <vt:lpstr>Le vécu du patient atteint de LLC dont la maladie a rechuté</vt:lpstr>
      <vt:lpstr>Connaissance de la maladie Des patients informés du risque de rechute mais peu préoccupés par celui-ci</vt:lpstr>
      <vt:lpstr>Annonce de la rechute Un moment difficile aux conséquences multiples</vt:lpstr>
      <vt:lpstr>Les traitements  Des patients plutôt impliqués dans le choix du traitement et satisfaits de ceux-ci malgré des craintes sur la tolérance</vt:lpstr>
      <vt:lpstr>Soutien, suivi et accompagnement des patients (1/2) Des patients soutenus à chaque étape de cette rechute de leur maladie</vt:lpstr>
      <vt:lpstr>Soutien, suivi et accompagnement des patients (2/2) L’hématologue et la famille soutien indéfectible</vt:lpstr>
      <vt:lpstr>Attentes et besoins Malgré des patients soutenus et accompagnés, des besoins identifiés</vt:lpstr>
      <vt:lpstr>Annexes</vt:lpstr>
      <vt:lpstr>Présentation PowerPoint</vt:lpstr>
      <vt:lpstr>Bien que la maladie touche principalement des publics plus âgés ne travaillant plus, une majorité des personnes travaillant encore au moment de la rechute ont du modifier ou arrêter leur activité professionnelle</vt:lpstr>
      <vt:lpstr>Traitements prescrits avant et après la dernière rechute</vt:lpstr>
      <vt:lpstr>Mise en regard du changement de traitement sur la satisfaction du traitement et l’impact sur l’organisation quotidienne</vt:lpstr>
      <vt:lpstr>Mise en regard du changement de traitement sur la satisfaction du traitement et l’impact sur l’organisation quotidienne</vt:lpstr>
      <vt:lpstr>Présentation PowerPoint</vt:lpstr>
    </vt:vector>
  </TitlesOfParts>
  <Company>XPAGE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Dorothée LAMARCHE</dc:creator>
  <cp:lastModifiedBy>Isabelle Bouvard</cp:lastModifiedBy>
  <cp:revision>152</cp:revision>
  <dcterms:created xsi:type="dcterms:W3CDTF">2024-03-21T14:42:33Z</dcterms:created>
  <dcterms:modified xsi:type="dcterms:W3CDTF">2025-03-28T15:41:51Z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0x010100AFB2783DFD68B042AE000A08ECC69682</vt:lpwstr>
  </property>
  <property fmtid="{D5CDD505-2E9C-101B-9397-08002B2CF9AE}" pid="3" name="MediaServiceImageTags">
    <vt:lpwstr/>
  </property>
</Properties>
</file>