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1.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0"/>
  </p:notesMasterIdLst>
  <p:handoutMasterIdLst>
    <p:handoutMasterId r:id="rId81"/>
  </p:handoutMasterIdLst>
  <p:sldIdLst>
    <p:sldId id="256" r:id="rId2"/>
    <p:sldId id="284" r:id="rId3"/>
    <p:sldId id="285" r:id="rId4"/>
    <p:sldId id="260" r:id="rId5"/>
    <p:sldId id="258" r:id="rId6"/>
    <p:sldId id="286" r:id="rId7"/>
    <p:sldId id="282" r:id="rId8"/>
    <p:sldId id="272" r:id="rId9"/>
    <p:sldId id="444" r:id="rId10"/>
    <p:sldId id="385" r:id="rId11"/>
    <p:sldId id="262" r:id="rId12"/>
    <p:sldId id="384" r:id="rId13"/>
    <p:sldId id="383" r:id="rId14"/>
    <p:sldId id="418" r:id="rId15"/>
    <p:sldId id="268" r:id="rId16"/>
    <p:sldId id="445" r:id="rId17"/>
    <p:sldId id="386" r:id="rId18"/>
    <p:sldId id="419" r:id="rId19"/>
    <p:sldId id="439" r:id="rId20"/>
    <p:sldId id="430" r:id="rId21"/>
    <p:sldId id="433" r:id="rId22"/>
    <p:sldId id="397" r:id="rId23"/>
    <p:sldId id="436" r:id="rId24"/>
    <p:sldId id="426" r:id="rId25"/>
    <p:sldId id="413" r:id="rId26"/>
    <p:sldId id="446" r:id="rId27"/>
    <p:sldId id="388" r:id="rId28"/>
    <p:sldId id="440" r:id="rId29"/>
    <p:sldId id="265" r:id="rId30"/>
    <p:sldId id="442" r:id="rId31"/>
    <p:sldId id="381" r:id="rId32"/>
    <p:sldId id="391" r:id="rId33"/>
    <p:sldId id="435" r:id="rId34"/>
    <p:sldId id="438" r:id="rId35"/>
    <p:sldId id="399" r:id="rId36"/>
    <p:sldId id="2038388142" r:id="rId37"/>
    <p:sldId id="2038388143" r:id="rId38"/>
    <p:sldId id="2038388144" r:id="rId39"/>
    <p:sldId id="2038388145" r:id="rId40"/>
    <p:sldId id="2038388146" r:id="rId41"/>
    <p:sldId id="2038388147" r:id="rId42"/>
    <p:sldId id="2038388148" r:id="rId43"/>
    <p:sldId id="2038388149" r:id="rId44"/>
    <p:sldId id="2038388150" r:id="rId45"/>
    <p:sldId id="2038388151" r:id="rId46"/>
    <p:sldId id="2038388152" r:id="rId47"/>
    <p:sldId id="2038388153" r:id="rId48"/>
    <p:sldId id="2038388154" r:id="rId49"/>
    <p:sldId id="2038388155" r:id="rId50"/>
    <p:sldId id="2038388156" r:id="rId51"/>
    <p:sldId id="2038388160" r:id="rId52"/>
    <p:sldId id="2038388157" r:id="rId53"/>
    <p:sldId id="2038388161" r:id="rId54"/>
    <p:sldId id="2038388158" r:id="rId55"/>
    <p:sldId id="2038388159" r:id="rId56"/>
    <p:sldId id="2038388141" r:id="rId57"/>
    <p:sldId id="358" r:id="rId58"/>
    <p:sldId id="359" r:id="rId59"/>
    <p:sldId id="2038388139" r:id="rId60"/>
    <p:sldId id="303" r:id="rId61"/>
    <p:sldId id="305" r:id="rId62"/>
    <p:sldId id="448" r:id="rId63"/>
    <p:sldId id="327" r:id="rId64"/>
    <p:sldId id="449" r:id="rId65"/>
    <p:sldId id="451" r:id="rId66"/>
    <p:sldId id="450" r:id="rId67"/>
    <p:sldId id="452" r:id="rId68"/>
    <p:sldId id="2038388162" r:id="rId69"/>
    <p:sldId id="2038388163" r:id="rId70"/>
    <p:sldId id="2038388164" r:id="rId71"/>
    <p:sldId id="2038388165" r:id="rId72"/>
    <p:sldId id="2038388166" r:id="rId73"/>
    <p:sldId id="2038388167" r:id="rId74"/>
    <p:sldId id="2038388168" r:id="rId75"/>
    <p:sldId id="2038388169" r:id="rId76"/>
    <p:sldId id="2038388170" r:id="rId77"/>
    <p:sldId id="2038388171" r:id="rId78"/>
    <p:sldId id="2038388172" r:id="rId79"/>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tienne Klein" initials="EK" lastIdx="2" clrIdx="0">
    <p:extLst>
      <p:ext uri="{19B8F6BF-5375-455C-9EA6-DF929625EA0E}">
        <p15:presenceInfo xmlns:p15="http://schemas.microsoft.com/office/powerpoint/2012/main" userId="S::etienne.klein@francelymphomeespoir.fr::bf75b35f-4d36-476c-bcf3-f8428852e65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ACE3"/>
    <a:srgbClr val="FAA8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autoAdjust="0"/>
    <p:restoredTop sz="86027"/>
  </p:normalViewPr>
  <p:slideViewPr>
    <p:cSldViewPr snapToGrid="0">
      <p:cViewPr varScale="1">
        <p:scale>
          <a:sx n="108" d="100"/>
          <a:sy n="108" d="100"/>
        </p:scale>
        <p:origin x="848" y="20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17" d="100"/>
          <a:sy n="117" d="100"/>
        </p:scale>
        <p:origin x="63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0B99422-7B8E-A52F-96B1-313E438BF4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Date Placeholder 2">
            <a:extLst>
              <a:ext uri="{FF2B5EF4-FFF2-40B4-BE49-F238E27FC236}">
                <a16:creationId xmlns:a16="http://schemas.microsoft.com/office/drawing/2014/main" id="{34239A92-5941-69E5-06AD-6E4B8D780C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r>
              <a:rPr lang="fr-FR"/>
              <a:t>10 mai 2023</a:t>
            </a:r>
          </a:p>
        </p:txBody>
      </p:sp>
      <p:sp>
        <p:nvSpPr>
          <p:cNvPr id="4" name="Footer Placeholder 3">
            <a:extLst>
              <a:ext uri="{FF2B5EF4-FFF2-40B4-BE49-F238E27FC236}">
                <a16:creationId xmlns:a16="http://schemas.microsoft.com/office/drawing/2014/main" id="{E55EAF8E-2E19-723C-04E0-B6C1BE0639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5" name="Slide Number Placeholder 4">
            <a:extLst>
              <a:ext uri="{FF2B5EF4-FFF2-40B4-BE49-F238E27FC236}">
                <a16:creationId xmlns:a16="http://schemas.microsoft.com/office/drawing/2014/main" id="{E24D5437-5F50-5108-5798-A748441AE5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DD544F4-B658-4A4B-B544-A0A52339921A}" type="slidenum">
              <a:rPr lang="fr-FR" smtClean="0"/>
              <a:t>‹N°›</a:t>
            </a:fld>
            <a:endParaRPr lang="fr-FR"/>
          </a:p>
        </p:txBody>
      </p:sp>
    </p:spTree>
    <p:extLst>
      <p:ext uri="{BB962C8B-B14F-4D97-AF65-F5344CB8AC3E}">
        <p14:creationId xmlns:p14="http://schemas.microsoft.com/office/powerpoint/2010/main" val="1504558813"/>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r>
              <a:rPr lang="fr-FR"/>
              <a:t>10 mai 2023</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fr-F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7A98A-B45A-A64E-9E87-1DB5FA401169}" type="slidenum">
              <a:rPr lang="fr-FR" smtClean="0"/>
              <a:t>‹N°›</a:t>
            </a:fld>
            <a:endParaRPr lang="fr-FR"/>
          </a:p>
        </p:txBody>
      </p:sp>
    </p:spTree>
    <p:extLst>
      <p:ext uri="{BB962C8B-B14F-4D97-AF65-F5344CB8AC3E}">
        <p14:creationId xmlns:p14="http://schemas.microsoft.com/office/powerpoint/2010/main" val="3378491166"/>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24.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Date Placeholder 3"/>
          <p:cNvSpPr>
            <a:spLocks noGrp="1"/>
          </p:cNvSpPr>
          <p:nvPr>
            <p:ph type="dt" idx="1"/>
          </p:nvPr>
        </p:nvSpPr>
        <p:spPr/>
        <p:txBody>
          <a:bodyPr/>
          <a:lstStyle/>
          <a:p>
            <a:r>
              <a:rPr lang="fr-FR"/>
              <a:t>10 mai 2023</a:t>
            </a:r>
          </a:p>
        </p:txBody>
      </p:sp>
      <p:sp>
        <p:nvSpPr>
          <p:cNvPr id="5" name="Slide Number Placeholder 4"/>
          <p:cNvSpPr>
            <a:spLocks noGrp="1"/>
          </p:cNvSpPr>
          <p:nvPr>
            <p:ph type="sldNum" sz="quarter" idx="5"/>
          </p:nvPr>
        </p:nvSpPr>
        <p:spPr/>
        <p:txBody>
          <a:bodyPr/>
          <a:lstStyle/>
          <a:p>
            <a:fld id="{62A7A98A-B45A-A64E-9E87-1DB5FA401169}" type="slidenum">
              <a:rPr lang="fr-FR" smtClean="0"/>
              <a:t>9</a:t>
            </a:fld>
            <a:endParaRPr lang="fr-FR"/>
          </a:p>
        </p:txBody>
      </p:sp>
    </p:spTree>
    <p:extLst>
      <p:ext uri="{BB962C8B-B14F-4D97-AF65-F5344CB8AC3E}">
        <p14:creationId xmlns:p14="http://schemas.microsoft.com/office/powerpoint/2010/main" val="2208626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11</a:t>
            </a:fld>
            <a:endParaRPr lang="fr-FR"/>
          </a:p>
        </p:txBody>
      </p:sp>
    </p:spTree>
    <p:extLst>
      <p:ext uri="{BB962C8B-B14F-4D97-AF65-F5344CB8AC3E}">
        <p14:creationId xmlns:p14="http://schemas.microsoft.com/office/powerpoint/2010/main" val="1779324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13</a:t>
            </a:fld>
            <a:endParaRPr lang="fr-FR"/>
          </a:p>
        </p:txBody>
      </p:sp>
    </p:spTree>
    <p:extLst>
      <p:ext uri="{BB962C8B-B14F-4D97-AF65-F5344CB8AC3E}">
        <p14:creationId xmlns:p14="http://schemas.microsoft.com/office/powerpoint/2010/main" val="1523184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8DE5473D-E679-4BBE-98BA-50F540FBBB4E}" type="slidenum">
              <a:rPr lang="fr-FR" smtClean="0"/>
              <a:t>14</a:t>
            </a:fld>
            <a:endParaRPr lang="fr-FR"/>
          </a:p>
        </p:txBody>
      </p:sp>
    </p:spTree>
    <p:extLst>
      <p:ext uri="{BB962C8B-B14F-4D97-AF65-F5344CB8AC3E}">
        <p14:creationId xmlns:p14="http://schemas.microsoft.com/office/powerpoint/2010/main" val="729492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16</a:t>
            </a:fld>
            <a:endParaRPr lang="fr-FR"/>
          </a:p>
        </p:txBody>
      </p:sp>
    </p:spTree>
    <p:extLst>
      <p:ext uri="{BB962C8B-B14F-4D97-AF65-F5344CB8AC3E}">
        <p14:creationId xmlns:p14="http://schemas.microsoft.com/office/powerpoint/2010/main" val="735175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22</a:t>
            </a:fld>
            <a:endParaRPr lang="fr-FR"/>
          </a:p>
        </p:txBody>
      </p:sp>
    </p:spTree>
    <p:extLst>
      <p:ext uri="{BB962C8B-B14F-4D97-AF65-F5344CB8AC3E}">
        <p14:creationId xmlns:p14="http://schemas.microsoft.com/office/powerpoint/2010/main" val="519554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23</a:t>
            </a:fld>
            <a:endParaRPr lang="fr-FR"/>
          </a:p>
        </p:txBody>
      </p:sp>
    </p:spTree>
    <p:extLst>
      <p:ext uri="{BB962C8B-B14F-4D97-AF65-F5344CB8AC3E}">
        <p14:creationId xmlns:p14="http://schemas.microsoft.com/office/powerpoint/2010/main" val="934553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PlaceHolder 1"/>
          <p:cNvSpPr>
            <a:spLocks noGrp="1" noRot="1" noChangeAspect="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AAAAAAAAAAAAAAAAAAAAAAAAAAAB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DcLA5s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AAAABQAAAAEAAAAAAAAAAAAAAAAAAAAAAAAAAAAAAAAAAAAAAAAAAAAAAAJ/f38AAAAAA8zMzADAwP8Af39/AAAAAAAAAAAAAAAAAAAAAAAAAAAAIQAAABgAAAAUAAAAOAQAAAgHAAD3JQAAAxoAABAAAAAmAAAACAAAAAEPAACAHwAAMAAAABQAAAAAAAAAAAD//wAAAQAAAP//AAABAA=="/>
              </a:ext>
            </a:extLst>
          </p:cNvSpPr>
          <p:nvPr>
            <p:ph type="sldImg"/>
          </p:nvPr>
        </p:nvSpPr>
        <p:spPr>
          <a:xfrm>
            <a:off x="685800" y="1143000"/>
            <a:ext cx="5486400" cy="3086100"/>
          </a:xfrm>
          <a:prstGeom prst="rect">
            <a:avLst/>
          </a:prstGeom>
          <a:ln>
            <a:noFill/>
          </a:ln>
        </p:spPr>
      </p:sp>
      <p:sp>
        <p:nvSpPr>
          <p:cNvPr id="3" name="PlaceHolder 2"/>
          <p:cNvSpPr>
            <a:spLocks noGrp="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kAAAAEgAAACQAAAASAAAAAAAAAAA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G4qB/0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AAAABQAAAAEAAAAAAAAAAAAAAAAAAAAAAAAAAAAAAAAAAAAAAAAAAAAAAAJ/f38AAAAAA8zMzADAwP8Af39/AAAAAAAAAAAAAAAAAAAAAAAAAAAAIQAAABgAAAAUAAAAOAQAABIbAAD3JQAANzEAABAAAAAmAAAACAAAAL0vAAD/HwAAMAAAABQAAAAAAAAAAAD//wAAAQAAAP//AAABAA=="/>
              </a:ext>
            </a:extLst>
          </p:cNvSpPr>
          <p:nvPr>
            <p:ph type="body"/>
          </p:nvPr>
        </p:nvSpPr>
        <p:spPr>
          <a:xfrm>
            <a:off x="685800" y="4400550"/>
            <a:ext cx="5485765" cy="3599815"/>
          </a:xfrm>
          <a:prstGeom prst="rect">
            <a:avLst/>
          </a:prstGeom>
          <a:noFill/>
          <a:ln>
            <a:noFill/>
          </a:ln>
        </p:spPr>
        <p:txBody>
          <a:bodyPr vert="horz" wrap="square" lIns="91440" tIns="45720" rIns="91440" bIns="45720" numCol="1" spcCol="215900" anchor="t">
            <a:prstTxWarp prst="textNoShape">
              <a:avLst/>
            </a:prstTxWarp>
          </a:bodyPr>
          <a:lstStyle/>
          <a:p>
            <a:pPr marL="215900" indent="-215900">
              <a:buNone/>
            </a:pPr>
            <a:endParaRPr lang="fr-fr" cap="none">
              <a:solidFill>
                <a:srgbClr val="000000"/>
              </a:solidFill>
              <a:latin typeface="Arial" pitchFamily="2" charset="0"/>
              <a:ea typeface="Montserrat ExtraLight" charset="0"/>
              <a:cs typeface="Montserrat ExtraLight" charset="0"/>
            </a:endParaRPr>
          </a:p>
        </p:txBody>
      </p:sp>
      <p:sp>
        <p:nvSpPr>
          <p:cNvPr id="4" name="PlaceHolder 3"/>
          <p:cNvSpPr>
            <a:spLocks noGrp="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kAAAAEgAAACQAAAASAAAAAAAAAAA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IANccg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AAAABQAAAAEAAAAAAAAAAAAAAAAAAAAAAAAAAAAAAAAAAAAAAAAAAAAAAAJ/f38AAAAAA8zMzADAwP8Af39/AAAAAAAAAAAAAAAAAAAAAAAAAAAAIQAAABgAAAAUAAAA5hcAAAAAAAAtKgAA0gIAABAAAAAmAAAACAAAAL2vAAD/HwAAMAAAABQAAAAAAAAAAAD//wAAAQAAAP//AAABAA=="/>
              </a:ext>
            </a:extLst>
          </p:cNvSpPr>
          <p:nvPr>
            <p:ph type="dt" idx="10"/>
          </p:nvPr>
        </p:nvSpPr>
        <p:spPr>
          <a:xfrm>
            <a:off x="3884930" y="0"/>
            <a:ext cx="2971165" cy="458470"/>
          </a:xfrm>
          <a:prstGeom prst="rect">
            <a:avLst/>
          </a:prstGeom>
          <a:noFill/>
          <a:ln>
            <a:noFill/>
          </a:ln>
        </p:spPr>
        <p:txBody>
          <a:bodyPr vert="horz" wrap="square" lIns="91440" tIns="45720" rIns="91440" bIns="45720" numCol="1" spcCol="215900" anchor="t">
            <a:prstTxWarp prst="textNoShape">
              <a:avLst/>
            </a:prstTxWarp>
          </a:bodyPr>
          <a:lstStyle>
            <a:lvl1pPr indent="0" algn="r" defTabSz="914400">
              <a:lnSpc>
                <a:spcPct val="100000"/>
              </a:lnSpc>
              <a:buNone/>
              <a:tabLst>
                <a:tab pos="0" algn="l"/>
              </a:tabLst>
              <a:defRPr lang="fr-fr" sz="1200" b="0" u="none" strike="noStrike" cap="none">
                <a:solidFill>
                  <a:srgbClr val="000000"/>
                </a:solidFill>
                <a:latin typeface="Times New Roman" pitchFamily="1" charset="0"/>
                <a:ea typeface="Montserrat ExtraLight" charset="0"/>
                <a:cs typeface="Montserrat ExtraLight" charset="0"/>
              </a:defRPr>
            </a:lvl1pPr>
          </a:lstStyle>
          <a:p>
            <a:pPr indent="0" algn="r" defTabSz="914400">
              <a:lnSpc>
                <a:spcPct val="100000"/>
              </a:lnSpc>
              <a:buNone/>
              <a:tabLst>
                <a:tab pos="0" algn="l"/>
              </a:tabLst>
              <a:defRPr lang="fr-fr"/>
            </a:pPr>
            <a:r>
              <a:t>10 mai 2023</a:t>
            </a:r>
          </a:p>
        </p:txBody>
      </p:sp>
      <p:sp>
        <p:nvSpPr>
          <p:cNvPr id="5" name="PlaceHolder 4"/>
          <p:cNvSpPr>
            <a:spLocks noGrp="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kAAAAEgAAACQAAAASAAAAAAAAAAC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NWpI0Y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AAAABQAAAAEAAAAAAAAAAAAAAAAAAAAAAAAAAAAAAAAAAAAAAAAAAAAAAAJ/f38AAAAAA8zMzADAwP8Af39/AAAAAAAAAAAAAAAAAAAAAAAAAAAAIQAAABgAAAAUAAAA5hcAAG41AAAtKgAAPzgAABAAAAAmAAAACAAAAL2vAAD/HwAAMAAAABQAAAAAAAAAAAD//wAAAQAAAP//AAABAA=="/>
              </a:ext>
            </a:extLst>
          </p:cNvSpPr>
          <p:nvPr>
            <p:ph type="sldNum" idx="12"/>
          </p:nvPr>
        </p:nvSpPr>
        <p:spPr>
          <a:xfrm>
            <a:off x="3884930" y="8685530"/>
            <a:ext cx="2971165" cy="457835"/>
          </a:xfrm>
          <a:prstGeom prst="rect">
            <a:avLst/>
          </a:prstGeom>
          <a:noFill/>
          <a:ln>
            <a:noFill/>
          </a:ln>
        </p:spPr>
        <p:txBody>
          <a:bodyPr vert="horz" wrap="square" lIns="91440" tIns="45720" rIns="91440" bIns="45720" numCol="1" spcCol="215900" anchor="b">
            <a:prstTxWarp prst="textNoShape">
              <a:avLst/>
            </a:prstTxWarp>
          </a:bodyPr>
          <a:lstStyle>
            <a:lvl1pPr indent="0" algn="r" defTabSz="914400">
              <a:lnSpc>
                <a:spcPct val="100000"/>
              </a:lnSpc>
              <a:buNone/>
              <a:tabLst>
                <a:tab pos="0" algn="l"/>
              </a:tabLst>
              <a:defRPr lang="fr-fr" sz="1200" b="0" u="none" strike="noStrike" cap="none">
                <a:solidFill>
                  <a:srgbClr val="000000"/>
                </a:solidFill>
                <a:latin typeface="Times New Roman" pitchFamily="1" charset="0"/>
                <a:ea typeface="Montserrat ExtraLight" charset="0"/>
                <a:cs typeface="Montserrat ExtraLight" charset="0"/>
              </a:defRPr>
            </a:lvl1pPr>
          </a:lstStyle>
          <a:p>
            <a:pPr indent="0" algn="r" defTabSz="914400">
              <a:lnSpc>
                <a:spcPct val="100000"/>
              </a:lnSpc>
              <a:buNone/>
              <a:tabLst>
                <a:tab pos="0" algn="l"/>
              </a:tabLst>
              <a:defRPr lang="fr-fr"/>
            </a:pPr>
            <a:fld id="{2439183B-75C9-6CEE-8781-83BB56CF71D6}" type="slidenum">
              <a:t>24</a:t>
            </a:fld>
            <a:endParaRPr/>
          </a:p>
        </p:txBody>
      </p:sp>
    </p:spTree>
  </p:cSld>
  <p:clrMapOvr>
    <a:overrideClrMapping bg1="lt1" tx1="dk1" bg2="lt2" tx2="dk2" accent1="accent1" accent2="accent2" accent3="accent3" accent4="accent4" accent5="accent5" accent6="accent6" hlink="hlink" folHlink="folHlink"/>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25</a:t>
            </a:fld>
            <a:endParaRPr lang="fr-FR"/>
          </a:p>
        </p:txBody>
      </p:sp>
    </p:spTree>
    <p:extLst>
      <p:ext uri="{BB962C8B-B14F-4D97-AF65-F5344CB8AC3E}">
        <p14:creationId xmlns:p14="http://schemas.microsoft.com/office/powerpoint/2010/main" val="655123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lvl="1">
              <a:buFont typeface="Wingdings" pitchFamily="2" charset="2"/>
              <a:buChar char="§"/>
            </a:pPr>
            <a:endParaRPr lang="fr-FR" dirty="0"/>
          </a:p>
        </p:txBody>
      </p:sp>
      <p:sp>
        <p:nvSpPr>
          <p:cNvPr id="4" name="Espace réservé du numéro de diapositive 3"/>
          <p:cNvSpPr>
            <a:spLocks noGrp="1"/>
          </p:cNvSpPr>
          <p:nvPr>
            <p:ph type="sldNum" sz="quarter" idx="5"/>
          </p:nvPr>
        </p:nvSpPr>
        <p:spPr/>
        <p:txBody>
          <a:bodyPr/>
          <a:lstStyle/>
          <a:p>
            <a:fld id="{B4565ABF-85FD-7342-AF02-FB6549A6AD5A}" type="slidenum">
              <a:rPr lang="fr-FR" smtClean="0"/>
              <a:t>34</a:t>
            </a:fld>
            <a:endParaRPr lang="fr-FR"/>
          </a:p>
        </p:txBody>
      </p:sp>
    </p:spTree>
    <p:extLst>
      <p:ext uri="{BB962C8B-B14F-4D97-AF65-F5344CB8AC3E}">
        <p14:creationId xmlns:p14="http://schemas.microsoft.com/office/powerpoint/2010/main" val="2354004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35</a:t>
            </a:fld>
            <a:endParaRPr lang="fr-FR"/>
          </a:p>
        </p:txBody>
      </p:sp>
    </p:spTree>
    <p:extLst>
      <p:ext uri="{BB962C8B-B14F-4D97-AF65-F5344CB8AC3E}">
        <p14:creationId xmlns:p14="http://schemas.microsoft.com/office/powerpoint/2010/main" val="846509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fr-FR" dirty="0"/>
          </a:p>
        </p:txBody>
      </p:sp>
      <p:sp>
        <p:nvSpPr>
          <p:cNvPr id="4" name="Slide Number Placeholder 3"/>
          <p:cNvSpPr>
            <a:spLocks noGrp="1"/>
          </p:cNvSpPr>
          <p:nvPr>
            <p:ph type="sldNum" sz="quarter" idx="5"/>
          </p:nvPr>
        </p:nvSpPr>
        <p:spPr/>
        <p:txBody>
          <a:bodyPr/>
          <a:lstStyle/>
          <a:p>
            <a:fld id="{6EF7810F-6BE8-5F48-844C-F0B2DC7EB7F6}" type="slidenum">
              <a:rPr lang="fr-FR" smtClean="0"/>
              <a:t>60</a:t>
            </a:fld>
            <a:endParaRPr lang="fr-FR"/>
          </a:p>
        </p:txBody>
      </p:sp>
    </p:spTree>
    <p:extLst>
      <p:ext uri="{BB962C8B-B14F-4D97-AF65-F5344CB8AC3E}">
        <p14:creationId xmlns:p14="http://schemas.microsoft.com/office/powerpoint/2010/main" val="343771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e la date 3"/>
          <p:cNvSpPr>
            <a:spLocks noGrp="1"/>
          </p:cNvSpPr>
          <p:nvPr>
            <p:ph type="dt" idx="1"/>
          </p:nvPr>
        </p:nvSpPr>
        <p:spPr/>
        <p:txBody>
          <a:bodyPr/>
          <a:lstStyle/>
          <a:p>
            <a:r>
              <a:rPr lang="fr-FR"/>
              <a:t>10 mai 2023</a:t>
            </a:r>
          </a:p>
        </p:txBody>
      </p:sp>
      <p:sp>
        <p:nvSpPr>
          <p:cNvPr id="5" name="Espace réservé du numéro de diapositive 4"/>
          <p:cNvSpPr>
            <a:spLocks noGrp="1"/>
          </p:cNvSpPr>
          <p:nvPr>
            <p:ph type="sldNum" sz="quarter" idx="5"/>
          </p:nvPr>
        </p:nvSpPr>
        <p:spPr/>
        <p:txBody>
          <a:bodyPr/>
          <a:lstStyle/>
          <a:p>
            <a:fld id="{62A7A98A-B45A-A64E-9E87-1DB5FA401169}" type="slidenum">
              <a:rPr lang="fr-FR" smtClean="0"/>
              <a:t>65</a:t>
            </a:fld>
            <a:endParaRPr lang="fr-FR"/>
          </a:p>
        </p:txBody>
      </p:sp>
    </p:spTree>
    <p:extLst>
      <p:ext uri="{BB962C8B-B14F-4D97-AF65-F5344CB8AC3E}">
        <p14:creationId xmlns:p14="http://schemas.microsoft.com/office/powerpoint/2010/main" val="3190619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Diapositive de titre">
    <p:spTree>
      <p:nvGrpSpPr>
        <p:cNvPr id="1" name=""/>
        <p:cNvGrpSpPr/>
        <p:nvPr/>
      </p:nvGrpSpPr>
      <p:grpSpPr>
        <a:xfrm>
          <a:off x="0" y="0"/>
          <a:ext cx="0" cy="0"/>
          <a:chOff x="0" y="0"/>
          <a:chExt cx="0" cy="0"/>
        </a:xfrm>
      </p:grpSpPr>
      <p:sp>
        <p:nvSpPr>
          <p:cNvPr id="3" name="Sous-titre 2">
            <a:extLst>
              <a:ext uri="{FF2B5EF4-FFF2-40B4-BE49-F238E27FC236}">
                <a16:creationId xmlns:a16="http://schemas.microsoft.com/office/drawing/2014/main" id="{678248A2-B07C-4D27-BD2F-5AF88F1714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5" name="Espace réservé du pied de page 4">
            <a:extLst>
              <a:ext uri="{FF2B5EF4-FFF2-40B4-BE49-F238E27FC236}">
                <a16:creationId xmlns:a16="http://schemas.microsoft.com/office/drawing/2014/main" id="{9D104D92-27CB-4EE6-A67B-35F6E5FDC1C1}"/>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4" name="Title 3">
            <a:extLst>
              <a:ext uri="{FF2B5EF4-FFF2-40B4-BE49-F238E27FC236}">
                <a16:creationId xmlns:a16="http://schemas.microsoft.com/office/drawing/2014/main" id="{6D8B99B8-5CD1-BC1C-6E19-1F9651EE0AC9}"/>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3530152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Disposition personnalisée">
    <p:spTree>
      <p:nvGrpSpPr>
        <p:cNvPr id="1" name=""/>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88CD8810-A222-4972-9497-43DD19F99813}"/>
              </a:ext>
            </a:extLst>
          </p:cNvPr>
          <p:cNvSpPr>
            <a:spLocks noGrp="1"/>
          </p:cNvSpPr>
          <p:nvPr>
            <p:ph type="ftr" sz="quarter" idx="10"/>
          </p:nvPr>
        </p:nvSpPr>
        <p:spPr>
          <a:xfrm>
            <a:off x="4038600" y="6356350"/>
            <a:ext cx="4114800" cy="365125"/>
          </a:xfrm>
          <a:prstGeom prst="rect">
            <a:avLst/>
          </a:prstGeom>
        </p:spPr>
        <p:txBody>
          <a:bodyPr/>
          <a:lstStyle/>
          <a:p>
            <a:r>
              <a:rPr lang="de-DE"/>
              <a:t>AG 2026 </a:t>
            </a:r>
            <a:endParaRPr lang="fr-FR"/>
          </a:p>
        </p:txBody>
      </p:sp>
      <p:sp>
        <p:nvSpPr>
          <p:cNvPr id="4" name="Titre 3">
            <a:extLst>
              <a:ext uri="{FF2B5EF4-FFF2-40B4-BE49-F238E27FC236}">
                <a16:creationId xmlns:a16="http://schemas.microsoft.com/office/drawing/2014/main" id="{414FC007-2B44-4715-90EA-DA92097922E5}"/>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3015169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re et contenu">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9D4834DF-8D27-49C3-BC5E-6B734357626C}"/>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Titre 6">
            <a:extLst>
              <a:ext uri="{FF2B5EF4-FFF2-40B4-BE49-F238E27FC236}">
                <a16:creationId xmlns:a16="http://schemas.microsoft.com/office/drawing/2014/main" id="{414BD95D-AFE8-44F0-A8C3-87B601227953}"/>
              </a:ext>
            </a:extLst>
          </p:cNvPr>
          <p:cNvSpPr>
            <a:spLocks noGrp="1"/>
          </p:cNvSpPr>
          <p:nvPr>
            <p:ph type="title"/>
          </p:nvPr>
        </p:nvSpPr>
        <p:spPr/>
        <p:txBody>
          <a:bodyPr/>
          <a:lstStyle/>
          <a:p>
            <a:r>
              <a:rPr lang="fr-FR"/>
              <a:t>Modifiez le style du titre</a:t>
            </a:r>
          </a:p>
        </p:txBody>
      </p:sp>
    </p:spTree>
    <p:extLst>
      <p:ext uri="{BB962C8B-B14F-4D97-AF65-F5344CB8AC3E}">
        <p14:creationId xmlns:p14="http://schemas.microsoft.com/office/powerpoint/2010/main" val="2000435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D74DF17-B393-4A51-92AC-6DA2D5C7736F}"/>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38885917-0591-476D-9975-04F6CBD231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Tree>
    <p:extLst>
      <p:ext uri="{BB962C8B-B14F-4D97-AF65-F5344CB8AC3E}">
        <p14:creationId xmlns:p14="http://schemas.microsoft.com/office/powerpoint/2010/main" val="427085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B10E093-5CB7-46D3-8B8C-DC648549401A}"/>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5B2C5C72-BFB7-46D5-96BD-A80C2D16061A}"/>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FR" dirty="0"/>
          </a:p>
        </p:txBody>
      </p:sp>
      <p:sp>
        <p:nvSpPr>
          <p:cNvPr id="4" name="Espace réservé du contenu 3">
            <a:extLst>
              <a:ext uri="{FF2B5EF4-FFF2-40B4-BE49-F238E27FC236}">
                <a16:creationId xmlns:a16="http://schemas.microsoft.com/office/drawing/2014/main" id="{4B3326D7-EF35-4EA3-A67F-57EC8D79CAE9}"/>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1A512E9C-0EEE-4D8C-A822-3818103F56A5}"/>
              </a:ext>
            </a:extLst>
          </p:cNvPr>
          <p:cNvSpPr>
            <a:spLocks noGrp="1"/>
          </p:cNvSpPr>
          <p:nvPr>
            <p:ph type="dt" sz="half" idx="10"/>
          </p:nvPr>
        </p:nvSpPr>
        <p:spPr>
          <a:xfrm>
            <a:off x="838200" y="6356350"/>
            <a:ext cx="2743200" cy="365125"/>
          </a:xfrm>
          <a:prstGeom prst="rect">
            <a:avLst/>
          </a:prstGeom>
        </p:spPr>
        <p:txBody>
          <a:bodyPr/>
          <a:lstStyle/>
          <a:p>
            <a:endParaRPr lang="fr-FR" dirty="0"/>
          </a:p>
        </p:txBody>
      </p:sp>
      <p:sp>
        <p:nvSpPr>
          <p:cNvPr id="6" name="Espace réservé du pied de page 5">
            <a:extLst>
              <a:ext uri="{FF2B5EF4-FFF2-40B4-BE49-F238E27FC236}">
                <a16:creationId xmlns:a16="http://schemas.microsoft.com/office/drawing/2014/main" id="{37C3538E-D586-478E-9FC5-00B3E8124031}"/>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dirty="0"/>
          </a:p>
        </p:txBody>
      </p:sp>
      <p:sp>
        <p:nvSpPr>
          <p:cNvPr id="7" name="Espace réservé du numéro de diapositive 6">
            <a:extLst>
              <a:ext uri="{FF2B5EF4-FFF2-40B4-BE49-F238E27FC236}">
                <a16:creationId xmlns:a16="http://schemas.microsoft.com/office/drawing/2014/main" id="{2AC6325D-E278-4FF0-AFA9-9FF3A6F4520E}"/>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247833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72E1B0E-A79F-49C1-B8C3-B5781B66BA74}"/>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59DE2EAD-E6F9-4E87-8063-2A650614DC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052777A9-F20F-4EE6-A229-78507C48CDC2}"/>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A28D8481-4D83-46C6-808D-AF017762E3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4CCB08B4-A2B2-43F3-9D12-DDE72F1BF2C0}"/>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1D659276-56D4-4725-9FFA-7F581A282E2F}"/>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8" name="Espace réservé du pied de page 7">
            <a:extLst>
              <a:ext uri="{FF2B5EF4-FFF2-40B4-BE49-F238E27FC236}">
                <a16:creationId xmlns:a16="http://schemas.microsoft.com/office/drawing/2014/main" id="{A8FADB93-1567-472F-BB96-448FE9A8A2B2}"/>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9" name="Espace réservé du numéro de diapositive 8">
            <a:extLst>
              <a:ext uri="{FF2B5EF4-FFF2-40B4-BE49-F238E27FC236}">
                <a16:creationId xmlns:a16="http://schemas.microsoft.com/office/drawing/2014/main" id="{1C206EC8-782E-453E-BB34-A57DDDFDE1FB}"/>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47046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EBD21FE-6056-4051-914B-CC1A1557C431}"/>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B34868AB-6266-46B6-B483-E0A24A8C9441}"/>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4" name="Espace réservé du pied de page 3">
            <a:extLst>
              <a:ext uri="{FF2B5EF4-FFF2-40B4-BE49-F238E27FC236}">
                <a16:creationId xmlns:a16="http://schemas.microsoft.com/office/drawing/2014/main" id="{C3FA8998-294C-4113-975E-0174DA85AFAD}"/>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5" name="Espace réservé du numéro de diapositive 4">
            <a:extLst>
              <a:ext uri="{FF2B5EF4-FFF2-40B4-BE49-F238E27FC236}">
                <a16:creationId xmlns:a16="http://schemas.microsoft.com/office/drawing/2014/main" id="{A83A3314-61F9-417F-89DC-B3C31CA5CB62}"/>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411972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39105B47-2F4A-4E83-8A17-6EB83A4291F8}"/>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3" name="Espace réservé du pied de page 2">
            <a:extLst>
              <a:ext uri="{FF2B5EF4-FFF2-40B4-BE49-F238E27FC236}">
                <a16:creationId xmlns:a16="http://schemas.microsoft.com/office/drawing/2014/main" id="{D60FC331-DEB3-48DD-B6FD-918E1445AECF}"/>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4" name="Espace réservé du numéro de diapositive 3">
            <a:extLst>
              <a:ext uri="{FF2B5EF4-FFF2-40B4-BE49-F238E27FC236}">
                <a16:creationId xmlns:a16="http://schemas.microsoft.com/office/drawing/2014/main" id="{E9580CA7-08B7-4076-BBFB-A461423BAA1E}"/>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201779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06FA06C-5ECC-4440-B9A7-4928E9A13D9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399377BB-3CF0-431F-9272-ED48B6BC96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D6DCE03B-E20D-4854-9B6B-833570E87E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A6476362-4AF5-4697-9A04-F806A7065330}"/>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6" name="Espace réservé du pied de page 5">
            <a:extLst>
              <a:ext uri="{FF2B5EF4-FFF2-40B4-BE49-F238E27FC236}">
                <a16:creationId xmlns:a16="http://schemas.microsoft.com/office/drawing/2014/main" id="{84B582FA-6B34-4672-8493-C0B7FFFCE990}"/>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7" name="Espace réservé du numéro de diapositive 6">
            <a:extLst>
              <a:ext uri="{FF2B5EF4-FFF2-40B4-BE49-F238E27FC236}">
                <a16:creationId xmlns:a16="http://schemas.microsoft.com/office/drawing/2014/main" id="{D54405EB-E26C-4AAE-AEDF-6D0340C49582}"/>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2047310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A28C238-B40F-4404-9241-EFF67E3098B5}"/>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60CBF2F4-CD27-4A7A-8778-A1445C87B9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p>
        </p:txBody>
      </p:sp>
      <p:sp>
        <p:nvSpPr>
          <p:cNvPr id="4" name="Espace réservé du texte 3">
            <a:extLst>
              <a:ext uri="{FF2B5EF4-FFF2-40B4-BE49-F238E27FC236}">
                <a16:creationId xmlns:a16="http://schemas.microsoft.com/office/drawing/2014/main" id="{AC6798B3-992C-48FB-AD6C-C4E997F6BE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5FBFE6E2-9532-4A73-8993-56EBFC2E3BC0}"/>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6" name="Espace réservé du pied de page 5">
            <a:extLst>
              <a:ext uri="{FF2B5EF4-FFF2-40B4-BE49-F238E27FC236}">
                <a16:creationId xmlns:a16="http://schemas.microsoft.com/office/drawing/2014/main" id="{C2D6EF2C-801A-4DDE-AACD-2A4166A41A13}"/>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7" name="Espace réservé du numéro de diapositive 6">
            <a:extLst>
              <a:ext uri="{FF2B5EF4-FFF2-40B4-BE49-F238E27FC236}">
                <a16:creationId xmlns:a16="http://schemas.microsoft.com/office/drawing/2014/main" id="{3CFB3E2A-41EB-4F2C-B3B4-8DF016E0B57D}"/>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1325542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C736E26-A67E-4690-8818-92A68CA4937E}"/>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339E7061-2FA8-48DC-816E-B578F90F56D8}"/>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C126BA48-0E7F-42A0-867C-A423BA12C83E}"/>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5" name="Espace réservé du pied de page 4">
            <a:extLst>
              <a:ext uri="{FF2B5EF4-FFF2-40B4-BE49-F238E27FC236}">
                <a16:creationId xmlns:a16="http://schemas.microsoft.com/office/drawing/2014/main" id="{41E68527-58A0-40D1-90EE-063761C4BDA1}"/>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6" name="Espace réservé du numéro de diapositive 5">
            <a:extLst>
              <a:ext uri="{FF2B5EF4-FFF2-40B4-BE49-F238E27FC236}">
                <a16:creationId xmlns:a16="http://schemas.microsoft.com/office/drawing/2014/main" id="{BAAA51DD-A75E-4AC6-B3CA-E897F91B2439}"/>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1308330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AF87E857-DA99-4C58-952F-777E304AAF58}"/>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08620EC1-2E2A-43BD-A568-3CA234A4FC3D}"/>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8FDD8A17-928A-4A58-B79E-352652E235D4}"/>
              </a:ext>
            </a:extLst>
          </p:cNvPr>
          <p:cNvSpPr>
            <a:spLocks noGrp="1"/>
          </p:cNvSpPr>
          <p:nvPr>
            <p:ph type="dt" sz="half" idx="10"/>
          </p:nvPr>
        </p:nvSpPr>
        <p:spPr>
          <a:xfrm>
            <a:off x="838200" y="6356350"/>
            <a:ext cx="2743200" cy="365125"/>
          </a:xfrm>
          <a:prstGeom prst="rect">
            <a:avLst/>
          </a:prstGeom>
        </p:spPr>
        <p:txBody>
          <a:bodyPr/>
          <a:lstStyle/>
          <a:p>
            <a:endParaRPr lang="fr-FR"/>
          </a:p>
        </p:txBody>
      </p:sp>
      <p:sp>
        <p:nvSpPr>
          <p:cNvPr id="5" name="Espace réservé du pied de page 4">
            <a:extLst>
              <a:ext uri="{FF2B5EF4-FFF2-40B4-BE49-F238E27FC236}">
                <a16:creationId xmlns:a16="http://schemas.microsoft.com/office/drawing/2014/main" id="{8185810F-A27A-485B-ACA6-A69E47FAE120}"/>
              </a:ext>
            </a:extLst>
          </p:cNvPr>
          <p:cNvSpPr>
            <a:spLocks noGrp="1"/>
          </p:cNvSpPr>
          <p:nvPr>
            <p:ph type="ftr" sz="quarter" idx="11"/>
          </p:nvPr>
        </p:nvSpPr>
        <p:spPr>
          <a:xfrm>
            <a:off x="4038600" y="6356350"/>
            <a:ext cx="4114800" cy="365125"/>
          </a:xfrm>
          <a:prstGeom prst="rect">
            <a:avLst/>
          </a:prstGeom>
        </p:spPr>
        <p:txBody>
          <a:bodyPr/>
          <a:lstStyle/>
          <a:p>
            <a:r>
              <a:rPr lang="de-DE"/>
              <a:t>AG 2026 </a:t>
            </a:r>
            <a:endParaRPr lang="fr-FR"/>
          </a:p>
        </p:txBody>
      </p:sp>
      <p:sp>
        <p:nvSpPr>
          <p:cNvPr id="6" name="Espace réservé du numéro de diapositive 5">
            <a:extLst>
              <a:ext uri="{FF2B5EF4-FFF2-40B4-BE49-F238E27FC236}">
                <a16:creationId xmlns:a16="http://schemas.microsoft.com/office/drawing/2014/main" id="{B1ADF0C5-ABC4-4A11-8CEB-78943AED5936}"/>
              </a:ext>
            </a:extLst>
          </p:cNvPr>
          <p:cNvSpPr>
            <a:spLocks noGrp="1"/>
          </p:cNvSpPr>
          <p:nvPr>
            <p:ph type="sldNum" sz="quarter" idx="12"/>
          </p:nvPr>
        </p:nvSpPr>
        <p:spPr>
          <a:xfrm>
            <a:off x="8610600" y="6356350"/>
            <a:ext cx="2743200" cy="365125"/>
          </a:xfrm>
          <a:prstGeom prst="rect">
            <a:avLst/>
          </a:prstGeom>
        </p:spPr>
        <p:txBody>
          <a:bodyPr/>
          <a:lstStyle/>
          <a:p>
            <a:fld id="{CBC94897-6956-4960-B888-365F0800FA8B}" type="slidenum">
              <a:rPr lang="fr-FR" smtClean="0"/>
              <a:t>‹N°›</a:t>
            </a:fld>
            <a:endParaRPr lang="fr-FR"/>
          </a:p>
        </p:txBody>
      </p:sp>
    </p:spTree>
    <p:extLst>
      <p:ext uri="{BB962C8B-B14F-4D97-AF65-F5344CB8AC3E}">
        <p14:creationId xmlns:p14="http://schemas.microsoft.com/office/powerpoint/2010/main" val="2474587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cSld name="Titre et conten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99CE-18F8-4416-FB06-ECAB4C4F8FC9}"/>
              </a:ext>
            </a:extLst>
          </p:cNvPr>
          <p:cNvSpPr>
            <a:spLocks noGrp="1"/>
          </p:cNvSpPr>
          <p:nvPr>
            <p:ph type="title"/>
          </p:nvPr>
        </p:nvSpPr>
        <p:spPr/>
        <p:txBody>
          <a:bodyPr/>
          <a:lstStyle/>
          <a:p>
            <a:r>
              <a:rPr lang="fr-FR"/>
              <a:t>Modifiez le style du titre</a:t>
            </a:r>
          </a:p>
        </p:txBody>
      </p:sp>
      <p:sp>
        <p:nvSpPr>
          <p:cNvPr id="3" name="Content Placeholder 2">
            <a:extLst>
              <a:ext uri="{FF2B5EF4-FFF2-40B4-BE49-F238E27FC236}">
                <a16:creationId xmlns:a16="http://schemas.microsoft.com/office/drawing/2014/main" id="{F400D393-BCB2-B69E-4A35-5D89CFF0502C}"/>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Date Placeholder 3">
            <a:extLst>
              <a:ext uri="{FF2B5EF4-FFF2-40B4-BE49-F238E27FC236}">
                <a16:creationId xmlns:a16="http://schemas.microsoft.com/office/drawing/2014/main" id="{8A4736B6-6A6E-5F98-F7F7-35EE4D5DCADB}"/>
              </a:ext>
            </a:extLst>
          </p:cNvPr>
          <p:cNvSpPr>
            <a:spLocks noGrp="1"/>
          </p:cNvSpPr>
          <p:nvPr>
            <p:ph type="dt" sz="half" idx="10"/>
          </p:nvPr>
        </p:nvSpPr>
        <p:spPr/>
        <p:txBody>
          <a:bodyPr/>
          <a:lstStyle/>
          <a:p>
            <a:endParaRPr lang="fr-FR"/>
          </a:p>
        </p:txBody>
      </p:sp>
      <p:sp>
        <p:nvSpPr>
          <p:cNvPr id="5" name="Footer Placeholder 4">
            <a:extLst>
              <a:ext uri="{FF2B5EF4-FFF2-40B4-BE49-F238E27FC236}">
                <a16:creationId xmlns:a16="http://schemas.microsoft.com/office/drawing/2014/main" id="{2D9218D4-C4C6-DE97-962B-829406D37C8C}"/>
              </a:ext>
            </a:extLst>
          </p:cNvPr>
          <p:cNvSpPr>
            <a:spLocks noGrp="1"/>
          </p:cNvSpPr>
          <p:nvPr>
            <p:ph type="ftr" sz="quarter" idx="11"/>
          </p:nvPr>
        </p:nvSpPr>
        <p:spPr/>
        <p:txBody>
          <a:bodyPr/>
          <a:lstStyle/>
          <a:p>
            <a:r>
              <a:rPr lang="de-DE"/>
              <a:t>AG 2026 </a:t>
            </a:r>
            <a:endParaRPr lang="fr-FR"/>
          </a:p>
        </p:txBody>
      </p:sp>
      <p:sp>
        <p:nvSpPr>
          <p:cNvPr id="6" name="Slide Number Placeholder 5">
            <a:extLst>
              <a:ext uri="{FF2B5EF4-FFF2-40B4-BE49-F238E27FC236}">
                <a16:creationId xmlns:a16="http://schemas.microsoft.com/office/drawing/2014/main" id="{514E8AF4-B142-9AD5-F692-0DCB31EFA871}"/>
              </a:ext>
            </a:extLst>
          </p:cNvPr>
          <p:cNvSpPr>
            <a:spLocks noGrp="1"/>
          </p:cNvSpPr>
          <p:nvPr>
            <p:ph type="sldNum" sz="quarter" idx="12"/>
          </p:nvPr>
        </p:nvSpPr>
        <p:spPr/>
        <p:txBody>
          <a:bodyPr/>
          <a:lstStyle/>
          <a:p>
            <a:fld id="{BBCC0158-0DDA-2144-931E-A4D00477DF34}" type="slidenum">
              <a:rPr lang="fr-FR" smtClean="0"/>
              <a:t>‹N°›</a:t>
            </a:fld>
            <a:endParaRPr lang="fr-FR"/>
          </a:p>
        </p:txBody>
      </p:sp>
    </p:spTree>
    <p:extLst>
      <p:ext uri="{BB962C8B-B14F-4D97-AF65-F5344CB8AC3E}">
        <p14:creationId xmlns:p14="http://schemas.microsoft.com/office/powerpoint/2010/main" val="88334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12F2863D-D736-4B7F-B433-18F77BAEC4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DD88F121-ED33-481D-B9B9-CD2CB0A4AF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pic>
        <p:nvPicPr>
          <p:cNvPr id="10" name="Image 9">
            <a:extLst>
              <a:ext uri="{FF2B5EF4-FFF2-40B4-BE49-F238E27FC236}">
                <a16:creationId xmlns:a16="http://schemas.microsoft.com/office/drawing/2014/main" id="{9E437770-B23C-47FC-8217-2238F5E3CF73}"/>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551757" y="5987434"/>
            <a:ext cx="1604086" cy="870566"/>
          </a:xfrm>
          <a:prstGeom prst="rect">
            <a:avLst/>
          </a:prstGeom>
        </p:spPr>
      </p:pic>
      <p:sp>
        <p:nvSpPr>
          <p:cNvPr id="4" name="ZoneTexte 3">
            <a:extLst>
              <a:ext uri="{FF2B5EF4-FFF2-40B4-BE49-F238E27FC236}">
                <a16:creationId xmlns:a16="http://schemas.microsoft.com/office/drawing/2014/main" id="{7C67BC6C-BB27-BE13-FE0A-9516EB438204}"/>
              </a:ext>
            </a:extLst>
          </p:cNvPr>
          <p:cNvSpPr txBox="1"/>
          <p:nvPr userDrawn="1"/>
        </p:nvSpPr>
        <p:spPr>
          <a:xfrm rot="1691849">
            <a:off x="955102" y="2407867"/>
            <a:ext cx="9909814" cy="1862048"/>
          </a:xfrm>
          <a:prstGeom prst="rect">
            <a:avLst/>
          </a:prstGeom>
          <a:noFill/>
        </p:spPr>
        <p:txBody>
          <a:bodyPr wrap="square" rtlCol="0">
            <a:spAutoFit/>
          </a:bodyPr>
          <a:lstStyle/>
          <a:p>
            <a:r>
              <a:rPr lang="fr-FR" sz="11500" b="1" i="0" dirty="0">
                <a:solidFill>
                  <a:schemeClr val="bg2"/>
                </a:solidFill>
                <a:latin typeface="Montserrat SemiBold" pitchFamily="2" charset="77"/>
              </a:rPr>
              <a:t>Préliminaire</a:t>
            </a:r>
          </a:p>
        </p:txBody>
      </p:sp>
    </p:spTree>
    <p:extLst>
      <p:ext uri="{BB962C8B-B14F-4D97-AF65-F5344CB8AC3E}">
        <p14:creationId xmlns:p14="http://schemas.microsoft.com/office/powerpoint/2010/main" val="41839638"/>
      </p:ext>
    </p:extLst>
  </p:cSld>
  <p:clrMap bg1="lt1" tx1="dk1" bg2="lt2" tx2="dk2" accent1="accent1" accent2="accent2" accent3="accent3" accent4="accent4" accent5="accent5" accent6="accent6" hlink="hlink" folHlink="folHlink"/>
  <p:sldLayoutIdLst>
    <p:sldLayoutId id="2147483685" r:id="rId1"/>
    <p:sldLayoutId id="2147483696"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7" r:id="rId13"/>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9.png"/><Relationship Id="rId1" Type="http://schemas.openxmlformats.org/officeDocument/2006/relationships/slideLayout" Target="../slideLayouts/slideLayout10.xml"/><Relationship Id="rId6" Type="http://schemas.openxmlformats.org/officeDocument/2006/relationships/image" Target="../media/image4.jpg"/><Relationship Id="rId5" Type="http://schemas.openxmlformats.org/officeDocument/2006/relationships/image" Target="../media/image6.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7/06/relationships/model3d" Target="../media/model3d1.glb"/><Relationship Id="rId1" Type="http://schemas.openxmlformats.org/officeDocument/2006/relationships/slideLayout" Target="../slideLayouts/slideLayout2.xml"/><Relationship Id="rId5" Type="http://schemas.openxmlformats.org/officeDocument/2006/relationships/image" Target="../media/image11.png"/><Relationship Id="rId4" Type="http://schemas.microsoft.com/office/2017/06/relationships/model3d" Target="../media/model3d2.glb"/></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18.emf"/><Relationship Id="rId13" Type="http://schemas.openxmlformats.org/officeDocument/2006/relationships/image" Target="../media/image23.png"/><Relationship Id="rId18" Type="http://schemas.openxmlformats.org/officeDocument/2006/relationships/image" Target="../media/image3.jpg"/><Relationship Id="rId3" Type="http://schemas.openxmlformats.org/officeDocument/2006/relationships/image" Target="../media/image14.png"/><Relationship Id="rId7" Type="http://schemas.openxmlformats.org/officeDocument/2006/relationships/oleObject" Target="../embeddings/oleObject1.bin"/><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notesSlide" Target="../notesSlides/notesSlide2.xml"/><Relationship Id="rId16"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1.png"/><Relationship Id="rId5" Type="http://schemas.openxmlformats.org/officeDocument/2006/relationships/image" Target="../media/image16.png"/><Relationship Id="rId15" Type="http://schemas.openxmlformats.org/officeDocument/2006/relationships/image" Target="../media/image25.png"/><Relationship Id="rId10" Type="http://schemas.openxmlformats.org/officeDocument/2006/relationships/image" Target="../media/image20.png"/><Relationship Id="rId4" Type="http://schemas.openxmlformats.org/officeDocument/2006/relationships/image" Target="../media/image15.png"/><Relationship Id="rId9" Type="http://schemas.openxmlformats.org/officeDocument/2006/relationships/image" Target="../media/image19.png"/><Relationship Id="rId14"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9.png"/><Relationship Id="rId7" Type="http://schemas.openxmlformats.org/officeDocument/2006/relationships/image" Target="../media/image33.jpg"/><Relationship Id="rId2" Type="http://schemas.openxmlformats.org/officeDocument/2006/relationships/image" Target="../media/image28.png"/><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g"/><Relationship Id="rId7"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38.jpg"/><Relationship Id="rId5" Type="http://schemas.openxmlformats.org/officeDocument/2006/relationships/image" Target="../media/image37.jpeg"/><Relationship Id="rId4" Type="http://schemas.openxmlformats.org/officeDocument/2006/relationships/image" Target="../media/image36.jpeg"/></Relationships>
</file>

<file path=ppt/slides/_rels/slide1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g"/><Relationship Id="rId7" Type="http://schemas.openxmlformats.org/officeDocument/2006/relationships/image" Target="../media/image44.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43.jpeg"/><Relationship Id="rId5" Type="http://schemas.openxmlformats.org/officeDocument/2006/relationships/image" Target="../media/image42.jpg"/><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xml"/><Relationship Id="rId5" Type="http://schemas.openxmlformats.org/officeDocument/2006/relationships/image" Target="../media/image49.jpg"/><Relationship Id="rId4" Type="http://schemas.openxmlformats.org/officeDocument/2006/relationships/image" Target="../media/image48.gif"/></Relationships>
</file>

<file path=ppt/slides/_rels/slide1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jpg"/></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5.xml"/><Relationship Id="rId5" Type="http://schemas.openxmlformats.org/officeDocument/2006/relationships/image" Target="../media/image59.png"/><Relationship Id="rId4" Type="http://schemas.openxmlformats.org/officeDocument/2006/relationships/image" Target="../media/image5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3.xml"/><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3.xml"/><Relationship Id="rId6" Type="http://schemas.openxmlformats.org/officeDocument/2006/relationships/image" Target="../media/image67.png"/><Relationship Id="rId5" Type="http://schemas.openxmlformats.org/officeDocument/2006/relationships/image" Target="../media/image66.jpeg"/><Relationship Id="rId4" Type="http://schemas.openxmlformats.org/officeDocument/2006/relationships/image" Target="../media/image65.jpeg"/></Relationships>
</file>

<file path=ppt/slides/_rels/slide2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jpg"/></Relationships>
</file>

<file path=ppt/slides/_rels/slide23.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6.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75.jpeg"/><Relationship Id="rId5" Type="http://schemas.openxmlformats.org/officeDocument/2006/relationships/image" Target="../media/image74.jpeg"/><Relationship Id="rId4" Type="http://schemas.openxmlformats.org/officeDocument/2006/relationships/image" Target="../media/image73.jpeg"/></Relationships>
</file>

<file path=ppt/slides/_rels/slide2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8" Type="http://schemas.openxmlformats.org/officeDocument/2006/relationships/image" Target="../media/image83.jpg"/><Relationship Id="rId13" Type="http://schemas.openxmlformats.org/officeDocument/2006/relationships/image" Target="../media/image88.jpg"/><Relationship Id="rId3" Type="http://schemas.openxmlformats.org/officeDocument/2006/relationships/image" Target="../media/image78.jpg"/><Relationship Id="rId7" Type="http://schemas.openxmlformats.org/officeDocument/2006/relationships/image" Target="../media/image82.jpg"/><Relationship Id="rId12" Type="http://schemas.openxmlformats.org/officeDocument/2006/relationships/image" Target="../media/image87.jpg"/><Relationship Id="rId2" Type="http://schemas.openxmlformats.org/officeDocument/2006/relationships/notesSlide" Target="../notesSlides/notesSlide9.xml"/><Relationship Id="rId16" Type="http://schemas.openxmlformats.org/officeDocument/2006/relationships/image" Target="../media/image91.jpeg"/><Relationship Id="rId1" Type="http://schemas.openxmlformats.org/officeDocument/2006/relationships/slideLayout" Target="../slideLayouts/slideLayout3.xml"/><Relationship Id="rId6" Type="http://schemas.openxmlformats.org/officeDocument/2006/relationships/image" Target="../media/image81.jpeg"/><Relationship Id="rId11" Type="http://schemas.openxmlformats.org/officeDocument/2006/relationships/image" Target="../media/image86.jpeg"/><Relationship Id="rId5" Type="http://schemas.openxmlformats.org/officeDocument/2006/relationships/image" Target="../media/image80.jpg"/><Relationship Id="rId15" Type="http://schemas.openxmlformats.org/officeDocument/2006/relationships/image" Target="../media/image90.jpg"/><Relationship Id="rId10" Type="http://schemas.openxmlformats.org/officeDocument/2006/relationships/image" Target="../media/image85.jpeg"/><Relationship Id="rId4" Type="http://schemas.openxmlformats.org/officeDocument/2006/relationships/image" Target="../media/image79.jpg"/><Relationship Id="rId9" Type="http://schemas.openxmlformats.org/officeDocument/2006/relationships/image" Target="../media/image84.jpg"/><Relationship Id="rId14" Type="http://schemas.openxmlformats.org/officeDocument/2006/relationships/image" Target="../media/image89.jpeg"/></Relationships>
</file>

<file path=ppt/slides/_rels/slide26.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3.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jpeg"/></Relationships>
</file>

<file path=ppt/slides/_rels/slide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2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3.xml"/><Relationship Id="rId4" Type="http://schemas.openxmlformats.org/officeDocument/2006/relationships/image" Target="../media/image10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05.jpeg"/><Relationship Id="rId4" Type="http://schemas.openxmlformats.org/officeDocument/2006/relationships/image" Target="../media/image104.jpeg"/></Relationships>
</file>

<file path=ppt/slides/_rels/slide35.xml.rels><?xml version="1.0" encoding="UTF-8" standalone="yes"?>
<Relationships xmlns="http://schemas.openxmlformats.org/package/2006/relationships"><Relationship Id="rId8" Type="http://schemas.openxmlformats.org/officeDocument/2006/relationships/image" Target="../media/image111.png"/><Relationship Id="rId13" Type="http://schemas.openxmlformats.org/officeDocument/2006/relationships/image" Target="../media/image116.png"/><Relationship Id="rId18" Type="http://schemas.openxmlformats.org/officeDocument/2006/relationships/image" Target="../media/image121.jpg"/><Relationship Id="rId26" Type="http://schemas.openxmlformats.org/officeDocument/2006/relationships/image" Target="../media/image129.png"/><Relationship Id="rId3" Type="http://schemas.openxmlformats.org/officeDocument/2006/relationships/image" Target="../media/image106.jpg"/><Relationship Id="rId21" Type="http://schemas.openxmlformats.org/officeDocument/2006/relationships/image" Target="../media/image124.png"/><Relationship Id="rId7" Type="http://schemas.openxmlformats.org/officeDocument/2006/relationships/image" Target="../media/image110.png"/><Relationship Id="rId12" Type="http://schemas.openxmlformats.org/officeDocument/2006/relationships/image" Target="../media/image115.png"/><Relationship Id="rId17" Type="http://schemas.openxmlformats.org/officeDocument/2006/relationships/image" Target="../media/image120.png"/><Relationship Id="rId25" Type="http://schemas.openxmlformats.org/officeDocument/2006/relationships/image" Target="../media/image128.jpg"/><Relationship Id="rId2" Type="http://schemas.openxmlformats.org/officeDocument/2006/relationships/notesSlide" Target="../notesSlides/notesSlide11.xml"/><Relationship Id="rId16" Type="http://schemas.openxmlformats.org/officeDocument/2006/relationships/image" Target="../media/image119.png"/><Relationship Id="rId20" Type="http://schemas.openxmlformats.org/officeDocument/2006/relationships/image" Target="../media/image123.png"/><Relationship Id="rId29" Type="http://schemas.openxmlformats.org/officeDocument/2006/relationships/image" Target="../media/image132.png"/><Relationship Id="rId1" Type="http://schemas.openxmlformats.org/officeDocument/2006/relationships/slideLayout" Target="../slideLayouts/slideLayout8.xml"/><Relationship Id="rId6" Type="http://schemas.openxmlformats.org/officeDocument/2006/relationships/image" Target="../media/image109.png"/><Relationship Id="rId11" Type="http://schemas.openxmlformats.org/officeDocument/2006/relationships/image" Target="../media/image114.png"/><Relationship Id="rId24" Type="http://schemas.openxmlformats.org/officeDocument/2006/relationships/image" Target="../media/image127.png"/><Relationship Id="rId5" Type="http://schemas.openxmlformats.org/officeDocument/2006/relationships/image" Target="../media/image108.jpg"/><Relationship Id="rId15" Type="http://schemas.openxmlformats.org/officeDocument/2006/relationships/image" Target="../media/image118.png"/><Relationship Id="rId23" Type="http://schemas.openxmlformats.org/officeDocument/2006/relationships/image" Target="../media/image126.png"/><Relationship Id="rId28" Type="http://schemas.openxmlformats.org/officeDocument/2006/relationships/image" Target="../media/image131.jpg"/><Relationship Id="rId10" Type="http://schemas.openxmlformats.org/officeDocument/2006/relationships/image" Target="../media/image113.png"/><Relationship Id="rId19" Type="http://schemas.openxmlformats.org/officeDocument/2006/relationships/image" Target="../media/image122.png"/><Relationship Id="rId31" Type="http://schemas.openxmlformats.org/officeDocument/2006/relationships/image" Target="../media/image134.png"/><Relationship Id="rId4" Type="http://schemas.openxmlformats.org/officeDocument/2006/relationships/image" Target="../media/image107.png"/><Relationship Id="rId9" Type="http://schemas.openxmlformats.org/officeDocument/2006/relationships/image" Target="../media/image112.png"/><Relationship Id="rId14" Type="http://schemas.openxmlformats.org/officeDocument/2006/relationships/image" Target="../media/image117.png"/><Relationship Id="rId22" Type="http://schemas.openxmlformats.org/officeDocument/2006/relationships/image" Target="../media/image125.png"/><Relationship Id="rId27" Type="http://schemas.openxmlformats.org/officeDocument/2006/relationships/image" Target="../media/image130.png"/><Relationship Id="rId30" Type="http://schemas.openxmlformats.org/officeDocument/2006/relationships/image" Target="../media/image133.jpg"/></Relationships>
</file>

<file path=ppt/slides/_rels/slide3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6" Type="http://schemas.openxmlformats.org/officeDocument/2006/relationships/image" Target="../media/image135.png"/><Relationship Id="rId5" Type="http://schemas.openxmlformats.org/officeDocument/2006/relationships/image" Target="../media/image6.jpg"/><Relationship Id="rId4" Type="http://schemas.openxmlformats.org/officeDocument/2006/relationships/image" Target="../media/image5.jpg"/></Relationships>
</file>

<file path=ppt/slides/_rels/slide37.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6" Type="http://schemas.openxmlformats.org/officeDocument/2006/relationships/image" Target="../media/image135.png"/><Relationship Id="rId5" Type="http://schemas.openxmlformats.org/officeDocument/2006/relationships/image" Target="../media/image6.jpg"/><Relationship Id="rId4" Type="http://schemas.openxmlformats.org/officeDocument/2006/relationships/image" Target="../media/image5.jpg"/></Relationships>
</file>

<file path=ppt/slides/_rels/slide57.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hyperlink" Target="http://www.orley.org/" TargetMode="Externa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158.png"/><Relationship Id="rId7" Type="http://schemas.openxmlformats.org/officeDocument/2006/relationships/image" Target="../media/image162.png"/><Relationship Id="rId2" Type="http://schemas.openxmlformats.org/officeDocument/2006/relationships/image" Target="../media/image157.svg"/><Relationship Id="rId1" Type="http://schemas.openxmlformats.org/officeDocument/2006/relationships/slideLayout" Target="../slideLayouts/slideLayout8.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image" Target="../media/image159.png"/></Relationships>
</file>

<file path=ppt/slides/_rels/slide64.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69.xml.rels><?xml version="1.0" encoding="UTF-8" standalone="yes"?>
<Relationships xmlns="http://schemas.openxmlformats.org/package/2006/relationships"><Relationship Id="rId8" Type="http://schemas.openxmlformats.org/officeDocument/2006/relationships/image" Target="../media/image169.jpg"/><Relationship Id="rId3" Type="http://schemas.openxmlformats.org/officeDocument/2006/relationships/image" Target="../media/image165.jpeg"/><Relationship Id="rId7" Type="http://schemas.openxmlformats.org/officeDocument/2006/relationships/image" Target="file:////Users/guybouguet/Library/Group%20Containers/UBF8T346G9.ms/WebArchiveCopyPasteTempFiles/com.microsoft.Word/cidf_mnygq4v11" TargetMode="External"/><Relationship Id="rId2" Type="http://schemas.openxmlformats.org/officeDocument/2006/relationships/image" Target="../media/image164.jpeg"/><Relationship Id="rId1" Type="http://schemas.openxmlformats.org/officeDocument/2006/relationships/slideLayout" Target="../slideLayouts/slideLayout3.xml"/><Relationship Id="rId6" Type="http://schemas.openxmlformats.org/officeDocument/2006/relationships/image" Target="../media/image168.jpeg"/><Relationship Id="rId5" Type="http://schemas.openxmlformats.org/officeDocument/2006/relationships/image" Target="../media/image167.jpeg"/><Relationship Id="rId4" Type="http://schemas.openxmlformats.org/officeDocument/2006/relationships/image" Target="../media/image166.jpeg"/></Relationships>
</file>

<file path=ppt/slides/_rels/slide7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6B9D2D1-EAB4-401F-A135-DF71876765D4}"/>
              </a:ext>
            </a:extLst>
          </p:cNvPr>
          <p:cNvSpPr>
            <a:spLocks noGrp="1"/>
          </p:cNvSpPr>
          <p:nvPr>
            <p:ph type="ctrTitle"/>
          </p:nvPr>
        </p:nvSpPr>
        <p:spPr>
          <a:xfrm>
            <a:off x="-266802" y="3321315"/>
            <a:ext cx="11831273" cy="1337606"/>
          </a:xfrm>
          <a:noFill/>
        </p:spPr>
        <p:txBody>
          <a:bodyPr>
            <a:noAutofit/>
          </a:bodyPr>
          <a:lstStyle/>
          <a:p>
            <a:pPr algn="ctr"/>
            <a:r>
              <a:rPr lang="fr-FR" b="1" noProof="1">
                <a:solidFill>
                  <a:schemeClr val="accent6"/>
                </a:solidFill>
                <a:latin typeface="Segoe UI Symbol" panose="020B0502040204020203" pitchFamily="34" charset="0"/>
                <a:ea typeface="Segoe UI Symbol" panose="020B0502040204020203" pitchFamily="34" charset="0"/>
              </a:rPr>
              <a:t>Assemblée Générale 2026</a:t>
            </a:r>
          </a:p>
        </p:txBody>
      </p:sp>
      <p:sp>
        <p:nvSpPr>
          <p:cNvPr id="3" name="Espace réservé du pied de page 2">
            <a:extLst>
              <a:ext uri="{FF2B5EF4-FFF2-40B4-BE49-F238E27FC236}">
                <a16:creationId xmlns:a16="http://schemas.microsoft.com/office/drawing/2014/main" id="{875CE993-6912-A97B-CC4A-F650486DAA27}"/>
              </a:ext>
            </a:extLst>
          </p:cNvPr>
          <p:cNvSpPr>
            <a:spLocks noGrp="1"/>
          </p:cNvSpPr>
          <p:nvPr>
            <p:ph type="ftr" sz="quarter" idx="11"/>
          </p:nvPr>
        </p:nvSpPr>
        <p:spPr>
          <a:xfrm>
            <a:off x="9199549" y="6395956"/>
            <a:ext cx="2872946" cy="365125"/>
          </a:xfrm>
        </p:spPr>
        <p:txBody>
          <a:body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7" name="Image 6">
            <a:extLst>
              <a:ext uri="{FF2B5EF4-FFF2-40B4-BE49-F238E27FC236}">
                <a16:creationId xmlns:a16="http://schemas.microsoft.com/office/drawing/2014/main" id="{489173AB-0C73-6B48-27F8-19798C5EB4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3519" y="136818"/>
            <a:ext cx="4784962" cy="2630925"/>
          </a:xfrm>
          <a:prstGeom prst="rect">
            <a:avLst/>
          </a:prstGeom>
        </p:spPr>
      </p:pic>
      <p:pic>
        <p:nvPicPr>
          <p:cNvPr id="12" name="Image 11">
            <a:extLst>
              <a:ext uri="{FF2B5EF4-FFF2-40B4-BE49-F238E27FC236}">
                <a16:creationId xmlns:a16="http://schemas.microsoft.com/office/drawing/2014/main" id="{671127EF-032C-302C-37E2-1A750CD14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4738" y="4428457"/>
            <a:ext cx="1839283" cy="1839283"/>
          </a:xfrm>
          <a:prstGeom prst="rect">
            <a:avLst/>
          </a:prstGeom>
        </p:spPr>
      </p:pic>
      <p:pic>
        <p:nvPicPr>
          <p:cNvPr id="14" name="Image 13">
            <a:extLst>
              <a:ext uri="{FF2B5EF4-FFF2-40B4-BE49-F238E27FC236}">
                <a16:creationId xmlns:a16="http://schemas.microsoft.com/office/drawing/2014/main" id="{8080EABB-1CE0-C5F0-9B7E-8D92A187E9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7925" y="4428456"/>
            <a:ext cx="1780807" cy="1780807"/>
          </a:xfrm>
          <a:prstGeom prst="rect">
            <a:avLst/>
          </a:prstGeom>
        </p:spPr>
      </p:pic>
      <p:pic>
        <p:nvPicPr>
          <p:cNvPr id="16" name="Image 15">
            <a:extLst>
              <a:ext uri="{FF2B5EF4-FFF2-40B4-BE49-F238E27FC236}">
                <a16:creationId xmlns:a16="http://schemas.microsoft.com/office/drawing/2014/main" id="{0064281C-3F89-B886-D032-10D90D256B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5959" y="4428457"/>
            <a:ext cx="1839283" cy="1839283"/>
          </a:xfrm>
          <a:prstGeom prst="rect">
            <a:avLst/>
          </a:prstGeom>
        </p:spPr>
      </p:pic>
      <p:pic>
        <p:nvPicPr>
          <p:cNvPr id="18" name="Image 17">
            <a:extLst>
              <a:ext uri="{FF2B5EF4-FFF2-40B4-BE49-F238E27FC236}">
                <a16:creationId xmlns:a16="http://schemas.microsoft.com/office/drawing/2014/main" id="{69DD11A0-DDEB-9268-5277-3F1828B890E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61415" y="4457695"/>
            <a:ext cx="1780806" cy="1780806"/>
          </a:xfrm>
          <a:prstGeom prst="rect">
            <a:avLst/>
          </a:prstGeom>
        </p:spPr>
      </p:pic>
    </p:spTree>
    <p:extLst>
      <p:ext uri="{BB962C8B-B14F-4D97-AF65-F5344CB8AC3E}">
        <p14:creationId xmlns:p14="http://schemas.microsoft.com/office/powerpoint/2010/main" val="251341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noProof="1">
                <a:latin typeface="Segoe UI Symbol" panose="020B0502040204020203" pitchFamily="34" charset="0"/>
                <a:ea typeface="Segoe UI Symbol" panose="020B0502040204020203" pitchFamily="34" charset="0"/>
              </a:rPr>
              <a:t>Pour celles et ceux qui nous ont quitté…</a:t>
            </a:r>
          </a:p>
        </p:txBody>
      </p:sp>
      <p:sp>
        <p:nvSpPr>
          <p:cNvPr id="3" name="Espace réservé du contenu 2"/>
          <p:cNvSpPr>
            <a:spLocks noGrp="1"/>
          </p:cNvSpPr>
          <p:nvPr>
            <p:ph idx="1"/>
          </p:nvPr>
        </p:nvSpPr>
        <p:spPr>
          <a:xfrm>
            <a:off x="2121517" y="1994162"/>
            <a:ext cx="3309670" cy="1033788"/>
          </a:xfrm>
        </p:spPr>
        <p:txBody>
          <a:bodyPr>
            <a:normAutofit/>
          </a:bodyPr>
          <a:lstStyle/>
          <a:p>
            <a:pPr marL="0" indent="0">
              <a:buNone/>
            </a:pPr>
            <a:r>
              <a:rPr lang="fr-FR" sz="4800" b="1" noProof="1">
                <a:latin typeface="Segoe UI Symbol" panose="020B0502040204020203" pitchFamily="34" charset="0"/>
                <a:ea typeface="Segoe UI Symbol" panose="020B0502040204020203" pitchFamily="34" charset="0"/>
              </a:rPr>
              <a:t>SOUVENIR</a:t>
            </a:r>
          </a:p>
          <a:p>
            <a:pPr marL="0" indent="0">
              <a:buNone/>
            </a:pPr>
            <a:endParaRPr lang="fr-FR" sz="4800" b="1" noProof="1">
              <a:latin typeface="Segoe UI Symbol" panose="020B0502040204020203" pitchFamily="34" charset="0"/>
              <a:ea typeface="Segoe UI Symbol" panose="020B0502040204020203" pitchFamily="34" charset="0"/>
            </a:endParaRPr>
          </a:p>
        </p:txBody>
      </p:sp>
      <p:sp>
        <p:nvSpPr>
          <p:cNvPr id="7" name="Espace réservé du contenu 2"/>
          <p:cNvSpPr txBox="1">
            <a:spLocks/>
          </p:cNvSpPr>
          <p:nvPr/>
        </p:nvSpPr>
        <p:spPr>
          <a:xfrm>
            <a:off x="6364133" y="1922231"/>
            <a:ext cx="3309670" cy="1033788"/>
          </a:xfrm>
          <a:prstGeom prst="rect">
            <a:avLst/>
          </a:prstGeom>
        </p:spPr>
        <p:txBody>
          <a:bodyPr vert="horz" lIns="91440" tIns="45720" rIns="91440" bIns="45720" rtlCol="0" anchor="t" anchorCtr="0">
            <a:normAutofit/>
          </a:bodyPr>
          <a:lstStyle>
            <a:lvl1pPr marL="229500" indent="-229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350" kern="1200">
                <a:solidFill>
                  <a:schemeClr val="tx1"/>
                </a:solidFill>
                <a:latin typeface="+mn-lt"/>
                <a:ea typeface="+mn-ea"/>
                <a:cs typeface="+mn-cs"/>
              </a:defRPr>
            </a:lvl1pPr>
            <a:lvl2pPr marL="472500" indent="-229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2pPr>
            <a:lvl3pPr marL="675000" indent="-202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050" kern="1200">
                <a:solidFill>
                  <a:schemeClr val="tx2"/>
                </a:solidFill>
                <a:latin typeface="+mn-lt"/>
                <a:ea typeface="+mn-ea"/>
                <a:cs typeface="+mn-cs"/>
              </a:defRPr>
            </a:lvl3pPr>
            <a:lvl4pPr marL="931500" indent="-175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4pPr>
            <a:lvl5pPr marL="1201500" indent="-175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5pPr>
            <a:lvl6pPr marL="142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6pPr>
            <a:lvl7pPr marL="165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7pPr>
            <a:lvl8pPr marL="187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8pPr>
            <a:lvl9pPr marL="210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9pPr>
          </a:lstStyle>
          <a:p>
            <a:pPr marL="0" indent="0">
              <a:buFont typeface="Wingdings 2" panose="05020102010507070707" pitchFamily="18" charset="2"/>
              <a:buNone/>
            </a:pPr>
            <a:r>
              <a:rPr lang="fr-FR" sz="4800" b="1" noProof="1">
                <a:latin typeface="Segoe UI Symbol" panose="020B0502040204020203" pitchFamily="34" charset="0"/>
                <a:ea typeface="Segoe UI Symbol" panose="020B0502040204020203" pitchFamily="34" charset="0"/>
              </a:rPr>
              <a:t>MÉMOIRE</a:t>
            </a:r>
          </a:p>
          <a:p>
            <a:pPr marL="0" indent="0">
              <a:buFont typeface="Wingdings 2" panose="05020102010507070707" pitchFamily="18" charset="2"/>
              <a:buNone/>
            </a:pPr>
            <a:endParaRPr lang="fr-FR" sz="4800" b="1" noProof="1">
              <a:latin typeface="Segoe UI Symbol" panose="020B0502040204020203" pitchFamily="34" charset="0"/>
              <a:ea typeface="Segoe UI Symbol" panose="020B0502040204020203" pitchFamily="34" charset="0"/>
            </a:endParaRPr>
          </a:p>
        </p:txBody>
      </p:sp>
      <p:pic>
        <p:nvPicPr>
          <p:cNvPr id="6" name="Image 5">
            <a:extLst>
              <a:ext uri="{FF2B5EF4-FFF2-40B4-BE49-F238E27FC236}">
                <a16:creationId xmlns:a16="http://schemas.microsoft.com/office/drawing/2014/main" id="{B58A3536-8526-2CC8-A898-9C6BAF3A60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1324" y="3325917"/>
            <a:ext cx="2090057" cy="2999232"/>
          </a:xfrm>
          <a:prstGeom prst="rect">
            <a:avLst/>
          </a:prstGeom>
        </p:spPr>
      </p:pic>
      <p:pic>
        <p:nvPicPr>
          <p:cNvPr id="9" name="Image 8">
            <a:extLst>
              <a:ext uri="{FF2B5EF4-FFF2-40B4-BE49-F238E27FC236}">
                <a16:creationId xmlns:a16="http://schemas.microsoft.com/office/drawing/2014/main" id="{ABBA311B-165B-5D24-685D-F701EF746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4133" y="3187563"/>
            <a:ext cx="2456955" cy="3275940"/>
          </a:xfrm>
          <a:prstGeom prst="rect">
            <a:avLst/>
          </a:prstGeom>
        </p:spPr>
      </p:pic>
      <p:sp>
        <p:nvSpPr>
          <p:cNvPr id="4" name="Espace réservé du pied de page 2">
            <a:extLst>
              <a:ext uri="{FF2B5EF4-FFF2-40B4-BE49-F238E27FC236}">
                <a16:creationId xmlns:a16="http://schemas.microsoft.com/office/drawing/2014/main" id="{11D1B35C-17FF-786C-6B5D-FCAAAA633D5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4137534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noProof="1">
                <a:latin typeface="Segoe UI Symbol" panose="020B0502040204020203" pitchFamily="34" charset="0"/>
                <a:ea typeface="Segoe UI Symbol" panose="020B0502040204020203" pitchFamily="34" charset="0"/>
              </a:rPr>
              <a:t>Ordre du jour de l’assemblée générale</a:t>
            </a:r>
          </a:p>
        </p:txBody>
      </p:sp>
      <p:sp>
        <p:nvSpPr>
          <p:cNvPr id="3" name="Espace réservé du contenu 2"/>
          <p:cNvSpPr>
            <a:spLocks noGrp="1"/>
          </p:cNvSpPr>
          <p:nvPr>
            <p:ph idx="1"/>
          </p:nvPr>
        </p:nvSpPr>
        <p:spPr/>
        <p:txBody>
          <a:bodyPr>
            <a:noAutofit/>
          </a:bodyPr>
          <a:lstStyle/>
          <a:p>
            <a:r>
              <a:rPr lang="fr-FR" sz="2400" noProof="1">
                <a:latin typeface="Segoe UI" panose="020B0502040204020203" pitchFamily="34" charset="0"/>
                <a:cs typeface="Segoe UI" panose="020B0502040204020203" pitchFamily="34" charset="0"/>
              </a:rPr>
              <a:t>Désignation du Président et du secrétaire de séance</a:t>
            </a:r>
          </a:p>
          <a:p>
            <a:pPr lvl="0"/>
            <a:r>
              <a:rPr lang="fr-FR" sz="2400" noProof="1">
                <a:latin typeface="Segoe UI" panose="020B0502040204020203" pitchFamily="34" charset="0"/>
                <a:cs typeface="Segoe UI" panose="020B0502040204020203" pitchFamily="34" charset="0"/>
              </a:rPr>
              <a:t>Présentation et approbation du rapport d’activité 2025.</a:t>
            </a:r>
          </a:p>
          <a:p>
            <a:pPr lvl="0"/>
            <a:r>
              <a:rPr lang="fr-FR" sz="2400" noProof="1">
                <a:latin typeface="Segoe UI" panose="020B0502040204020203" pitchFamily="34" charset="0"/>
                <a:cs typeface="Segoe UI" panose="020B0502040204020203" pitchFamily="34" charset="0"/>
              </a:rPr>
              <a:t>Présentation du rapport financier 2025</a:t>
            </a:r>
          </a:p>
          <a:p>
            <a:pPr lvl="0"/>
            <a:r>
              <a:rPr lang="fr-FR" sz="2400" noProof="1">
                <a:latin typeface="Segoe UI" panose="020B0502040204020203" pitchFamily="34" charset="0"/>
                <a:cs typeface="Segoe UI" panose="020B0502040204020203" pitchFamily="34" charset="0"/>
              </a:rPr>
              <a:t>Rapport du Commissaire aux Comptes et approbation des comptes 2025</a:t>
            </a:r>
          </a:p>
          <a:p>
            <a:pPr lvl="0"/>
            <a:r>
              <a:rPr lang="fr-FR" sz="2400" noProof="1">
                <a:latin typeface="Segoe UI" panose="020B0502040204020203" pitchFamily="34" charset="0"/>
                <a:cs typeface="Segoe UI" panose="020B0502040204020203" pitchFamily="34" charset="0"/>
              </a:rPr>
              <a:t>Présentation et vote du budget prévisionnel 2026</a:t>
            </a:r>
          </a:p>
          <a:p>
            <a:pPr lvl="0"/>
            <a:r>
              <a:rPr lang="fr-FR" sz="2400" noProof="1">
                <a:latin typeface="Segoe UI" panose="020B0502040204020203" pitchFamily="34" charset="0"/>
                <a:cs typeface="Segoe UI" panose="020B0502040204020203" pitchFamily="34" charset="0"/>
              </a:rPr>
              <a:t>Présentation de la stratégie 2026-2030</a:t>
            </a:r>
          </a:p>
          <a:p>
            <a:pPr lvl="0"/>
            <a:r>
              <a:rPr lang="fr-FR" sz="2400" noProof="1">
                <a:latin typeface="Segoe UI" panose="020B0502040204020203" pitchFamily="34" charset="0"/>
                <a:cs typeface="Segoe UI" panose="020B0502040204020203" pitchFamily="34" charset="0"/>
              </a:rPr>
              <a:t>Élection du Conseil d'administration</a:t>
            </a:r>
          </a:p>
          <a:p>
            <a:pPr lvl="0"/>
            <a:r>
              <a:rPr lang="fr-FR" sz="2400" noProof="1">
                <a:latin typeface="Segoe UI" panose="020B0502040204020203" pitchFamily="34" charset="0"/>
                <a:cs typeface="Segoe UI" panose="020B0502040204020203" pitchFamily="34" charset="0"/>
              </a:rPr>
              <a:t>Questions diverses</a:t>
            </a:r>
          </a:p>
          <a:p>
            <a:r>
              <a:rPr lang="fr-FR" sz="2400" noProof="1">
                <a:latin typeface="Segoe UI" panose="020B0502040204020203" pitchFamily="34" charset="0"/>
                <a:cs typeface="Segoe UI" panose="020B0502040204020203" pitchFamily="34" charset="0"/>
              </a:rPr>
              <a:t>Fin de séance</a:t>
            </a:r>
          </a:p>
        </p:txBody>
      </p:sp>
      <p:sp>
        <p:nvSpPr>
          <p:cNvPr id="4" name="Espace réservé du pied de page 2">
            <a:extLst>
              <a:ext uri="{FF2B5EF4-FFF2-40B4-BE49-F238E27FC236}">
                <a16:creationId xmlns:a16="http://schemas.microsoft.com/office/drawing/2014/main" id="{7CD7DCCC-8BF5-7A8E-9A4E-00E3F46BDC4E}"/>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04193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24DED22C-99EB-85B6-6BE0-12AC28B61C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47C7F610-A850-154E-F4A4-9DACAE5EDE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C6633566-4CE0-BD64-626D-8E89977153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5983986A-35FB-18F2-F39A-795731E878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3" name="Espace réservé du texte 2"/>
          <p:cNvSpPr>
            <a:spLocks noGrp="1"/>
          </p:cNvSpPr>
          <p:nvPr>
            <p:ph type="body" idx="1"/>
          </p:nvPr>
        </p:nvSpPr>
        <p:spPr>
          <a:xfrm>
            <a:off x="1534567" y="3124032"/>
            <a:ext cx="8761338" cy="1199497"/>
          </a:xfrm>
        </p:spPr>
        <p:txBody>
          <a:bodyPr>
            <a:normAutofit fontScale="85000" lnSpcReduction="10000"/>
          </a:bodyPr>
          <a:lstStyle/>
          <a:p>
            <a:pPr algn="ctr"/>
            <a:r>
              <a:rPr lang="fr-FR" sz="6000" b="1" noProof="1">
                <a:solidFill>
                  <a:srgbClr val="002060"/>
                </a:solidFill>
                <a:latin typeface="Segoe UI Symbol" panose="020B0502040204020203" pitchFamily="34" charset="0"/>
                <a:ea typeface="Segoe UI Symbol" panose="020B0502040204020203" pitchFamily="34" charset="0"/>
              </a:rPr>
              <a:t>RAPPORT D’ACTIVITÉS 2025</a:t>
            </a:r>
          </a:p>
        </p:txBody>
      </p:sp>
      <p:sp>
        <p:nvSpPr>
          <p:cNvPr id="10" name="Espace réservé du pied de page 2">
            <a:extLst>
              <a:ext uri="{FF2B5EF4-FFF2-40B4-BE49-F238E27FC236}">
                <a16:creationId xmlns:a16="http://schemas.microsoft.com/office/drawing/2014/main" id="{167B5601-7464-6470-6662-CF41C3FCEABD}"/>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4100884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4981E11-0159-41C7-8E28-C5FF8521368C}"/>
              </a:ext>
            </a:extLst>
          </p:cNvPr>
          <p:cNvSpPr>
            <a:spLocks noGrp="1"/>
          </p:cNvSpPr>
          <p:nvPr>
            <p:ph type="title"/>
          </p:nvPr>
        </p:nvSpPr>
        <p:spPr>
          <a:xfrm>
            <a:off x="493959" y="-176047"/>
            <a:ext cx="5900318" cy="1068388"/>
          </a:xfrm>
        </p:spPr>
        <p:txBody>
          <a:bodyPr>
            <a:noAutofit/>
          </a:bodyPr>
          <a:lstStyle/>
          <a:p>
            <a:r>
              <a:rPr lang="fr-FR" sz="2800" b="1" noProof="1">
                <a:solidFill>
                  <a:schemeClr val="accent6"/>
                </a:solidFill>
                <a:latin typeface="Segoe UI Symbol" panose="020B0502040204020203" pitchFamily="34" charset="0"/>
                <a:ea typeface="Segoe UI Symbol" panose="020B0502040204020203" pitchFamily="34" charset="0"/>
              </a:rPr>
              <a:t>Notre raison d’être, nos missions</a:t>
            </a:r>
          </a:p>
        </p:txBody>
      </p:sp>
      <p:pic>
        <p:nvPicPr>
          <p:cNvPr id="9" name="Espace réservé pour une image  8">
            <a:extLst>
              <a:ext uri="{FF2B5EF4-FFF2-40B4-BE49-F238E27FC236}">
                <a16:creationId xmlns:a16="http://schemas.microsoft.com/office/drawing/2014/main" id="{A30C3653-F3D6-4841-9BD1-A05BAEFE8CB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828" r="14828"/>
          <a:stretch>
            <a:fillRect/>
          </a:stretch>
        </p:blipFill>
        <p:spPr>
          <a:xfrm>
            <a:off x="3936784" y="2193721"/>
            <a:ext cx="2425026" cy="2470558"/>
          </a:xfrm>
        </p:spPr>
      </p:pic>
      <p:sp>
        <p:nvSpPr>
          <p:cNvPr id="16" name="Larme 15">
            <a:extLst>
              <a:ext uri="{FF2B5EF4-FFF2-40B4-BE49-F238E27FC236}">
                <a16:creationId xmlns:a16="http://schemas.microsoft.com/office/drawing/2014/main" id="{09F871A1-52CB-44D5-89B8-8234A60B15D9}"/>
              </a:ext>
            </a:extLst>
          </p:cNvPr>
          <p:cNvSpPr/>
          <p:nvPr/>
        </p:nvSpPr>
        <p:spPr>
          <a:xfrm rot="10448934">
            <a:off x="6546685" y="1007278"/>
            <a:ext cx="327568" cy="312597"/>
          </a:xfrm>
          <a:prstGeom prst="teardrop">
            <a:avLst>
              <a:gd name="adj" fmla="val 157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noProof="1"/>
          </a:p>
        </p:txBody>
      </p:sp>
      <p:sp>
        <p:nvSpPr>
          <p:cNvPr id="19" name="Larme 18">
            <a:extLst>
              <a:ext uri="{FF2B5EF4-FFF2-40B4-BE49-F238E27FC236}">
                <a16:creationId xmlns:a16="http://schemas.microsoft.com/office/drawing/2014/main" id="{1F1FDAC4-729D-4199-BBE2-39B7128D20E4}"/>
              </a:ext>
            </a:extLst>
          </p:cNvPr>
          <p:cNvSpPr/>
          <p:nvPr/>
        </p:nvSpPr>
        <p:spPr>
          <a:xfrm rot="11439551">
            <a:off x="6836050" y="2107369"/>
            <a:ext cx="327568" cy="312597"/>
          </a:xfrm>
          <a:prstGeom prst="teardrop">
            <a:avLst>
              <a:gd name="adj" fmla="val 157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noProof="1"/>
          </a:p>
        </p:txBody>
      </p:sp>
      <p:sp>
        <p:nvSpPr>
          <p:cNvPr id="21" name="Larme 20">
            <a:extLst>
              <a:ext uri="{FF2B5EF4-FFF2-40B4-BE49-F238E27FC236}">
                <a16:creationId xmlns:a16="http://schemas.microsoft.com/office/drawing/2014/main" id="{0B21BE47-4FC3-4C97-806C-81D38D9E6622}"/>
              </a:ext>
            </a:extLst>
          </p:cNvPr>
          <p:cNvSpPr/>
          <p:nvPr/>
        </p:nvSpPr>
        <p:spPr>
          <a:xfrm rot="15762457">
            <a:off x="6406317" y="4858768"/>
            <a:ext cx="327568" cy="312597"/>
          </a:xfrm>
          <a:prstGeom prst="teardrop">
            <a:avLst>
              <a:gd name="adj" fmla="val 157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noProof="1"/>
          </a:p>
        </p:txBody>
      </p:sp>
      <p:sp>
        <p:nvSpPr>
          <p:cNvPr id="22" name="Larme 21">
            <a:extLst>
              <a:ext uri="{FF2B5EF4-FFF2-40B4-BE49-F238E27FC236}">
                <a16:creationId xmlns:a16="http://schemas.microsoft.com/office/drawing/2014/main" id="{581BF76A-B4B4-4466-8DDC-C8B6E2E33575}"/>
              </a:ext>
            </a:extLst>
          </p:cNvPr>
          <p:cNvSpPr/>
          <p:nvPr/>
        </p:nvSpPr>
        <p:spPr>
          <a:xfrm rot="14916907">
            <a:off x="6781581" y="3811693"/>
            <a:ext cx="327568" cy="312597"/>
          </a:xfrm>
          <a:prstGeom prst="teardrop">
            <a:avLst>
              <a:gd name="adj" fmla="val 157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noProof="1"/>
          </a:p>
        </p:txBody>
      </p:sp>
      <p:sp>
        <p:nvSpPr>
          <p:cNvPr id="23" name="ZoneTexte 22">
            <a:extLst>
              <a:ext uri="{FF2B5EF4-FFF2-40B4-BE49-F238E27FC236}">
                <a16:creationId xmlns:a16="http://schemas.microsoft.com/office/drawing/2014/main" id="{2C004AF9-0E27-47EE-80F3-CD98BA7B6AB0}"/>
              </a:ext>
            </a:extLst>
          </p:cNvPr>
          <p:cNvSpPr txBox="1"/>
          <p:nvPr/>
        </p:nvSpPr>
        <p:spPr>
          <a:xfrm>
            <a:off x="7267629" y="255726"/>
            <a:ext cx="4804865" cy="5724644"/>
          </a:xfrm>
          <a:prstGeom prst="rect">
            <a:avLst/>
          </a:prstGeom>
          <a:noFill/>
        </p:spPr>
        <p:txBody>
          <a:bodyPr wrap="square" rtlCol="0">
            <a:spAutoFit/>
          </a:bodyPr>
          <a:lstStyle/>
          <a:p>
            <a:pPr algn="l"/>
            <a:endParaRPr lang="fr-FR" sz="1400" b="0" i="0" u="none" strike="noStrike" baseline="0" noProof="1">
              <a:solidFill>
                <a:srgbClr val="000000"/>
              </a:solidFill>
              <a:latin typeface="Times New Roman" panose="02020603050405020304" pitchFamily="18" charset="0"/>
            </a:endParaRPr>
          </a:p>
          <a:p>
            <a:r>
              <a:rPr lang="fr-FR" sz="1600" noProof="1">
                <a:solidFill>
                  <a:srgbClr val="000000"/>
                </a:solidFill>
                <a:latin typeface="Segoe UI Symbol" panose="020B0502040204020203" pitchFamily="34" charset="0"/>
                <a:ea typeface="Segoe UI Symbol" panose="020B0502040204020203" pitchFamily="34" charset="0"/>
              </a:rPr>
              <a:t>P</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articiper à </a:t>
            </a:r>
            <a:r>
              <a:rPr lang="fr-FR" sz="1600" b="1" i="0" u="none" strike="noStrike" baseline="0" noProof="1">
                <a:solidFill>
                  <a:schemeClr val="accent4"/>
                </a:solidFill>
                <a:latin typeface="Segoe UI Symbol" panose="020B0502040204020203" pitchFamily="34" charset="0"/>
                <a:ea typeface="Segoe UI Symbol" panose="020B0502040204020203" pitchFamily="34" charset="0"/>
              </a:rPr>
              <a:t>l'information</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 des </a:t>
            </a:r>
            <a:r>
              <a:rPr lang="fr-FR" sz="1600" b="1" i="0" u="none" strike="noStrike" baseline="0" noProof="1">
                <a:solidFill>
                  <a:schemeClr val="accent4"/>
                </a:solidFill>
                <a:latin typeface="Segoe UI Symbol" panose="020B0502040204020203" pitchFamily="34" charset="0"/>
                <a:ea typeface="Segoe UI Symbol" panose="020B0502040204020203" pitchFamily="34" charset="0"/>
              </a:rPr>
              <a:t>personnes</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 atteintes d’une hémopathie lymphocytaire et de leurs </a:t>
            </a:r>
            <a:r>
              <a:rPr lang="fr-FR" sz="1600" b="1" i="0" u="none" strike="noStrike" baseline="0" noProof="1">
                <a:solidFill>
                  <a:schemeClr val="accent4"/>
                </a:solidFill>
                <a:latin typeface="Segoe UI Symbol" panose="020B0502040204020203" pitchFamily="34" charset="0"/>
                <a:ea typeface="Segoe UI Symbol" panose="020B0502040204020203" pitchFamily="34" charset="0"/>
              </a:rPr>
              <a:t>proches</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 en donnant des </a:t>
            </a:r>
            <a:r>
              <a:rPr lang="fr-FR" sz="1600" b="1" i="0" u="none" strike="noStrike" baseline="0" noProof="1">
                <a:solidFill>
                  <a:schemeClr val="accent4"/>
                </a:solidFill>
                <a:latin typeface="Segoe UI Symbol" panose="020B0502040204020203" pitchFamily="34" charset="0"/>
                <a:ea typeface="Segoe UI Symbol" panose="020B0502040204020203" pitchFamily="34" charset="0"/>
              </a:rPr>
              <a:t>informations claires et validées</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 sur la maladie, l'évolution des traitements et de la recherche </a:t>
            </a:r>
          </a:p>
          <a:p>
            <a:endParaRPr lang="fr-FR" sz="1600" b="0" i="0" u="none" strike="noStrike" baseline="0" noProof="1">
              <a:solidFill>
                <a:srgbClr val="000000"/>
              </a:solidFill>
              <a:latin typeface="Segoe UI Symbol" panose="020B0502040204020203" pitchFamily="34" charset="0"/>
              <a:ea typeface="Segoe UI Symbol" panose="020B0502040204020203" pitchFamily="34" charset="0"/>
            </a:endParaRPr>
          </a:p>
          <a:p>
            <a:r>
              <a:rPr lang="fr-FR" sz="1600" noProof="1">
                <a:solidFill>
                  <a:srgbClr val="000000"/>
                </a:solidFill>
                <a:latin typeface="Segoe UI Symbol" panose="020B0502040204020203" pitchFamily="34" charset="0"/>
                <a:ea typeface="Segoe UI Symbol" panose="020B0502040204020203" pitchFamily="34" charset="0"/>
              </a:rPr>
              <a:t>P</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romouvoir et développer des actions diversifiées de </a:t>
            </a:r>
            <a:r>
              <a:rPr lang="fr-FR" sz="1600" b="1" noProof="1">
                <a:solidFill>
                  <a:schemeClr val="accent5">
                    <a:lumMod val="75000"/>
                  </a:schemeClr>
                </a:solidFill>
                <a:latin typeface="Segoe UI Symbol" panose="020B0502040204020203" pitchFamily="34" charset="0"/>
                <a:ea typeface="Segoe UI Symbol" panose="020B0502040204020203" pitchFamily="34" charset="0"/>
              </a:rPr>
              <a:t>soutien et d’accompagnement </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au profit des personnes souffrant d’hémopathies lymphocytaires. Ces actions pourront concerner </a:t>
            </a:r>
            <a:r>
              <a:rPr lang="fr-FR" sz="1600" b="1" noProof="1">
                <a:solidFill>
                  <a:schemeClr val="accent5">
                    <a:lumMod val="75000"/>
                  </a:schemeClr>
                </a:solidFill>
                <a:latin typeface="Segoe UI Symbol" panose="020B0502040204020203" pitchFamily="34" charset="0"/>
                <a:ea typeface="Segoe UI Symbol" panose="020B0502040204020203" pitchFamily="34" charset="0"/>
              </a:rPr>
              <a:t>tous les aspects de leur vie </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(santé, emploi, loisirs, etc.) pour les aider à vivre avec la maladie en favorisant notamment les </a:t>
            </a:r>
            <a:r>
              <a:rPr lang="fr-FR" sz="1600" b="1" i="0" u="none" strike="noStrike" baseline="0" noProof="1">
                <a:solidFill>
                  <a:schemeClr val="accent5">
                    <a:lumMod val="75000"/>
                  </a:schemeClr>
                </a:solidFill>
                <a:latin typeface="Segoe UI Symbol" panose="020B0502040204020203" pitchFamily="34" charset="0"/>
                <a:ea typeface="Segoe UI Symbol" panose="020B0502040204020203" pitchFamily="34" charset="0"/>
              </a:rPr>
              <a:t>échanges et le partage d'expériences </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entre patients </a:t>
            </a:r>
          </a:p>
          <a:p>
            <a:endParaRPr lang="fr-FR" sz="1600" b="0" i="0" u="none" strike="noStrike" baseline="0" noProof="1">
              <a:solidFill>
                <a:srgbClr val="000000"/>
              </a:solidFill>
              <a:latin typeface="Segoe UI Symbol" panose="020B0502040204020203" pitchFamily="34" charset="0"/>
              <a:ea typeface="Segoe UI Symbol" panose="020B0502040204020203" pitchFamily="34" charset="0"/>
            </a:endParaRPr>
          </a:p>
          <a:p>
            <a:r>
              <a:rPr lang="fr-FR" sz="1600" noProof="1">
                <a:solidFill>
                  <a:srgbClr val="000000"/>
                </a:solidFill>
                <a:latin typeface="Segoe UI Symbol" panose="020B0502040204020203" pitchFamily="34" charset="0"/>
                <a:ea typeface="Segoe UI Symbol" panose="020B0502040204020203" pitchFamily="34" charset="0"/>
              </a:rPr>
              <a:t>D</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évelopper une communication grand public pour </a:t>
            </a:r>
            <a:r>
              <a:rPr lang="fr-FR" sz="1600" b="1" i="0" u="none" strike="noStrike" baseline="0" noProof="1">
                <a:solidFill>
                  <a:schemeClr val="accent3">
                    <a:lumMod val="75000"/>
                  </a:schemeClr>
                </a:solidFill>
                <a:latin typeface="Segoe UI Symbol" panose="020B0502040204020203" pitchFamily="34" charset="0"/>
                <a:ea typeface="Segoe UI Symbol" panose="020B0502040204020203" pitchFamily="34" charset="0"/>
              </a:rPr>
              <a:t>faire connaître ces pathologies</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 et </a:t>
            </a:r>
            <a:r>
              <a:rPr lang="fr-FR" sz="1600" b="1" noProof="1">
                <a:solidFill>
                  <a:schemeClr val="accent3">
                    <a:lumMod val="75000"/>
                  </a:schemeClr>
                </a:solidFill>
                <a:latin typeface="Segoe UI Symbol" panose="020B0502040204020203" pitchFamily="34" charset="0"/>
                <a:ea typeface="Segoe UI Symbol" panose="020B0502040204020203" pitchFamily="34" charset="0"/>
              </a:rPr>
              <a:t>engager des actions </a:t>
            </a:r>
            <a:r>
              <a:rPr lang="fr-FR" sz="1600" noProof="1">
                <a:solidFill>
                  <a:srgbClr val="000000"/>
                </a:solidFill>
                <a:latin typeface="Segoe UI Symbol" panose="020B0502040204020203" pitchFamily="34" charset="0"/>
                <a:ea typeface="Segoe UI Symbol" panose="020B0502040204020203" pitchFamily="34" charset="0"/>
              </a:rPr>
              <a:t>visant à les faire prendre en compte dans les institutions ad hoc </a:t>
            </a:r>
          </a:p>
          <a:p>
            <a:endParaRPr lang="fr-FR" sz="1600" b="0" i="0" u="none" strike="noStrike" baseline="0" noProof="1">
              <a:solidFill>
                <a:srgbClr val="000000"/>
              </a:solidFill>
              <a:latin typeface="Segoe UI Symbol" panose="020B0502040204020203" pitchFamily="34" charset="0"/>
              <a:ea typeface="Segoe UI Symbol" panose="020B0502040204020203" pitchFamily="34" charset="0"/>
            </a:endParaRPr>
          </a:p>
          <a:p>
            <a:r>
              <a:rPr lang="fr-FR" sz="1600" noProof="1">
                <a:solidFill>
                  <a:srgbClr val="000000"/>
                </a:solidFill>
                <a:latin typeface="Segoe UI Symbol" panose="020B0502040204020203" pitchFamily="34" charset="0"/>
                <a:ea typeface="Segoe UI Symbol" panose="020B0502040204020203" pitchFamily="34" charset="0"/>
              </a:rPr>
              <a:t>C</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ontribuer à la recherche-action sur les effets de ces maladies afin de mieux </a:t>
            </a:r>
            <a:r>
              <a:rPr lang="fr-FR" sz="1600" b="1" i="0" u="none" strike="noStrike" baseline="0" noProof="1">
                <a:solidFill>
                  <a:schemeClr val="accent2">
                    <a:lumMod val="75000"/>
                  </a:schemeClr>
                </a:solidFill>
                <a:latin typeface="Segoe UI Symbol" panose="020B0502040204020203" pitchFamily="34" charset="0"/>
                <a:ea typeface="Segoe UI Symbol" panose="020B0502040204020203" pitchFamily="34" charset="0"/>
              </a:rPr>
              <a:t>informer et former </a:t>
            </a:r>
            <a:r>
              <a:rPr lang="fr-FR" sz="1600" b="0" i="0" u="none" strike="noStrike" baseline="0" noProof="1">
                <a:solidFill>
                  <a:srgbClr val="000000"/>
                </a:solidFill>
                <a:latin typeface="Segoe UI Symbol" panose="020B0502040204020203" pitchFamily="34" charset="0"/>
                <a:ea typeface="Segoe UI Symbol" panose="020B0502040204020203" pitchFamily="34" charset="0"/>
              </a:rPr>
              <a:t>les professionnels de santé. </a:t>
            </a:r>
            <a:endParaRPr lang="fr-FR" sz="1600" noProof="1">
              <a:latin typeface="Segoe UI Symbol" panose="020B0502040204020203" pitchFamily="34" charset="0"/>
              <a:ea typeface="Segoe UI Symbol" panose="020B0502040204020203" pitchFamily="34" charset="0"/>
            </a:endParaRPr>
          </a:p>
        </p:txBody>
      </p:sp>
      <p:pic>
        <p:nvPicPr>
          <p:cNvPr id="7" name="Image 6">
            <a:extLst>
              <a:ext uri="{FF2B5EF4-FFF2-40B4-BE49-F238E27FC236}">
                <a16:creationId xmlns:a16="http://schemas.microsoft.com/office/drawing/2014/main" id="{3F3C8B50-816B-5498-11D7-31779D9150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274" y="1032184"/>
            <a:ext cx="1839283" cy="1839283"/>
          </a:xfrm>
          <a:prstGeom prst="rect">
            <a:avLst/>
          </a:prstGeom>
        </p:spPr>
      </p:pic>
      <p:pic>
        <p:nvPicPr>
          <p:cNvPr id="11" name="Image 10">
            <a:extLst>
              <a:ext uri="{FF2B5EF4-FFF2-40B4-BE49-F238E27FC236}">
                <a16:creationId xmlns:a16="http://schemas.microsoft.com/office/drawing/2014/main" id="{8576C620-5F83-4963-6E7C-BBAC2544AC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0312" y="2425069"/>
            <a:ext cx="1839283" cy="1839283"/>
          </a:xfrm>
          <a:prstGeom prst="rect">
            <a:avLst/>
          </a:prstGeom>
        </p:spPr>
      </p:pic>
      <p:pic>
        <p:nvPicPr>
          <p:cNvPr id="12" name="Image 11">
            <a:extLst>
              <a:ext uri="{FF2B5EF4-FFF2-40B4-BE49-F238E27FC236}">
                <a16:creationId xmlns:a16="http://schemas.microsoft.com/office/drawing/2014/main" id="{B256773D-F8CE-8086-FD9B-5FF86ADD2B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24257" y="4965105"/>
            <a:ext cx="1890056" cy="1890056"/>
          </a:xfrm>
          <a:prstGeom prst="rect">
            <a:avLst/>
          </a:prstGeom>
        </p:spPr>
      </p:pic>
      <p:pic>
        <p:nvPicPr>
          <p:cNvPr id="10" name="Image 9">
            <a:extLst>
              <a:ext uri="{FF2B5EF4-FFF2-40B4-BE49-F238E27FC236}">
                <a16:creationId xmlns:a16="http://schemas.microsoft.com/office/drawing/2014/main" id="{7C045A9B-8308-B714-F02C-D4B8DD5C5B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62315" y="3714847"/>
            <a:ext cx="1890056" cy="1890056"/>
          </a:xfrm>
          <a:prstGeom prst="rect">
            <a:avLst/>
          </a:prstGeom>
        </p:spPr>
      </p:pic>
      <p:sp>
        <p:nvSpPr>
          <p:cNvPr id="13" name="Espace réservé du pied de page 2">
            <a:extLst>
              <a:ext uri="{FF2B5EF4-FFF2-40B4-BE49-F238E27FC236}">
                <a16:creationId xmlns:a16="http://schemas.microsoft.com/office/drawing/2014/main" id="{1649CD95-5233-0CE4-FCCA-E3EC3B40BB14}"/>
              </a:ext>
            </a:extLst>
          </p:cNvPr>
          <p:cNvSpPr>
            <a:spLocks noGrp="1"/>
          </p:cNvSpPr>
          <p:nvPr>
            <p:ph type="ftr" sz="quarter" idx="11"/>
          </p:nvPr>
        </p:nvSpPr>
        <p:spPr>
          <a:xfrm>
            <a:off x="9199549" y="6395956"/>
            <a:ext cx="2872946" cy="365125"/>
          </a:xfrm>
        </p:spPr>
        <p:txBody>
          <a:body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621371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p:cNvSpPr>
            <a:spLocks noGrp="1"/>
          </p:cNvSpPr>
          <p:nvPr>
            <p:ph type="title"/>
          </p:nvPr>
        </p:nvSpPr>
        <p:spPr>
          <a:xfrm>
            <a:off x="838200" y="136525"/>
            <a:ext cx="10515600" cy="1325563"/>
          </a:xfrm>
        </p:spPr>
        <p:txBody>
          <a:bodyPr/>
          <a:lstStyle/>
          <a:p>
            <a:r>
              <a:rPr lang="fr-FR" b="1" noProof="1">
                <a:latin typeface="Segoe UI Symbol" panose="020B0502040204020203" pitchFamily="34" charset="0"/>
                <a:ea typeface="Segoe UI Symbol" panose="020B0502040204020203" pitchFamily="34" charset="0"/>
              </a:rPr>
              <a:t>L’équipe ELLyE (aujourd’hui)</a:t>
            </a:r>
          </a:p>
        </p:txBody>
      </p:sp>
      <p:sp>
        <p:nvSpPr>
          <p:cNvPr id="3" name="Espace réservé du contenu 2"/>
          <p:cNvSpPr>
            <a:spLocks noGrp="1"/>
          </p:cNvSpPr>
          <p:nvPr>
            <p:ph sz="half" idx="1"/>
          </p:nvPr>
        </p:nvSpPr>
        <p:spPr>
          <a:xfrm>
            <a:off x="618515" y="1342516"/>
            <a:ext cx="5735631" cy="4099817"/>
          </a:xfrm>
        </p:spPr>
        <p:txBody>
          <a:bodyPr>
            <a:noAutofit/>
          </a:bodyPr>
          <a:lstStyle/>
          <a:p>
            <a:pPr>
              <a:spcBef>
                <a:spcPct val="0"/>
              </a:spcBef>
            </a:pPr>
            <a:r>
              <a:rPr lang="fr-FR" sz="2000" noProof="1">
                <a:solidFill>
                  <a:schemeClr val="accent1"/>
                </a:solidFill>
                <a:latin typeface="Segoe UI Symbol" panose="020B0502040204020203" pitchFamily="34" charset="0"/>
                <a:ea typeface="Segoe UI Symbol" panose="020B0502040204020203" pitchFamily="34" charset="0"/>
              </a:rPr>
              <a:t>Bureau :</a:t>
            </a:r>
          </a:p>
          <a:p>
            <a:pPr lvl="1">
              <a:spcBef>
                <a:spcPct val="0"/>
              </a:spcBef>
            </a:pPr>
            <a:r>
              <a:rPr lang="fr-FR" sz="1800" noProof="1">
                <a:latin typeface="Segoe UI Symbol" panose="020B0502040204020203" pitchFamily="34" charset="0"/>
                <a:ea typeface="Segoe UI Symbol" panose="020B0502040204020203" pitchFamily="34" charset="0"/>
              </a:rPr>
              <a:t>Guy Bouguet – Président </a:t>
            </a:r>
          </a:p>
          <a:p>
            <a:pPr lvl="1">
              <a:spcBef>
                <a:spcPct val="0"/>
              </a:spcBef>
            </a:pPr>
            <a:r>
              <a:rPr lang="fr-FR" sz="1800" noProof="1">
                <a:latin typeface="Segoe UI Symbol" panose="020B0502040204020203" pitchFamily="34" charset="0"/>
                <a:ea typeface="Segoe UI Symbol" panose="020B0502040204020203" pitchFamily="34" charset="0"/>
              </a:rPr>
              <a:t>Danièle Aubanel – Vice-Présidente</a:t>
            </a:r>
          </a:p>
          <a:p>
            <a:pPr lvl="1">
              <a:spcBef>
                <a:spcPct val="0"/>
              </a:spcBef>
            </a:pPr>
            <a:r>
              <a:rPr lang="fr-FR" sz="1800" noProof="1">
                <a:latin typeface="Segoe UI Symbol" panose="020B0502040204020203" pitchFamily="34" charset="0"/>
                <a:ea typeface="Segoe UI Symbol" panose="020B0502040204020203" pitchFamily="34" charset="0"/>
              </a:rPr>
              <a:t>Christoph Aumuller – Vice-Président</a:t>
            </a:r>
          </a:p>
          <a:p>
            <a:pPr lvl="1">
              <a:spcBef>
                <a:spcPct val="0"/>
              </a:spcBef>
            </a:pPr>
            <a:r>
              <a:rPr lang="fr-FR" sz="1800" noProof="1">
                <a:latin typeface="Segoe UI Symbol" panose="020B0502040204020203" pitchFamily="34" charset="0"/>
                <a:ea typeface="Segoe UI Symbol" panose="020B0502040204020203" pitchFamily="34" charset="0"/>
              </a:rPr>
              <a:t>Maguy Aguila-Fargeas – Secrétaire</a:t>
            </a:r>
          </a:p>
          <a:p>
            <a:pPr lvl="1">
              <a:spcBef>
                <a:spcPct val="0"/>
              </a:spcBef>
            </a:pPr>
            <a:r>
              <a:rPr lang="fr-FR" sz="1800" noProof="1">
                <a:latin typeface="Segoe UI Symbol" panose="020B0502040204020203" pitchFamily="34" charset="0"/>
                <a:ea typeface="Segoe UI Symbol" panose="020B0502040204020203" pitchFamily="34" charset="0"/>
              </a:rPr>
              <a:t>Loïc Fouilland – Secrétaire adjoint </a:t>
            </a:r>
          </a:p>
          <a:p>
            <a:pPr lvl="1">
              <a:spcBef>
                <a:spcPct val="0"/>
              </a:spcBef>
            </a:pPr>
            <a:r>
              <a:rPr lang="fr-FR" sz="1800" noProof="1">
                <a:latin typeface="Segoe UI Symbol" panose="020B0502040204020203" pitchFamily="34" charset="0"/>
                <a:ea typeface="Segoe UI Symbol" panose="020B0502040204020203" pitchFamily="34" charset="0"/>
              </a:rPr>
              <a:t>Joël Heuzé – Trésorier </a:t>
            </a:r>
          </a:p>
          <a:p>
            <a:pPr lvl="1">
              <a:spcBef>
                <a:spcPct val="0"/>
              </a:spcBef>
            </a:pPr>
            <a:r>
              <a:rPr lang="fr-FR" sz="1800" noProof="1">
                <a:latin typeface="Segoe UI Symbol" panose="020B0502040204020203" pitchFamily="34" charset="0"/>
                <a:ea typeface="Segoe UI Symbol" panose="020B0502040204020203" pitchFamily="34" charset="0"/>
              </a:rPr>
              <a:t>Martine Lefebvre – Trésorière adjointe</a:t>
            </a:r>
          </a:p>
          <a:p>
            <a:pPr marL="457200" lvl="1" indent="0">
              <a:spcBef>
                <a:spcPct val="0"/>
              </a:spcBef>
              <a:buNone/>
            </a:pPr>
            <a:endParaRPr lang="fr-FR" sz="2000" noProof="1">
              <a:latin typeface="Segoe UI Symbol" panose="020B0502040204020203" pitchFamily="34" charset="0"/>
              <a:ea typeface="Segoe UI Symbol" panose="020B0502040204020203" pitchFamily="34" charset="0"/>
            </a:endParaRPr>
          </a:p>
          <a:p>
            <a:pPr>
              <a:spcBef>
                <a:spcPct val="0"/>
              </a:spcBef>
            </a:pPr>
            <a:r>
              <a:rPr lang="fr-FR" sz="2000" noProof="1">
                <a:solidFill>
                  <a:schemeClr val="accent1"/>
                </a:solidFill>
                <a:latin typeface="Segoe UI Symbol" panose="020B0502040204020203" pitchFamily="34" charset="0"/>
                <a:ea typeface="Segoe UI Symbol" panose="020B0502040204020203" pitchFamily="34" charset="0"/>
              </a:rPr>
              <a:t>Administrateurs :</a:t>
            </a:r>
          </a:p>
          <a:p>
            <a:pPr lvl="1">
              <a:spcBef>
                <a:spcPct val="0"/>
              </a:spcBef>
            </a:pPr>
            <a:r>
              <a:rPr lang="fr-FR" sz="1800" noProof="1">
                <a:latin typeface="Segoe UI Symbol" panose="020B0502040204020203" pitchFamily="34" charset="0"/>
                <a:ea typeface="Segoe UI Symbol" panose="020B0502040204020203" pitchFamily="34" charset="0"/>
              </a:rPr>
              <a:t>Pierre Aumont</a:t>
            </a:r>
          </a:p>
          <a:p>
            <a:pPr lvl="1">
              <a:spcBef>
                <a:spcPct val="0"/>
              </a:spcBef>
            </a:pPr>
            <a:r>
              <a:rPr lang="fr-FR" sz="1800" noProof="1">
                <a:latin typeface="Segoe UI Symbol" panose="020B0502040204020203" pitchFamily="34" charset="0"/>
                <a:ea typeface="Segoe UI Symbol" panose="020B0502040204020203" pitchFamily="34" charset="0"/>
              </a:rPr>
              <a:t>Michel Jurié</a:t>
            </a:r>
          </a:p>
          <a:p>
            <a:pPr lvl="1">
              <a:spcBef>
                <a:spcPct val="0"/>
              </a:spcBef>
            </a:pPr>
            <a:r>
              <a:rPr lang="fr-FR" sz="1800" noProof="1">
                <a:latin typeface="Segoe UI Symbol" panose="020B0502040204020203" pitchFamily="34" charset="0"/>
                <a:ea typeface="Segoe UI Symbol" panose="020B0502040204020203" pitchFamily="34" charset="0"/>
              </a:rPr>
              <a:t>Daniel Grossin</a:t>
            </a:r>
          </a:p>
          <a:p>
            <a:pPr lvl="1">
              <a:spcBef>
                <a:spcPct val="0"/>
              </a:spcBef>
            </a:pPr>
            <a:r>
              <a:rPr lang="fr-FR" sz="1800" noProof="1">
                <a:latin typeface="Segoe UI Symbol" panose="020B0502040204020203" pitchFamily="34" charset="0"/>
                <a:ea typeface="Segoe UI Symbol" panose="020B0502040204020203" pitchFamily="34" charset="0"/>
              </a:rPr>
              <a:t>Mickael Perennes</a:t>
            </a:r>
          </a:p>
          <a:p>
            <a:pPr lvl="1">
              <a:spcBef>
                <a:spcPct val="0"/>
              </a:spcBef>
            </a:pPr>
            <a:r>
              <a:rPr lang="fr-FR" sz="1800" noProof="1">
                <a:latin typeface="Segoe UI Symbol" panose="020B0502040204020203" pitchFamily="34" charset="0"/>
                <a:ea typeface="Segoe UI Symbol" panose="020B0502040204020203" pitchFamily="34" charset="0"/>
              </a:rPr>
              <a:t>Yves Robert</a:t>
            </a:r>
          </a:p>
          <a:p>
            <a:pPr lvl="1">
              <a:spcBef>
                <a:spcPct val="0"/>
              </a:spcBef>
            </a:pPr>
            <a:r>
              <a:rPr lang="fr-FR" sz="1800" noProof="1">
                <a:latin typeface="Segoe UI Symbol" panose="020B0502040204020203" pitchFamily="34" charset="0"/>
                <a:ea typeface="Segoe UI Symbol" panose="020B0502040204020203" pitchFamily="34" charset="0"/>
              </a:rPr>
              <a:t>Lucien Tauzia</a:t>
            </a:r>
          </a:p>
          <a:p>
            <a:pPr lvl="1">
              <a:spcBef>
                <a:spcPct val="0"/>
              </a:spcBef>
            </a:pPr>
            <a:r>
              <a:rPr lang="fr-FR" sz="1800" noProof="1">
                <a:latin typeface="Segoe UI Symbol" panose="020B0502040204020203" pitchFamily="34" charset="0"/>
                <a:ea typeface="Segoe UI Symbol" panose="020B0502040204020203" pitchFamily="34" charset="0"/>
              </a:rPr>
              <a:t>Nathalie Villaume-Fau</a:t>
            </a:r>
          </a:p>
          <a:p>
            <a:pPr marL="0" indent="0">
              <a:spcBef>
                <a:spcPct val="0"/>
              </a:spcBef>
              <a:buNone/>
            </a:pPr>
            <a:endParaRPr lang="fr-FR" sz="1200" noProof="1">
              <a:latin typeface="Segoe UI Symbol" panose="020B0502040204020203" pitchFamily="34" charset="0"/>
              <a:ea typeface="Segoe UI Symbol" panose="020B0502040204020203" pitchFamily="34" charset="0"/>
            </a:endParaRPr>
          </a:p>
          <a:p>
            <a:pPr marL="0" indent="0">
              <a:spcBef>
                <a:spcPct val="0"/>
              </a:spcBef>
              <a:buNone/>
            </a:pPr>
            <a:endParaRPr lang="fr-FR" sz="1200" noProof="1">
              <a:latin typeface="Segoe UI Symbol" panose="020B0502040204020203" pitchFamily="34" charset="0"/>
              <a:ea typeface="Segoe UI Symbol" panose="020B0502040204020203" pitchFamily="34" charset="0"/>
            </a:endParaRPr>
          </a:p>
          <a:p>
            <a:pPr marL="0" indent="0">
              <a:spcBef>
                <a:spcPct val="0"/>
              </a:spcBef>
              <a:buNone/>
            </a:pPr>
            <a:r>
              <a:rPr lang="fr-FR" sz="1200" noProof="1">
                <a:latin typeface="Segoe UI Symbol" panose="020B0502040204020203" pitchFamily="34" charset="0"/>
                <a:ea typeface="Segoe UI Symbol" panose="020B0502040204020203" pitchFamily="34" charset="0"/>
              </a:rPr>
              <a:t>Henri Neyrand : démissionnaire</a:t>
            </a:r>
          </a:p>
          <a:p>
            <a:pPr marL="0" indent="0">
              <a:spcBef>
                <a:spcPct val="0"/>
              </a:spcBef>
              <a:buNone/>
            </a:pPr>
            <a:r>
              <a:rPr lang="fr-FR" sz="1200" noProof="1">
                <a:latin typeface="Segoe UI Symbol" panose="020B0502040204020203" pitchFamily="34" charset="0"/>
                <a:ea typeface="Segoe UI Symbol" panose="020B0502040204020203" pitchFamily="34" charset="0"/>
              </a:rPr>
              <a:t>Claude Laurens: démissionnaire</a:t>
            </a:r>
          </a:p>
          <a:p>
            <a:pPr marL="457200" lvl="1" indent="0">
              <a:spcBef>
                <a:spcPct val="0"/>
              </a:spcBef>
              <a:buNone/>
            </a:pPr>
            <a:endParaRPr lang="fr-FR" sz="1800" noProof="1">
              <a:latin typeface="Segoe UI Symbol" panose="020B0502040204020203" pitchFamily="34" charset="0"/>
              <a:ea typeface="Segoe UI Symbol" panose="020B0502040204020203" pitchFamily="34" charset="0"/>
            </a:endParaRPr>
          </a:p>
        </p:txBody>
      </p:sp>
      <p:sp>
        <p:nvSpPr>
          <p:cNvPr id="7" name="Espace réservé du contenu 6"/>
          <p:cNvSpPr>
            <a:spLocks noGrp="1"/>
          </p:cNvSpPr>
          <p:nvPr>
            <p:ph sz="half" idx="2"/>
          </p:nvPr>
        </p:nvSpPr>
        <p:spPr>
          <a:xfrm>
            <a:off x="6811543" y="1671062"/>
            <a:ext cx="5164067" cy="4228279"/>
          </a:xfrm>
        </p:spPr>
        <p:txBody>
          <a:bodyPr>
            <a:noAutofit/>
          </a:bodyPr>
          <a:lstStyle/>
          <a:p>
            <a:r>
              <a:rPr lang="fr-FR" sz="1800" noProof="1">
                <a:solidFill>
                  <a:schemeClr val="accent1"/>
                </a:solidFill>
                <a:latin typeface="Segoe UI Symbol" panose="020B0502040204020203" pitchFamily="34" charset="0"/>
                <a:ea typeface="Segoe UI Symbol" panose="020B0502040204020203" pitchFamily="34" charset="0"/>
              </a:rPr>
              <a:t>Responsable projets :</a:t>
            </a:r>
          </a:p>
          <a:p>
            <a:pPr lvl="1"/>
            <a:r>
              <a:rPr lang="fr-FR" sz="1600" noProof="1">
                <a:latin typeface="Segoe UI Symbol" panose="020B0502040204020203" pitchFamily="34" charset="0"/>
                <a:ea typeface="Segoe UI Symbol" panose="020B0502040204020203" pitchFamily="34" charset="0"/>
              </a:rPr>
              <a:t>Clotilde Genon</a:t>
            </a:r>
            <a:endParaRPr lang="fr-FR" sz="1800" noProof="1">
              <a:solidFill>
                <a:schemeClr val="accent2"/>
              </a:solidFill>
              <a:latin typeface="Segoe UI Symbol" panose="020B0502040204020203" pitchFamily="34" charset="0"/>
              <a:ea typeface="Segoe UI Symbol" panose="020B0502040204020203" pitchFamily="34" charset="0"/>
            </a:endParaRPr>
          </a:p>
          <a:p>
            <a:r>
              <a:rPr lang="fr-FR" sz="1800" noProof="1">
                <a:solidFill>
                  <a:schemeClr val="accent1"/>
                </a:solidFill>
                <a:latin typeface="Segoe UI Symbol" panose="020B0502040204020203" pitchFamily="34" charset="0"/>
                <a:ea typeface="Segoe UI Symbol" panose="020B0502040204020203" pitchFamily="34" charset="0"/>
              </a:rPr>
              <a:t>Assistante coordinatrice</a:t>
            </a:r>
            <a:r>
              <a:rPr lang="fr-FR" sz="1600" noProof="1">
                <a:solidFill>
                  <a:schemeClr val="accent1"/>
                </a:solidFill>
                <a:latin typeface="Segoe UI Symbol" panose="020B0502040204020203" pitchFamily="34" charset="0"/>
                <a:ea typeface="Segoe UI Symbol" panose="020B0502040204020203" pitchFamily="34" charset="0"/>
              </a:rPr>
              <a:t> : </a:t>
            </a:r>
          </a:p>
          <a:p>
            <a:pPr lvl="1"/>
            <a:r>
              <a:rPr lang="fr-FR" sz="1600" noProof="1">
                <a:latin typeface="Segoe UI Symbol" panose="020B0502040204020203" pitchFamily="34" charset="0"/>
                <a:ea typeface="Segoe UI Symbol" panose="020B0502040204020203" pitchFamily="34" charset="0"/>
              </a:rPr>
              <a:t>Noémie Rotrubin</a:t>
            </a:r>
          </a:p>
          <a:p>
            <a:r>
              <a:rPr lang="fr-FR" sz="1800" noProof="1">
                <a:solidFill>
                  <a:schemeClr val="accent1"/>
                </a:solidFill>
                <a:latin typeface="Segoe UI Symbol" panose="020B0502040204020203" pitchFamily="34" charset="0"/>
                <a:ea typeface="Segoe UI Symbol" panose="020B0502040204020203" pitchFamily="34" charset="0"/>
              </a:rPr>
              <a:t>Coordinateur national : </a:t>
            </a:r>
          </a:p>
          <a:p>
            <a:pPr lvl="1"/>
            <a:r>
              <a:rPr lang="fr-FR" sz="1600" noProof="1">
                <a:latin typeface="Segoe UI Symbol" panose="020B0502040204020203" pitchFamily="34" charset="0"/>
                <a:ea typeface="Segoe UI Symbol" panose="020B0502040204020203" pitchFamily="34" charset="0"/>
              </a:rPr>
              <a:t>Ronan Jaffré (Mai 2025)</a:t>
            </a:r>
            <a:endParaRPr lang="fr-FR" sz="1800" noProof="1">
              <a:solidFill>
                <a:schemeClr val="accent2"/>
              </a:solidFill>
              <a:latin typeface="Segoe UI Symbol" panose="020B0502040204020203" pitchFamily="34" charset="0"/>
              <a:ea typeface="Segoe UI Symbol" panose="020B0502040204020203" pitchFamily="34" charset="0"/>
            </a:endParaRPr>
          </a:p>
          <a:p>
            <a:endParaRPr lang="fr-FR" sz="1800" noProof="1">
              <a:solidFill>
                <a:schemeClr val="accent1"/>
              </a:solidFill>
              <a:latin typeface="Segoe UI Symbol" panose="020B0502040204020203" pitchFamily="34" charset="0"/>
              <a:ea typeface="Segoe UI Symbol" panose="020B0502040204020203" pitchFamily="34" charset="0"/>
            </a:endParaRPr>
          </a:p>
          <a:p>
            <a:r>
              <a:rPr lang="fr-FR" sz="1800" noProof="1">
                <a:solidFill>
                  <a:schemeClr val="accent1"/>
                </a:solidFill>
                <a:latin typeface="Segoe UI Symbol" panose="020B0502040204020203" pitchFamily="34" charset="0"/>
                <a:ea typeface="Segoe UI Symbol" panose="020B0502040204020203" pitchFamily="34" charset="0"/>
              </a:rPr>
              <a:t>Responsable information et recherche médicale : </a:t>
            </a:r>
          </a:p>
          <a:p>
            <a:pPr lvl="1"/>
            <a:r>
              <a:rPr lang="fr-FR" sz="1600" noProof="1">
                <a:latin typeface="Segoe UI Symbol" panose="020B0502040204020203" pitchFamily="34" charset="0"/>
                <a:ea typeface="Segoe UI Symbol" panose="020B0502040204020203" pitchFamily="34" charset="0"/>
              </a:rPr>
              <a:t>Franck Fontenay</a:t>
            </a:r>
          </a:p>
          <a:p>
            <a:r>
              <a:rPr lang="fr-FR" sz="1800" noProof="1">
                <a:solidFill>
                  <a:schemeClr val="accent1"/>
                </a:solidFill>
                <a:latin typeface="Segoe UI Symbol" panose="020B0502040204020203" pitchFamily="34" charset="0"/>
                <a:ea typeface="Segoe UI Symbol" panose="020B0502040204020203" pitchFamily="34" charset="0"/>
              </a:rPr>
              <a:t>Responsable plaidoyer : </a:t>
            </a:r>
          </a:p>
          <a:p>
            <a:pPr lvl="1"/>
            <a:r>
              <a:rPr lang="fr-FR" sz="1600" noProof="1">
                <a:solidFill>
                  <a:srgbClr val="002060"/>
                </a:solidFill>
                <a:latin typeface="Segoe UI Symbol" panose="020B0502040204020203" pitchFamily="34" charset="0"/>
                <a:ea typeface="Segoe UI Symbol" panose="020B0502040204020203" pitchFamily="34" charset="0"/>
              </a:rPr>
              <a:t>Charlotte Roffiaen</a:t>
            </a:r>
            <a:endParaRPr lang="fr-FR" sz="1400" noProof="1">
              <a:solidFill>
                <a:srgbClr val="002060"/>
              </a:solidFill>
              <a:latin typeface="Segoe UI Symbol" panose="020B0502040204020203" pitchFamily="34" charset="0"/>
              <a:ea typeface="Segoe UI Symbol" panose="020B0502040204020203" pitchFamily="34" charset="0"/>
            </a:endParaRPr>
          </a:p>
          <a:p>
            <a:pPr lvl="1"/>
            <a:endParaRPr lang="fr-FR" sz="1400" noProof="1">
              <a:solidFill>
                <a:srgbClr val="002060"/>
              </a:solidFill>
              <a:latin typeface="Segoe UI Symbol" panose="020B0502040204020203" pitchFamily="34" charset="0"/>
              <a:ea typeface="Segoe UI Symbol" panose="020B0502040204020203" pitchFamily="34" charset="0"/>
            </a:endParaRPr>
          </a:p>
          <a:p>
            <a:pPr marL="0" indent="0">
              <a:buNone/>
            </a:pPr>
            <a:endParaRPr lang="fr-FR" sz="1200" noProof="1">
              <a:latin typeface="Segoe UI Symbol" panose="020B0502040204020203" pitchFamily="34" charset="0"/>
              <a:ea typeface="Segoe UI Symbol" panose="020B0502040204020203" pitchFamily="34" charset="0"/>
            </a:endParaRPr>
          </a:p>
        </p:txBody>
      </p:sp>
      <p:sp>
        <p:nvSpPr>
          <p:cNvPr id="5" name="Espace réservé du pied de page 2">
            <a:extLst>
              <a:ext uri="{FF2B5EF4-FFF2-40B4-BE49-F238E27FC236}">
                <a16:creationId xmlns:a16="http://schemas.microsoft.com/office/drawing/2014/main" id="{AA853A8A-B41B-BF13-E4A7-B6C35E29CEB6}"/>
              </a:ext>
            </a:extLst>
          </p:cNvPr>
          <p:cNvSpPr>
            <a:spLocks noGrp="1"/>
          </p:cNvSpPr>
          <p:nvPr>
            <p:ph type="ftr" sz="quarter" idx="11"/>
          </p:nvPr>
        </p:nvSpPr>
        <p:spPr>
          <a:xfrm>
            <a:off x="9199549" y="6395956"/>
            <a:ext cx="2872946" cy="365125"/>
          </a:xfrm>
        </p:spPr>
        <p:txBody>
          <a:body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518783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DC7CDC2-E4B6-4F5C-AC12-8F02571C8F74}"/>
              </a:ext>
            </a:extLst>
          </p:cNvPr>
          <p:cNvSpPr>
            <a:spLocks noGrp="1"/>
          </p:cNvSpPr>
          <p:nvPr>
            <p:ph type="title"/>
          </p:nvPr>
        </p:nvSpPr>
        <p:spPr>
          <a:xfrm>
            <a:off x="838200" y="365125"/>
            <a:ext cx="11190514" cy="1325563"/>
          </a:xfrm>
        </p:spPr>
        <p:txBody>
          <a:bodyPr/>
          <a:lstStyle/>
          <a:p>
            <a:r>
              <a:rPr lang="fr-FR" b="1" noProof="1">
                <a:latin typeface="Segoe UI Symbol" panose="020B0502040204020203" pitchFamily="34" charset="0"/>
                <a:ea typeface="Segoe UI Symbol" panose="020B0502040204020203" pitchFamily="34" charset="0"/>
              </a:rPr>
              <a:t>ELLyE s’appuie sur diverses expertises</a:t>
            </a:r>
          </a:p>
        </p:txBody>
      </p:sp>
      <p:sp>
        <p:nvSpPr>
          <p:cNvPr id="3" name="ZoneTexte 2">
            <a:extLst>
              <a:ext uri="{FF2B5EF4-FFF2-40B4-BE49-F238E27FC236}">
                <a16:creationId xmlns:a16="http://schemas.microsoft.com/office/drawing/2014/main" id="{404B5C7E-BB99-4CE3-94DB-1DBDB6F3CB1F}"/>
              </a:ext>
            </a:extLst>
          </p:cNvPr>
          <p:cNvSpPr txBox="1"/>
          <p:nvPr/>
        </p:nvSpPr>
        <p:spPr>
          <a:xfrm>
            <a:off x="462131" y="1783894"/>
            <a:ext cx="4450832" cy="4401205"/>
          </a:xfrm>
          <a:prstGeom prst="rect">
            <a:avLst/>
          </a:prstGeom>
          <a:noFill/>
        </p:spPr>
        <p:txBody>
          <a:bodyPr wrap="square" rtlCol="0">
            <a:spAutoFit/>
          </a:bodyPr>
          <a:lstStyle/>
          <a:p>
            <a:r>
              <a:rPr lang="fr-FR" sz="2000" noProof="1">
                <a:latin typeface="Segoe UI Symbol" panose="020B0502040204020203" pitchFamily="34" charset="0"/>
                <a:ea typeface="Segoe UI Symbol" panose="020B0502040204020203" pitchFamily="34" charset="0"/>
              </a:rPr>
              <a:t>En interne, par le travail de 8 Comités Permanents :</a:t>
            </a:r>
          </a:p>
          <a:p>
            <a:endParaRPr lang="fr-FR" sz="2000" noProof="1">
              <a:latin typeface="Segoe UI Symbol" panose="020B0502040204020203" pitchFamily="34" charset="0"/>
              <a:ea typeface="Segoe UI Symbol" panose="020B0502040204020203" pitchFamily="34" charset="0"/>
            </a:endParaRP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Affaires sociales</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Relations Internationales</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Animation Régionale</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Communication</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Finance Budget</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Plaidoyer</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Publication</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Système d’information</a:t>
            </a:r>
          </a:p>
          <a:p>
            <a:pPr marL="285750" indent="-285750">
              <a:buFont typeface="Arial" panose="020B0604020202020204" pitchFamily="34" charset="0"/>
              <a:buChar char="•"/>
            </a:pPr>
            <a:endParaRPr lang="fr-FR" sz="2000" noProof="1">
              <a:latin typeface="Segoe UI Symbol" panose="020B0502040204020203" pitchFamily="34" charset="0"/>
              <a:ea typeface="Segoe UI Symbol" panose="020B0502040204020203" pitchFamily="34" charset="0"/>
            </a:endParaRPr>
          </a:p>
          <a:p>
            <a:r>
              <a:rPr lang="fr-FR" sz="2000" noProof="1">
                <a:latin typeface="Segoe UI Symbol" panose="020B0502040204020203" pitchFamily="34" charset="0"/>
                <a:ea typeface="Segoe UI Symbol" panose="020B0502040204020203" pitchFamily="34" charset="0"/>
              </a:rPr>
              <a:t>Animés par des membres bénévoles, des permanents et des consultants</a:t>
            </a:r>
          </a:p>
        </p:txBody>
      </p:sp>
      <p:sp>
        <p:nvSpPr>
          <p:cNvPr id="4" name="ZoneTexte 3">
            <a:extLst>
              <a:ext uri="{FF2B5EF4-FFF2-40B4-BE49-F238E27FC236}">
                <a16:creationId xmlns:a16="http://schemas.microsoft.com/office/drawing/2014/main" id="{AB1E099B-1F7D-40A9-A419-9EF51FFC2F68}"/>
              </a:ext>
            </a:extLst>
          </p:cNvPr>
          <p:cNvSpPr txBox="1"/>
          <p:nvPr/>
        </p:nvSpPr>
        <p:spPr>
          <a:xfrm>
            <a:off x="7490378" y="2081969"/>
            <a:ext cx="4239491" cy="3785652"/>
          </a:xfrm>
          <a:prstGeom prst="rect">
            <a:avLst/>
          </a:prstGeom>
          <a:noFill/>
        </p:spPr>
        <p:txBody>
          <a:bodyPr wrap="square" rtlCol="0">
            <a:spAutoFit/>
          </a:bodyPr>
          <a:lstStyle/>
          <a:p>
            <a:r>
              <a:rPr lang="fr-FR" sz="2000" noProof="1">
                <a:latin typeface="Segoe UI Symbol" panose="020B0502040204020203" pitchFamily="34" charset="0"/>
                <a:ea typeface="Segoe UI Symbol" panose="020B0502040204020203" pitchFamily="34" charset="0"/>
              </a:rPr>
              <a:t>En externe, grâce aux apports du Comité Scientifique (10 régions) : </a:t>
            </a:r>
          </a:p>
          <a:p>
            <a:endParaRPr lang="fr-FR" sz="2000" noProof="1">
              <a:latin typeface="Segoe UI Symbol" panose="020B0502040204020203" pitchFamily="34" charset="0"/>
              <a:ea typeface="Segoe UI Symbol" panose="020B0502040204020203" pitchFamily="34" charset="0"/>
            </a:endParaRP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8 hématologues</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Pharmacien</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infirmière</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Dermatologue</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Epidémiologiste</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Hemato AJA</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Immuno-Greffe</a:t>
            </a:r>
          </a:p>
          <a:p>
            <a:pPr marL="285750" indent="-28575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 anatomopathologiste</a:t>
            </a:r>
          </a:p>
          <a:p>
            <a:pPr marL="285750" indent="-285750">
              <a:buFont typeface="Arial" panose="020B0604020202020204" pitchFamily="34" charset="0"/>
              <a:buChar char="•"/>
            </a:pPr>
            <a:endParaRPr lang="fr-FR" sz="2000" noProof="1">
              <a:latin typeface="Segoe UI Symbol" panose="020B0502040204020203" pitchFamily="34" charset="0"/>
              <a:ea typeface="Segoe UI Symbol" panose="020B0502040204020203" pitchFamily="34" charset="0"/>
            </a:endParaRPr>
          </a:p>
        </p:txBody>
      </p:sp>
      <mc:AlternateContent xmlns:mc="http://schemas.openxmlformats.org/markup-compatibility/2006">
        <mc:Choice xmlns:am3d="http://schemas.microsoft.com/office/drawing/2017/model3d" Requires="am3d">
          <p:graphicFrame>
            <p:nvGraphicFramePr>
              <p:cNvPr id="5" name="Modèle 3D 4" descr="Engrenages">
                <a:extLst>
                  <a:ext uri="{FF2B5EF4-FFF2-40B4-BE49-F238E27FC236}">
                    <a16:creationId xmlns:a16="http://schemas.microsoft.com/office/drawing/2014/main" id="{FD1A2571-898F-4284-B81A-5122F7DBFD6C}"/>
                  </a:ext>
                </a:extLst>
              </p:cNvPr>
              <p:cNvGraphicFramePr>
                <a:graphicFrameLocks noChangeAspect="1"/>
              </p:cNvGraphicFramePr>
              <p:nvPr/>
            </p:nvGraphicFramePr>
            <p:xfrm>
              <a:off x="4555577" y="2956739"/>
              <a:ext cx="2728532" cy="2310220"/>
            </p:xfrm>
            <a:graphic>
              <a:graphicData uri="http://schemas.microsoft.com/office/drawing/2017/model3d">
                <am3d:model3d r:embed="rId2">
                  <am3d:spPr>
                    <a:xfrm>
                      <a:off x="0" y="0"/>
                      <a:ext cx="2728532" cy="2310220"/>
                    </a:xfrm>
                    <a:prstGeom prst="rect">
                      <a:avLst/>
                    </a:prstGeom>
                  </am3d:spPr>
                  <am3d:camera>
                    <am3d:pos x="0" y="0" z="60106359"/>
                    <am3d:up dx="0" dy="36000000" dz="0"/>
                    <am3d:lookAt x="0" y="0" z="0"/>
                    <am3d:perspective fov="2700000"/>
                  </am3d:camera>
                  <am3d:trans>
                    <am3d:meterPerModelUnit n="1907604" d="1000000"/>
                    <am3d:preTrans dx="718081" dy="-13902428" dz="156387"/>
                    <am3d:scale>
                      <am3d:sx n="1000000" d="1000000"/>
                      <am3d:sy n="1000000" d="1000000"/>
                      <am3d:sz n="1000000" d="1000000"/>
                    </am3d:scale>
                    <am3d:rot ax="1232374" ay="1339260" az="485925"/>
                    <am3d:postTrans dx="0" dy="0" dz="0"/>
                  </am3d:trans>
                  <am3d:raster rName="Office3DRenderer" rVer="16.0.8326">
                    <am3d:blip r:embed="rId3"/>
                  </am3d:raster>
                  <am3d:objViewport viewportSz="350811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Modèle 3D 4" descr="Engrenages">
                <a:extLst>
                  <a:ext uri="{FF2B5EF4-FFF2-40B4-BE49-F238E27FC236}">
                    <a16:creationId xmlns:a16="http://schemas.microsoft.com/office/drawing/2014/main" id="{FD1A2571-898F-4284-B81A-5122F7DBFD6C}"/>
                  </a:ext>
                </a:extLst>
              </p:cNvPr>
              <p:cNvPicPr>
                <a:picLocks noGrp="1" noRot="1" noChangeAspect="1" noMove="1" noResize="1" noEditPoints="1" noAdjustHandles="1" noChangeArrowheads="1" noChangeShapeType="1" noCrop="1"/>
              </p:cNvPicPr>
              <p:nvPr/>
            </p:nvPicPr>
            <p:blipFill>
              <a:blip r:embed="rId3"/>
              <a:stretch>
                <a:fillRect/>
              </a:stretch>
            </p:blipFill>
            <p:spPr>
              <a:xfrm>
                <a:off x="4555577" y="2956739"/>
                <a:ext cx="2728532" cy="231022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6" name="Modèle 3D 5" descr="Stéthoscope">
                <a:extLst>
                  <a:ext uri="{FF2B5EF4-FFF2-40B4-BE49-F238E27FC236}">
                    <a16:creationId xmlns:a16="http://schemas.microsoft.com/office/drawing/2014/main" id="{5FBD39FC-DAA7-4FE8-8861-CEE9F0F846AC}"/>
                  </a:ext>
                </a:extLst>
              </p:cNvPr>
              <p:cNvGraphicFramePr>
                <a:graphicFrameLocks noChangeAspect="1"/>
              </p:cNvGraphicFramePr>
              <p:nvPr>
                <p:extLst>
                  <p:ext uri="{D42A27DB-BD31-4B8C-83A1-F6EECF244321}">
                    <p14:modId xmlns:p14="http://schemas.microsoft.com/office/powerpoint/2010/main" val="2011848994"/>
                  </p:ext>
                </p:extLst>
              </p:nvPr>
            </p:nvGraphicFramePr>
            <p:xfrm>
              <a:off x="10292277" y="3389200"/>
              <a:ext cx="1780218" cy="1190592"/>
            </p:xfrm>
            <a:graphic>
              <a:graphicData uri="http://schemas.microsoft.com/office/drawing/2017/model3d">
                <am3d:model3d r:embed="rId4">
                  <am3d:spPr>
                    <a:xfrm>
                      <a:off x="0" y="0"/>
                      <a:ext cx="1780218" cy="1190592"/>
                    </a:xfrm>
                    <a:prstGeom prst="rect">
                      <a:avLst/>
                    </a:prstGeom>
                  </am3d:spPr>
                  <am3d:camera>
                    <am3d:pos x="0" y="0" z="58114959"/>
                    <am3d:up dx="0" dy="36000000" dz="0"/>
                    <am3d:lookAt x="0" y="0" z="0"/>
                    <am3d:perspective fov="2700000"/>
                  </am3d:camera>
                  <am3d:trans>
                    <am3d:meterPerModelUnit n="9533442" d="1000000"/>
                    <am3d:preTrans dx="-1523891" dy="-1211684" dz="-7069068"/>
                    <am3d:scale>
                      <am3d:sx n="1000000" d="1000000"/>
                      <am3d:sy n="1000000" d="1000000"/>
                      <am3d:sz n="1000000" d="1000000"/>
                    </am3d:scale>
                    <am3d:rot ax="3596444" ay="2192023" az="2748492"/>
                    <am3d:postTrans dx="0" dy="0" dz="0"/>
                  </am3d:trans>
                  <am3d:raster rName="Office3DRenderer" rVer="16.0.8326">
                    <am3d:blip r:embed="rId5"/>
                  </am3d:raster>
                  <am3d:objViewport viewportSz="22110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Modèle 3D 5" descr="Stéthoscope">
                <a:extLst>
                  <a:ext uri="{FF2B5EF4-FFF2-40B4-BE49-F238E27FC236}">
                    <a16:creationId xmlns:a16="http://schemas.microsoft.com/office/drawing/2014/main" id="{5FBD39FC-DAA7-4FE8-8861-CEE9F0F846AC}"/>
                  </a:ext>
                </a:extLst>
              </p:cNvPr>
              <p:cNvPicPr>
                <a:picLocks noGrp="1" noRot="1" noChangeAspect="1" noMove="1" noResize="1" noEditPoints="1" noAdjustHandles="1" noChangeArrowheads="1" noChangeShapeType="1" noCrop="1"/>
              </p:cNvPicPr>
              <p:nvPr/>
            </p:nvPicPr>
            <p:blipFill>
              <a:blip r:embed="rId5"/>
              <a:stretch>
                <a:fillRect/>
              </a:stretch>
            </p:blipFill>
            <p:spPr>
              <a:xfrm>
                <a:off x="10292277" y="3389200"/>
                <a:ext cx="1780218" cy="1190592"/>
              </a:xfrm>
              <a:prstGeom prst="rect">
                <a:avLst/>
              </a:prstGeom>
            </p:spPr>
          </p:pic>
        </mc:Fallback>
      </mc:AlternateContent>
      <p:sp>
        <p:nvSpPr>
          <p:cNvPr id="8" name="Espace réservé du pied de page 2">
            <a:extLst>
              <a:ext uri="{FF2B5EF4-FFF2-40B4-BE49-F238E27FC236}">
                <a16:creationId xmlns:a16="http://schemas.microsoft.com/office/drawing/2014/main" id="{F2B40EA2-0510-4DF1-FEC0-D75A05E63C7E}"/>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646485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F828445-56F2-4550-937E-BD285BF0BD34}"/>
              </a:ext>
            </a:extLst>
          </p:cNvPr>
          <p:cNvSpPr>
            <a:spLocks noGrp="1"/>
          </p:cNvSpPr>
          <p:nvPr>
            <p:ph type="title"/>
          </p:nvPr>
        </p:nvSpPr>
        <p:spPr>
          <a:xfrm>
            <a:off x="121610" y="643799"/>
            <a:ext cx="5097259" cy="1043609"/>
          </a:xfrm>
        </p:spPr>
        <p:txBody>
          <a:bodyPr>
            <a:normAutofit/>
          </a:bodyPr>
          <a:lstStyle/>
          <a:p>
            <a:pPr algn="ctr"/>
            <a:r>
              <a:rPr lang="fr-FR" sz="2800" b="1" noProof="1">
                <a:solidFill>
                  <a:schemeClr val="accent6"/>
                </a:solidFill>
                <a:latin typeface="Segoe UI Symbol" panose="020B0502040204020203" pitchFamily="34" charset="0"/>
                <a:ea typeface="Segoe UI Symbol" panose="020B0502040204020203" pitchFamily="34" charset="0"/>
              </a:rPr>
              <a:t>COMPOSITION DU </a:t>
            </a:r>
            <a:br>
              <a:rPr lang="fr-FR" sz="2800" b="1" noProof="1">
                <a:solidFill>
                  <a:schemeClr val="accent6"/>
                </a:solidFill>
                <a:latin typeface="Segoe UI Symbol" panose="020B0502040204020203" pitchFamily="34" charset="0"/>
                <a:ea typeface="Segoe UI Symbol" panose="020B0502040204020203" pitchFamily="34" charset="0"/>
              </a:rPr>
            </a:br>
            <a:r>
              <a:rPr lang="fr-FR" sz="2800" b="1" noProof="1">
                <a:solidFill>
                  <a:schemeClr val="accent6"/>
                </a:solidFill>
                <a:latin typeface="Segoe UI Symbol" panose="020B0502040204020203" pitchFamily="34" charset="0"/>
                <a:ea typeface="Segoe UI Symbol" panose="020B0502040204020203" pitchFamily="34" charset="0"/>
              </a:rPr>
              <a:t>CONSEIL SCIENTIFIQUE </a:t>
            </a:r>
          </a:p>
        </p:txBody>
      </p:sp>
      <p:sp>
        <p:nvSpPr>
          <p:cNvPr id="5" name="Segnaposto contenuto 4">
            <a:extLst>
              <a:ext uri="{FF2B5EF4-FFF2-40B4-BE49-F238E27FC236}">
                <a16:creationId xmlns:a16="http://schemas.microsoft.com/office/drawing/2014/main" id="{9BF676FB-91FD-4B3F-8E1E-5DCA0B9BE903}"/>
              </a:ext>
            </a:extLst>
          </p:cNvPr>
          <p:cNvSpPr>
            <a:spLocks noGrp="1"/>
          </p:cNvSpPr>
          <p:nvPr>
            <p:ph idx="1"/>
          </p:nvPr>
        </p:nvSpPr>
        <p:spPr>
          <a:xfrm>
            <a:off x="4897041" y="294138"/>
            <a:ext cx="7563900" cy="6117282"/>
          </a:xfrm>
        </p:spPr>
        <p:txBody>
          <a:bodyPr>
            <a:noAutofit/>
          </a:bodyPr>
          <a:lstStyle/>
          <a:p>
            <a:pPr marL="742950" lvl="1" indent="-285750">
              <a:lnSpc>
                <a:spcPct val="100000"/>
              </a:lnSpc>
              <a:spcBef>
                <a:spcPts val="300"/>
              </a:spcBef>
              <a:spcAft>
                <a:spcPts val="300"/>
              </a:spcAft>
              <a:buFont typeface="Symbol" panose="05050102010706020507" pitchFamily="18" charset="2"/>
              <a:buChar char=""/>
            </a:pPr>
            <a:endParaRPr lang="fr-FR" sz="1700" b="1" noProof="1">
              <a:effectLst/>
              <a:uFill>
                <a:solidFill>
                  <a:srgbClr val="666666"/>
                </a:solidFill>
              </a:uFill>
              <a:latin typeface="Montserrat" panose="00000500000000000000" pitchFamily="2" charset="0"/>
              <a:ea typeface="Times New Roman" panose="02020603050405020304" pitchFamily="18" charset="0"/>
              <a:cs typeface="Times New Roman" panose="02020603050405020304" pitchFamily="18" charset="0"/>
            </a:endParaRPr>
          </a:p>
          <a:p>
            <a:pPr marL="742950" lvl="1" indent="-285750">
              <a:lnSpc>
                <a:spcPct val="100000"/>
              </a:lnSpc>
              <a:spcBef>
                <a:spcPts val="300"/>
              </a:spcBef>
              <a:spcAft>
                <a:spcPts val="300"/>
              </a:spcAft>
              <a:buFont typeface="Symbol" panose="05050102010706020507" pitchFamily="18" charset="2"/>
              <a:buChar char=""/>
            </a:pPr>
            <a:r>
              <a:rPr lang="fr-FR" sz="1700" b="1"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Président         Pr Emmanuel Gyan</a:t>
            </a: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 (CHRU de Tours)</a:t>
            </a:r>
          </a:p>
          <a:p>
            <a:pPr marL="457200" lvl="1" indent="0">
              <a:lnSpc>
                <a:spcPct val="100000"/>
              </a:lnSpc>
              <a:spcBef>
                <a:spcPts val="300"/>
              </a:spcBef>
              <a:spcAft>
                <a:spcPts val="300"/>
              </a:spcAft>
              <a:buNone/>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	</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Florent Amatore (La Timone, Marseille)</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Caroline Besson (CH de Versailles)</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Sophie Bernard (CH Côte Basques, Bayonne)</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 Christian Chabannon (Institut Paoli-Calmettes, Marseille)</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Sylvain Choquet (Hôpitaux Universitaires Pitié Salpêtrière, Paris)</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Fanny Colin (CHU de Rennes)</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 Luc Mathieu Fornecker (ICANS, Strasbourg)</a:t>
            </a:r>
          </a:p>
          <a:p>
            <a:pPr marL="742950" lvl="1" indent="-285750">
              <a:lnSpc>
                <a:spcPct val="100000"/>
              </a:lnSpc>
              <a:spcBef>
                <a:spcPts val="300"/>
              </a:spcBef>
              <a:spcAft>
                <a:spcPts val="300"/>
              </a:spcAft>
              <a:buFont typeface="Symbol" panose="05050102010706020507" pitchFamily="18" charset="2"/>
              <a:buChar char=""/>
            </a:pPr>
            <a:r>
              <a:rPr lang="fr-FR" sz="1700" noProof="1">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 Charles Herbaux (CHU Montpellier)</a:t>
            </a:r>
            <a:endPar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endParaRP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Katell Le Du (Hôpital privé du Confluent, Nantes)</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 Marc Maynadié (CHU Dijon Bourgogne)</a:t>
            </a:r>
          </a:p>
          <a:p>
            <a:pPr marL="742950" lvl="1" indent="-285750">
              <a:lnSpc>
                <a:spcPct val="100000"/>
              </a:lnSpc>
              <a:spcBef>
                <a:spcPts val="300"/>
              </a:spcBef>
              <a:spcAft>
                <a:spcPts val="300"/>
              </a:spcAft>
              <a:buFont typeface="Symbol" panose="05050102010706020507" pitchFamily="18" charset="2"/>
              <a:buChar char=""/>
            </a:pPr>
            <a:r>
              <a:rPr lang="fr-FR" sz="1700" noProof="1">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a:t>
            </a: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r Anne-Sophie Michallet (CLCC Léon Bérard, Lyon)</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Caroline Protin (Oncopole Toulouse)</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Pr Anne Quinquenel (CHU de Reims)</a:t>
            </a:r>
          </a:p>
          <a:p>
            <a:pPr marL="742950" lvl="1" indent="-285750">
              <a:lnSpc>
                <a:spcPct val="100000"/>
              </a:lnSpc>
              <a:spcBef>
                <a:spcPts val="300"/>
              </a:spcBef>
              <a:spcAft>
                <a:spcPts val="300"/>
              </a:spcAft>
              <a:buFont typeface="Symbol" panose="05050102010706020507" pitchFamily="18" charset="2"/>
              <a:buChar char=""/>
            </a:pPr>
            <a:r>
              <a:rPr lang="fr-FR" sz="1700" noProof="1">
                <a:effectLst/>
                <a:uFill>
                  <a:solidFill>
                    <a:srgbClr val="666666"/>
                  </a:solidFill>
                </a:uFill>
                <a:latin typeface="Segoe UI Symbol" panose="020B0502040204020203" pitchFamily="34" charset="0"/>
                <a:ea typeface="Segoe UI Symbol" panose="020B0502040204020203" pitchFamily="34" charset="0"/>
                <a:cs typeface="Times New Roman" panose="02020603050405020304" pitchFamily="18" charset="0"/>
              </a:rPr>
              <a:t>Dr Damien Roos-Weil (Hôpitaux Pitié Salpêtrière, Paris)</a:t>
            </a:r>
          </a:p>
        </p:txBody>
      </p:sp>
      <p:sp>
        <p:nvSpPr>
          <p:cNvPr id="6" name="Segnaposto testo 5">
            <a:extLst>
              <a:ext uri="{FF2B5EF4-FFF2-40B4-BE49-F238E27FC236}">
                <a16:creationId xmlns:a16="http://schemas.microsoft.com/office/drawing/2014/main" id="{1A5CDCEC-D7B0-4454-BF1B-F4284FCFC780}"/>
              </a:ext>
            </a:extLst>
          </p:cNvPr>
          <p:cNvSpPr>
            <a:spLocks noGrp="1"/>
          </p:cNvSpPr>
          <p:nvPr>
            <p:ph type="body" sz="half" idx="2"/>
          </p:nvPr>
        </p:nvSpPr>
        <p:spPr>
          <a:xfrm>
            <a:off x="121610" y="2190355"/>
            <a:ext cx="5097259" cy="2477290"/>
          </a:xfrm>
        </p:spPr>
        <p:txBody>
          <a:bodyPr>
            <a:normAutofit/>
          </a:bodyPr>
          <a:lstStyle/>
          <a:p>
            <a:pPr marL="342900" indent="-342900">
              <a:spcAft>
                <a:spcPts val="600"/>
              </a:spcAft>
              <a:buFont typeface="Arial" panose="020B0604020202020204" pitchFamily="34" charset="0"/>
              <a:buAutoNum type="arabicPeriod"/>
            </a:pPr>
            <a:r>
              <a:rPr lang="fr-FR" sz="1800" noProof="1">
                <a:latin typeface="Segoe UI Symbol" panose="020B0502040204020203" pitchFamily="34" charset="0"/>
                <a:ea typeface="Segoe UI Symbol" panose="020B0502040204020203" pitchFamily="34" charset="0"/>
              </a:rPr>
              <a:t>Représenter les principaux sous-types de lymphomes, la LLC et la maladie de Waldenström.</a:t>
            </a:r>
          </a:p>
          <a:p>
            <a:pPr marL="342900" indent="-342900">
              <a:spcAft>
                <a:spcPts val="600"/>
              </a:spcAft>
              <a:buAutoNum type="arabicPeriod"/>
            </a:pPr>
            <a:r>
              <a:rPr lang="fr-FR" sz="1800" noProof="1">
                <a:latin typeface="Segoe UI Symbol" panose="020B0502040204020203" pitchFamily="34" charset="0"/>
                <a:ea typeface="Segoe UI Symbol" panose="020B0502040204020203" pitchFamily="34" charset="0"/>
              </a:rPr>
              <a:t>Diversifier les compétences et les spécialités</a:t>
            </a:r>
          </a:p>
          <a:p>
            <a:pPr marL="342900" indent="-342900">
              <a:spcAft>
                <a:spcPts val="600"/>
              </a:spcAft>
              <a:buAutoNum type="arabicPeriod"/>
            </a:pPr>
            <a:r>
              <a:rPr lang="fr-FR" sz="1800" noProof="1">
                <a:latin typeface="Segoe UI Symbol" panose="020B0502040204020203" pitchFamily="34" charset="0"/>
                <a:ea typeface="Segoe UI Symbol" panose="020B0502040204020203" pitchFamily="34" charset="0"/>
              </a:rPr>
              <a:t>Tendre vers la parité </a:t>
            </a:r>
          </a:p>
          <a:p>
            <a:pPr marL="342900" indent="-342900">
              <a:spcAft>
                <a:spcPts val="600"/>
              </a:spcAft>
              <a:buAutoNum type="arabicPeriod"/>
            </a:pPr>
            <a:r>
              <a:rPr lang="fr-FR" sz="1800" noProof="1">
                <a:latin typeface="Segoe UI Symbol" panose="020B0502040204020203" pitchFamily="34" charset="0"/>
                <a:ea typeface="Segoe UI Symbol" panose="020B0502040204020203" pitchFamily="34" charset="0"/>
              </a:rPr>
              <a:t>Représenter la diversité des territoires</a:t>
            </a:r>
          </a:p>
        </p:txBody>
      </p:sp>
      <p:pic>
        <p:nvPicPr>
          <p:cNvPr id="3" name="Image 2">
            <a:extLst>
              <a:ext uri="{FF2B5EF4-FFF2-40B4-BE49-F238E27FC236}">
                <a16:creationId xmlns:a16="http://schemas.microsoft.com/office/drawing/2014/main" id="{1BE9933F-B9FC-7AC3-C12E-8DE732872A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2097" y="4815293"/>
            <a:ext cx="2440708" cy="1840534"/>
          </a:xfrm>
          <a:prstGeom prst="rect">
            <a:avLst/>
          </a:prstGeom>
        </p:spPr>
      </p:pic>
      <p:sp>
        <p:nvSpPr>
          <p:cNvPr id="4" name="Espace réservé du pied de page 3">
            <a:extLst>
              <a:ext uri="{FF2B5EF4-FFF2-40B4-BE49-F238E27FC236}">
                <a16:creationId xmlns:a16="http://schemas.microsoft.com/office/drawing/2014/main" id="{0A9B1153-93D9-05E6-5B04-C73028ACAFC8}"/>
              </a:ext>
            </a:extLst>
          </p:cNvPr>
          <p:cNvSpPr>
            <a:spLocks noGrp="1"/>
          </p:cNvSpPr>
          <p:nvPr>
            <p:ph type="ftr" sz="quarter" idx="11"/>
          </p:nvPr>
        </p:nvSpPr>
        <p:spPr/>
        <p:txBody>
          <a:bodyPr/>
          <a:lstStyle/>
          <a:p>
            <a:endParaRPr lang="fr-FR" noProof="1"/>
          </a:p>
        </p:txBody>
      </p:sp>
      <p:sp>
        <p:nvSpPr>
          <p:cNvPr id="7" name="Espace réservé du pied de page 2">
            <a:extLst>
              <a:ext uri="{FF2B5EF4-FFF2-40B4-BE49-F238E27FC236}">
                <a16:creationId xmlns:a16="http://schemas.microsoft.com/office/drawing/2014/main" id="{5F605057-6B62-606A-79A2-CDCCE00FBD4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927594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p:cNvSpPr>
            <a:spLocks noGrp="1"/>
          </p:cNvSpPr>
          <p:nvPr>
            <p:ph type="title"/>
          </p:nvPr>
        </p:nvSpPr>
        <p:spPr>
          <a:xfrm>
            <a:off x="728352" y="331750"/>
            <a:ext cx="10515600" cy="914686"/>
          </a:xfrm>
        </p:spPr>
        <p:txBody>
          <a:bodyPr/>
          <a:lstStyle/>
          <a:p>
            <a:r>
              <a:rPr lang="fr-FR" b="1" noProof="1">
                <a:latin typeface="Segoe UI Symbol" panose="020B0502040204020203" pitchFamily="34" charset="0"/>
                <a:ea typeface="Segoe UI Symbol" panose="020B0502040204020203" pitchFamily="34" charset="0"/>
              </a:rPr>
              <a:t>ELLyE cette année</a:t>
            </a:r>
          </a:p>
        </p:txBody>
      </p:sp>
      <p:sp>
        <p:nvSpPr>
          <p:cNvPr id="3" name="Espace réservé du contenu 2"/>
          <p:cNvSpPr>
            <a:spLocks noGrp="1"/>
          </p:cNvSpPr>
          <p:nvPr>
            <p:ph idx="1"/>
          </p:nvPr>
        </p:nvSpPr>
        <p:spPr>
          <a:xfrm>
            <a:off x="328143" y="1662545"/>
            <a:ext cx="12089488" cy="4614738"/>
          </a:xfrm>
        </p:spPr>
        <p:txBody>
          <a:bodyPr>
            <a:noAutofit/>
          </a:bodyPr>
          <a:lstStyle/>
          <a:p>
            <a:pPr>
              <a:defRPr/>
            </a:pPr>
            <a:r>
              <a:rPr lang="fr-FR" sz="2400" noProof="1">
                <a:latin typeface="Segoe UI Symbol" panose="020B0502040204020203" pitchFamily="34" charset="0"/>
                <a:ea typeface="Segoe UI Symbol" panose="020B0502040204020203" pitchFamily="34" charset="0"/>
              </a:rPr>
              <a:t>Nous sommes </a:t>
            </a:r>
            <a:r>
              <a:rPr lang="fr-FR" sz="2400" noProof="1">
                <a:solidFill>
                  <a:srgbClr val="00B0F0"/>
                </a:solidFill>
                <a:latin typeface="Segoe UI Symbol" panose="020B0502040204020203" pitchFamily="34" charset="0"/>
                <a:ea typeface="Segoe UI Symbol" panose="020B0502040204020203" pitchFamily="34" charset="0"/>
              </a:rPr>
              <a:t>1.305 </a:t>
            </a:r>
            <a:r>
              <a:rPr lang="fr-FR" sz="2400" noProof="1">
                <a:solidFill>
                  <a:srgbClr val="002060"/>
                </a:solidFill>
                <a:latin typeface="Segoe UI Symbol" panose="020B0502040204020203" pitchFamily="34" charset="0"/>
                <a:ea typeface="Segoe UI Symbol" panose="020B0502040204020203" pitchFamily="34" charset="0"/>
              </a:rPr>
              <a:t>a</a:t>
            </a:r>
            <a:r>
              <a:rPr lang="fr-FR" sz="2400" noProof="1">
                <a:latin typeface="Segoe UI Symbol" panose="020B0502040204020203" pitchFamily="34" charset="0"/>
                <a:ea typeface="Segoe UI Symbol" panose="020B0502040204020203" pitchFamily="34" charset="0"/>
              </a:rPr>
              <a:t>dhérents à jour de cotisation à fin 2025 </a:t>
            </a:r>
          </a:p>
          <a:p>
            <a:pPr>
              <a:defRPr/>
            </a:pPr>
            <a:r>
              <a:rPr lang="fr-FR" sz="2400" noProof="1">
                <a:latin typeface="Segoe UI Symbol" panose="020B0502040204020203" pitchFamily="34" charset="0"/>
                <a:ea typeface="Segoe UI Symbol" panose="020B0502040204020203" pitchFamily="34" charset="0"/>
              </a:rPr>
              <a:t>Nos sommes  200+ bénévoles actifs sur le territoire</a:t>
            </a:r>
          </a:p>
          <a:p>
            <a:pPr>
              <a:defRPr/>
            </a:pPr>
            <a:r>
              <a:rPr lang="fr-FR" sz="2400" noProof="1">
                <a:latin typeface="Segoe UI Symbol" panose="020B0502040204020203" pitchFamily="34" charset="0"/>
                <a:ea typeface="Segoe UI Symbol" panose="020B0502040204020203" pitchFamily="34" charset="0"/>
              </a:rPr>
              <a:t>Nous sommes </a:t>
            </a:r>
            <a:r>
              <a:rPr lang="fr-FR" sz="2400" noProof="1">
                <a:solidFill>
                  <a:srgbClr val="00B0F0"/>
                </a:solidFill>
                <a:latin typeface="Segoe UI Symbol" panose="020B0502040204020203" pitchFamily="34" charset="0"/>
                <a:ea typeface="Segoe UI Symbol" panose="020B0502040204020203" pitchFamily="34" charset="0"/>
              </a:rPr>
              <a:t>7000+</a:t>
            </a:r>
            <a:r>
              <a:rPr lang="fr-FR" sz="2400" noProof="1">
                <a:latin typeface="Segoe UI Symbol" panose="020B0502040204020203" pitchFamily="34" charset="0"/>
                <a:ea typeface="Segoe UI Symbol" panose="020B0502040204020203" pitchFamily="34" charset="0"/>
              </a:rPr>
              <a:t> membres</a:t>
            </a:r>
          </a:p>
          <a:p>
            <a:pPr>
              <a:defRPr/>
            </a:pPr>
            <a:r>
              <a:rPr lang="fr-FR" sz="2400" noProof="1">
                <a:latin typeface="Segoe UI Symbol" panose="020B0502040204020203" pitchFamily="34" charset="0"/>
                <a:ea typeface="Segoe UI Symbol" panose="020B0502040204020203" pitchFamily="34" charset="0"/>
              </a:rPr>
              <a:t>Nous avons distribué </a:t>
            </a:r>
            <a:r>
              <a:rPr lang="fr-FR" sz="2400" noProof="1">
                <a:solidFill>
                  <a:srgbClr val="00B0F0"/>
                </a:solidFill>
                <a:latin typeface="Segoe UI Symbol" panose="020B0502040204020203" pitchFamily="34" charset="0"/>
                <a:ea typeface="Segoe UI Symbol" panose="020B0502040204020203" pitchFamily="34" charset="0"/>
              </a:rPr>
              <a:t>20.000+ </a:t>
            </a:r>
            <a:r>
              <a:rPr lang="fr-FR" sz="2400" noProof="1">
                <a:latin typeface="Segoe UI Symbol" panose="020B0502040204020203" pitchFamily="34" charset="0"/>
                <a:ea typeface="Segoe UI Symbol" panose="020B0502040204020203" pitchFamily="34" charset="0"/>
              </a:rPr>
              <a:t>brochures via MD Logistics ou envoyées directement</a:t>
            </a:r>
          </a:p>
          <a:p>
            <a:pPr>
              <a:defRPr/>
            </a:pPr>
            <a:r>
              <a:rPr lang="fr-FR" sz="2400" noProof="1">
                <a:latin typeface="Segoe UI Symbol" panose="020B0502040204020203" pitchFamily="34" charset="0"/>
                <a:ea typeface="Segoe UI Symbol" panose="020B0502040204020203" pitchFamily="34" charset="0"/>
              </a:rPr>
              <a:t>Trois numéros de Lymphom’Action </a:t>
            </a:r>
            <a:r>
              <a:rPr lang="fr-FR" sz="2400" noProof="1">
                <a:solidFill>
                  <a:srgbClr val="00B0F0"/>
                </a:solidFill>
                <a:latin typeface="Segoe UI Symbol" panose="020B0502040204020203" pitchFamily="34" charset="0"/>
                <a:ea typeface="Segoe UI Symbol" panose="020B0502040204020203" pitchFamily="34" charset="0"/>
              </a:rPr>
              <a:t>6.500 ex</a:t>
            </a:r>
          </a:p>
          <a:p>
            <a:pPr>
              <a:defRPr/>
            </a:pPr>
            <a:r>
              <a:rPr lang="fr-FR" sz="2400" noProof="1">
                <a:solidFill>
                  <a:srgbClr val="002060"/>
                </a:solidFill>
                <a:latin typeface="Segoe UI Symbol" panose="020B0502040204020203" pitchFamily="34" charset="0"/>
                <a:ea typeface="Segoe UI Symbol" panose="020B0502040204020203" pitchFamily="34" charset="0"/>
              </a:rPr>
              <a:t>Une newsletter Benevoles : 2 numeros</a:t>
            </a:r>
          </a:p>
          <a:p>
            <a:pPr>
              <a:defRPr/>
            </a:pPr>
            <a:r>
              <a:rPr lang="fr-FR" sz="2400" noProof="1">
                <a:solidFill>
                  <a:srgbClr val="002060"/>
                </a:solidFill>
                <a:latin typeface="Segoe UI Symbol" panose="020B0502040204020203" pitchFamily="34" charset="0"/>
                <a:ea typeface="Segoe UI Symbol" panose="020B0502040204020203" pitchFamily="34" charset="0"/>
              </a:rPr>
              <a:t>Formations pour les bénévoles : 4 formations en présentiel, sur 1 ou 2 jours</a:t>
            </a:r>
          </a:p>
          <a:p>
            <a:pPr>
              <a:defRPr/>
            </a:pPr>
            <a:r>
              <a:rPr lang="fr-FR" sz="2400" noProof="1">
                <a:latin typeface="Segoe UI Symbol" panose="020B0502040204020203" pitchFamily="34" charset="0"/>
                <a:ea typeface="Segoe UI Symbol" panose="020B0502040204020203" pitchFamily="34" charset="0"/>
              </a:rPr>
              <a:t>Appels à la permanence téléphonique : </a:t>
            </a:r>
            <a:r>
              <a:rPr lang="fr-FR" sz="2400" noProof="1">
                <a:solidFill>
                  <a:srgbClr val="00B0F0"/>
                </a:solidFill>
                <a:latin typeface="Segoe UI Symbol" panose="020B0502040204020203" pitchFamily="34" charset="0"/>
                <a:ea typeface="Segoe UI Symbol" panose="020B0502040204020203" pitchFamily="34" charset="0"/>
              </a:rPr>
              <a:t>500+ patients et proches   </a:t>
            </a:r>
            <a:endParaRPr lang="fr-FR" sz="2400" noProof="1">
              <a:latin typeface="Segoe UI Symbol" panose="020B0502040204020203" pitchFamily="34" charset="0"/>
              <a:ea typeface="Segoe UI Symbol" panose="020B0502040204020203" pitchFamily="34" charset="0"/>
            </a:endParaRPr>
          </a:p>
          <a:p>
            <a:pPr>
              <a:defRPr/>
            </a:pPr>
            <a:r>
              <a:rPr lang="fr-FR" sz="2400" noProof="1">
                <a:latin typeface="Segoe UI Symbol" panose="020B0502040204020203" pitchFamily="34" charset="0"/>
                <a:ea typeface="Segoe UI Symbol" panose="020B0502040204020203" pitchFamily="34" charset="0"/>
              </a:rPr>
              <a:t>Nous devons informer plus de 25.000* nouveaux patients par an et relions plus de 200.000 personnes touchées de près ou de loin par un lymphome, une LLC ou la MW</a:t>
            </a:r>
            <a:endParaRPr lang="fr-FR" sz="1400" noProof="1">
              <a:latin typeface="Segoe UI Symbol" panose="020B0502040204020203" pitchFamily="34" charset="0"/>
              <a:ea typeface="Segoe UI Symbol" panose="020B0502040204020203" pitchFamily="34" charset="0"/>
            </a:endParaRPr>
          </a:p>
          <a:p>
            <a:pPr marL="0" indent="0">
              <a:buNone/>
              <a:defRPr/>
            </a:pPr>
            <a:endParaRPr lang="fr-FR" sz="1400" noProof="1">
              <a:latin typeface="Segoe UI Symbol" panose="020B0502040204020203" pitchFamily="34" charset="0"/>
              <a:ea typeface="Segoe UI Symbol" panose="020B0502040204020203" pitchFamily="34" charset="0"/>
            </a:endParaRPr>
          </a:p>
          <a:p>
            <a:pPr marL="0" indent="0">
              <a:buNone/>
              <a:defRPr/>
            </a:pPr>
            <a:r>
              <a:rPr lang="fr-FR" sz="1400" noProof="1">
                <a:latin typeface="Segoe UI Symbol" panose="020B0502040204020203" pitchFamily="34" charset="0"/>
                <a:ea typeface="Segoe UI Symbol" panose="020B0502040204020203" pitchFamily="34" charset="0"/>
              </a:rPr>
              <a:t>* Rapport INCa Estimation nationale de l’incidence et de la mortalité par cancer en France (Février 2019)</a:t>
            </a:r>
          </a:p>
          <a:p>
            <a:pPr>
              <a:defRPr/>
            </a:pPr>
            <a:endParaRPr lang="fr-FR" sz="2400" noProof="1">
              <a:latin typeface="Segoe UI Symbol" panose="020B0502040204020203" pitchFamily="34" charset="0"/>
              <a:ea typeface="Segoe UI Symbol" panose="020B0502040204020203" pitchFamily="34" charset="0"/>
            </a:endParaRPr>
          </a:p>
          <a:p>
            <a:endParaRPr lang="fr-FR" sz="2400" noProof="1">
              <a:latin typeface="Segoe UI Symbol" panose="020B0502040204020203" pitchFamily="34" charset="0"/>
              <a:ea typeface="Segoe UI Symbol" panose="020B0502040204020203" pitchFamily="34" charset="0"/>
            </a:endParaRPr>
          </a:p>
        </p:txBody>
      </p:sp>
      <p:pic>
        <p:nvPicPr>
          <p:cNvPr id="8" name="Picture 7" descr="Icon&#10;&#10;Description automatically generated">
            <a:extLst>
              <a:ext uri="{FF2B5EF4-FFF2-40B4-BE49-F238E27FC236}">
                <a16:creationId xmlns:a16="http://schemas.microsoft.com/office/drawing/2014/main" id="{69270AEF-6919-551A-3C15-D6BAE1D95A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3466" y="580717"/>
            <a:ext cx="2744165" cy="2720509"/>
          </a:xfrm>
          <a:prstGeom prst="rect">
            <a:avLst/>
          </a:prstGeom>
        </p:spPr>
      </p:pic>
      <p:sp>
        <p:nvSpPr>
          <p:cNvPr id="4" name="Espace réservé du pied de page 2">
            <a:extLst>
              <a:ext uri="{FF2B5EF4-FFF2-40B4-BE49-F238E27FC236}">
                <a16:creationId xmlns:a16="http://schemas.microsoft.com/office/drawing/2014/main" id="{EE5B0828-A8D6-487D-5523-E5DFA4350A2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084462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1AF3DA83-16E4-A0C5-296A-E228D6E263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3632" y="174624"/>
            <a:ext cx="5727991" cy="5727991"/>
          </a:xfrm>
          <a:prstGeom prst="rect">
            <a:avLst/>
          </a:prstGeom>
        </p:spPr>
      </p:pic>
      <p:sp>
        <p:nvSpPr>
          <p:cNvPr id="4" name="Espace réservé du pied de page 2">
            <a:extLst>
              <a:ext uri="{FF2B5EF4-FFF2-40B4-BE49-F238E27FC236}">
                <a16:creationId xmlns:a16="http://schemas.microsoft.com/office/drawing/2014/main" id="{9F331B49-764C-3DD6-2D4E-048F81BBCB47}"/>
              </a:ext>
            </a:extLst>
          </p:cNvPr>
          <p:cNvSpPr txBox="1">
            <a:spLocks/>
          </p:cNvSpPr>
          <p:nvPr/>
        </p:nvSpPr>
        <p:spPr>
          <a:xfrm>
            <a:off x="8912678" y="6258075"/>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538090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F25D06E5-E7CF-4443-93D8-4497F89CCA5D}"/>
              </a:ext>
            </a:extLst>
          </p:cNvPr>
          <p:cNvSpPr txBox="1"/>
          <p:nvPr/>
        </p:nvSpPr>
        <p:spPr>
          <a:xfrm>
            <a:off x="7044054" y="231594"/>
            <a:ext cx="4833083" cy="6294031"/>
          </a:xfrm>
          <a:prstGeom prst="rect">
            <a:avLst/>
          </a:prstGeom>
          <a:noFill/>
        </p:spPr>
        <p:txBody>
          <a:bodyPr wrap="square" rtlCol="0">
            <a:spAutoFit/>
          </a:bodyPr>
          <a:lstStyle/>
          <a:p>
            <a:pPr marL="342900" indent="-342900">
              <a:buFont typeface="Arial" panose="020B0604020202020204" pitchFamily="34" charset="0"/>
              <a:buChar char="•"/>
            </a:pPr>
            <a:r>
              <a:rPr lang="fr-FR" b="1" noProof="1">
                <a:solidFill>
                  <a:srgbClr val="002060"/>
                </a:solidFill>
                <a:latin typeface="Segoe UI Symbol" panose="020B0502040204020203" pitchFamily="34" charset="0"/>
                <a:ea typeface="Segoe UI Symbol" panose="020B0502040204020203" pitchFamily="34" charset="0"/>
              </a:rPr>
              <a:t>Nouveautés : </a:t>
            </a:r>
            <a:endParaRPr lang="fr-FR" sz="1600" b="1" noProof="1">
              <a:solidFill>
                <a:srgbClr val="002060"/>
              </a:solidFill>
              <a:latin typeface="Segoe UI Symbol" panose="020B0502040204020203" pitchFamily="34" charset="0"/>
              <a:ea typeface="Segoe UI Symbol" panose="020B0502040204020203" pitchFamily="34" charset="0"/>
            </a:endParaRPr>
          </a:p>
          <a:p>
            <a:endParaRPr lang="fr-FR" sz="900" b="1" noProof="1">
              <a:solidFill>
                <a:srgbClr val="002060"/>
              </a:solidFill>
              <a:latin typeface="Segoe UI Symbol" panose="020B0502040204020203" pitchFamily="34" charset="0"/>
              <a:ea typeface="Segoe UI Symbol" panose="020B0502040204020203" pitchFamily="34" charset="0"/>
            </a:endParaRPr>
          </a:p>
          <a:p>
            <a:r>
              <a:rPr lang="fr-FR" sz="1600" b="1" noProof="1">
                <a:solidFill>
                  <a:srgbClr val="002060"/>
                </a:solidFill>
                <a:latin typeface="Segoe UI Symbol" panose="020B0502040204020203" pitchFamily="34" charset="0"/>
                <a:ea typeface="Segoe UI Symbol" panose="020B0502040204020203" pitchFamily="34" charset="0"/>
              </a:rPr>
              <a:t>Deux nouvelles brochures sur la MW</a:t>
            </a:r>
          </a:p>
          <a:p>
            <a:r>
              <a:rPr lang="fr-FR" sz="1600" b="1" noProof="1">
                <a:solidFill>
                  <a:srgbClr val="002060"/>
                </a:solidFill>
                <a:latin typeface="Segoe UI Symbol" panose="020B0502040204020203" pitchFamily="34" charset="0"/>
                <a:ea typeface="Segoe UI Symbol" panose="020B0502040204020203" pitchFamily="34" charset="0"/>
              </a:rPr>
              <a:t>Trois numéros Lymphom’Action </a:t>
            </a:r>
          </a:p>
          <a:p>
            <a:pPr marL="285750" indent="-285750" algn="l">
              <a:spcBef>
                <a:spcPts val="400"/>
              </a:spcBef>
              <a:buFont typeface="Arial" panose="020B0604020202020204" pitchFamily="34" charset="0"/>
              <a:buChar char="•"/>
            </a:pPr>
            <a:endParaRPr lang="fr-FR" b="1" noProof="1">
              <a:solidFill>
                <a:srgbClr val="002060"/>
              </a:solidFill>
              <a:latin typeface="Segoe UI Symbol" panose="020B0502040204020203" pitchFamily="34" charset="0"/>
              <a:ea typeface="Segoe UI Symbol" panose="020B0502040204020203" pitchFamily="34" charset="0"/>
            </a:endParaRPr>
          </a:p>
          <a:p>
            <a:pPr marL="285750" indent="-285750" algn="l">
              <a:spcBef>
                <a:spcPts val="400"/>
              </a:spcBef>
              <a:buFont typeface="Arial" panose="020B0604020202020204" pitchFamily="34" charset="0"/>
              <a:buChar char="•"/>
            </a:pPr>
            <a:r>
              <a:rPr lang="fr-FR" b="1" noProof="1">
                <a:solidFill>
                  <a:srgbClr val="002060"/>
                </a:solidFill>
                <a:latin typeface="Segoe UI Symbol" panose="020B0502040204020203" pitchFamily="34" charset="0"/>
                <a:ea typeface="Segoe UI Symbol" panose="020B0502040204020203" pitchFamily="34" charset="0"/>
              </a:rPr>
              <a:t>Brochures patients </a:t>
            </a:r>
            <a:r>
              <a:rPr lang="fr-FR" sz="1600" b="0" i="0" u="none" strike="noStrike" baseline="0" noProof="1">
                <a:solidFill>
                  <a:srgbClr val="00283C"/>
                </a:solidFill>
                <a:latin typeface="Segoe UI Symbol" panose="020B0502040204020203" pitchFamily="34" charset="0"/>
                <a:ea typeface="Segoe UI Symbol" panose="020B0502040204020203" pitchFamily="34" charset="0"/>
              </a:rPr>
              <a:t>: </a:t>
            </a:r>
          </a:p>
          <a:p>
            <a:pPr algn="l">
              <a:spcBef>
                <a:spcPts val="400"/>
              </a:spcBef>
            </a:pPr>
            <a:endParaRPr lang="fr-FR" sz="900" noProof="1">
              <a:solidFill>
                <a:srgbClr val="00283C"/>
              </a:solidFill>
              <a:latin typeface="Segoe UI Symbol" panose="020B0502040204020203" pitchFamily="34" charset="0"/>
              <a:ea typeface="Segoe UI Symbol" panose="020B0502040204020203" pitchFamily="34" charset="0"/>
            </a:endParaRPr>
          </a:p>
          <a:p>
            <a:pPr algn="l">
              <a:spcBef>
                <a:spcPts val="400"/>
              </a:spcBef>
            </a:pPr>
            <a:r>
              <a:rPr lang="fr-FR" sz="1600" b="1" noProof="1">
                <a:latin typeface="Segoe UI Symbol" panose="020B0502040204020203" pitchFamily="34" charset="0"/>
                <a:ea typeface="Segoe UI Symbol" panose="020B0502040204020203" pitchFamily="34" charset="0"/>
              </a:rPr>
              <a:t>LLC, LNH, LH, Cutanés, AJA </a:t>
            </a:r>
          </a:p>
          <a:p>
            <a:pPr algn="l">
              <a:spcBef>
                <a:spcPts val="400"/>
              </a:spcBef>
            </a:pPr>
            <a:r>
              <a:rPr lang="fr-FR" sz="1600" b="1" noProof="1">
                <a:latin typeface="Segoe UI Symbol" panose="020B0502040204020203" pitchFamily="34" charset="0"/>
                <a:ea typeface="Segoe UI Symbol" panose="020B0502040204020203" pitchFamily="34" charset="0"/>
              </a:rPr>
              <a:t>Triptyque diagnostic (Partenariat INCa)</a:t>
            </a:r>
          </a:p>
          <a:p>
            <a:pPr marL="285750" indent="-285750">
              <a:spcBef>
                <a:spcPts val="400"/>
              </a:spcBef>
              <a:buFont typeface="Arial" panose="020B0604020202020204" pitchFamily="34" charset="0"/>
              <a:buChar char="•"/>
            </a:pPr>
            <a:endParaRPr lang="fr-FR" b="1" noProof="1">
              <a:solidFill>
                <a:srgbClr val="002060"/>
              </a:solidFill>
              <a:latin typeface="Segoe UI Symbol" panose="020B0502040204020203" pitchFamily="34" charset="0"/>
              <a:ea typeface="Segoe UI Symbol" panose="020B0502040204020203" pitchFamily="34" charset="0"/>
            </a:endParaRPr>
          </a:p>
          <a:p>
            <a:pPr marL="285750" indent="-285750">
              <a:spcBef>
                <a:spcPts val="400"/>
              </a:spcBef>
              <a:buFont typeface="Arial" panose="020B0604020202020204" pitchFamily="34" charset="0"/>
              <a:buChar char="•"/>
            </a:pPr>
            <a:r>
              <a:rPr lang="fr-FR" b="1" noProof="1">
                <a:solidFill>
                  <a:srgbClr val="002060"/>
                </a:solidFill>
                <a:latin typeface="Segoe UI Symbol" panose="020B0502040204020203" pitchFamily="34" charset="0"/>
                <a:ea typeface="Segoe UI Symbol" panose="020B0502040204020203" pitchFamily="34" charset="0"/>
              </a:rPr>
              <a:t>BDs LLC :</a:t>
            </a:r>
          </a:p>
          <a:p>
            <a:pPr>
              <a:spcBef>
                <a:spcPts val="400"/>
              </a:spcBef>
            </a:pPr>
            <a:endParaRPr lang="fr-FR" sz="900" b="1" noProof="1">
              <a:solidFill>
                <a:srgbClr val="002060"/>
              </a:solidFill>
              <a:latin typeface="Segoe UI Symbol" panose="020B0502040204020203" pitchFamily="34" charset="0"/>
              <a:ea typeface="Segoe UI Symbol" panose="020B0502040204020203" pitchFamily="34" charset="0"/>
            </a:endParaRPr>
          </a:p>
          <a:p>
            <a:pPr>
              <a:spcBef>
                <a:spcPts val="400"/>
              </a:spcBef>
            </a:pPr>
            <a:r>
              <a:rPr lang="fr-FR" sz="1600" noProof="1">
                <a:solidFill>
                  <a:schemeClr val="bg2">
                    <a:lumMod val="10000"/>
                  </a:schemeClr>
                </a:solidFill>
                <a:latin typeface="Segoe UI Symbol" panose="020B0502040204020203" pitchFamily="34" charset="0"/>
                <a:ea typeface="Segoe UI Symbol" panose="020B0502040204020203" pitchFamily="34" charset="0"/>
              </a:rPr>
              <a:t>« Lymphocytez-vous »</a:t>
            </a:r>
          </a:p>
          <a:p>
            <a:pPr>
              <a:spcBef>
                <a:spcPts val="400"/>
              </a:spcBef>
            </a:pPr>
            <a:r>
              <a:rPr lang="fr-FR" sz="1600" noProof="1">
                <a:solidFill>
                  <a:schemeClr val="bg2">
                    <a:lumMod val="10000"/>
                  </a:schemeClr>
                </a:solidFill>
                <a:latin typeface="Segoe UI Symbol" panose="020B0502040204020203" pitchFamily="34" charset="0"/>
                <a:ea typeface="Segoe UI Symbol" panose="020B0502040204020203" pitchFamily="34" charset="0"/>
              </a:rPr>
              <a:t>« Mutations &amp; Maladie Résiduelle »</a:t>
            </a:r>
          </a:p>
          <a:p>
            <a:pPr marL="285750" indent="-285750" algn="l">
              <a:spcBef>
                <a:spcPts val="400"/>
              </a:spcBef>
              <a:buFont typeface="Arial" panose="020B0604020202020204" pitchFamily="34" charset="0"/>
              <a:buChar char="•"/>
            </a:pPr>
            <a:endParaRPr lang="fr-FR" sz="1600" noProof="1">
              <a:solidFill>
                <a:srgbClr val="00283C"/>
              </a:solidFill>
              <a:latin typeface="Segoe UI Symbol" panose="020B0502040204020203" pitchFamily="34" charset="0"/>
              <a:ea typeface="Segoe UI Symbol" panose="020B0502040204020203" pitchFamily="34" charset="0"/>
            </a:endParaRPr>
          </a:p>
          <a:p>
            <a:pPr marL="285750" indent="-285750" algn="l">
              <a:spcBef>
                <a:spcPts val="400"/>
              </a:spcBef>
              <a:buFont typeface="Arial" panose="020B0604020202020204" pitchFamily="34" charset="0"/>
              <a:buChar char="•"/>
            </a:pPr>
            <a:r>
              <a:rPr lang="fr-FR" b="1" noProof="1">
                <a:solidFill>
                  <a:srgbClr val="002060"/>
                </a:solidFill>
                <a:latin typeface="Segoe UI Symbol" panose="020B0502040204020203" pitchFamily="34" charset="0"/>
                <a:ea typeface="Segoe UI Symbol" panose="020B0502040204020203" pitchFamily="34" charset="0"/>
              </a:rPr>
              <a:t>Fiches patients et posters :</a:t>
            </a:r>
          </a:p>
          <a:p>
            <a:pPr algn="l">
              <a:spcBef>
                <a:spcPts val="400"/>
              </a:spcBef>
            </a:pPr>
            <a:endParaRPr lang="fr-FR" sz="900" b="1" i="0" u="none" strike="noStrike" baseline="0" noProof="1">
              <a:solidFill>
                <a:srgbClr val="002060"/>
              </a:solidFill>
              <a:latin typeface="Segoe UI Symbol" panose="020B0502040204020203" pitchFamily="34" charset="0"/>
              <a:ea typeface="Segoe UI Symbol" panose="020B0502040204020203" pitchFamily="34" charset="0"/>
            </a:endParaRPr>
          </a:p>
          <a:p>
            <a:pPr algn="l">
              <a:spcBef>
                <a:spcPts val="400"/>
              </a:spcBef>
            </a:pPr>
            <a:r>
              <a:rPr lang="fr-FR" sz="1600" b="0" i="0" u="none" strike="noStrike" baseline="0" noProof="1">
                <a:solidFill>
                  <a:srgbClr val="3D3D3D"/>
                </a:solidFill>
                <a:latin typeface="Segoe UI Symbol" panose="020B0502040204020203" pitchFamily="34" charset="0"/>
                <a:ea typeface="Segoe UI Symbol" panose="020B0502040204020203" pitchFamily="34" charset="0"/>
              </a:rPr>
              <a:t>Fertilité</a:t>
            </a:r>
            <a:endParaRPr lang="fr-FR" sz="1600" noProof="1">
              <a:solidFill>
                <a:srgbClr val="3D3D3D"/>
              </a:solidFill>
              <a:latin typeface="Segoe UI Symbol" panose="020B0502040204020203" pitchFamily="34" charset="0"/>
              <a:ea typeface="Segoe UI Symbol" panose="020B0502040204020203" pitchFamily="34" charset="0"/>
            </a:endParaRPr>
          </a:p>
          <a:p>
            <a:pPr algn="l">
              <a:spcBef>
                <a:spcPts val="400"/>
              </a:spcBef>
            </a:pPr>
            <a:r>
              <a:rPr lang="fr-FR" sz="1600" b="0" i="0" u="none" strike="noStrike" baseline="0" noProof="1">
                <a:solidFill>
                  <a:srgbClr val="3D3D3D"/>
                </a:solidFill>
                <a:latin typeface="Segoe UI Symbol" panose="020B0502040204020203" pitchFamily="34" charset="0"/>
                <a:ea typeface="Segoe UI Symbol" panose="020B0502040204020203" pitchFamily="34" charset="0"/>
              </a:rPr>
              <a:t>Epidémiologie</a:t>
            </a:r>
            <a:endParaRPr lang="fr-FR" sz="1600" noProof="1">
              <a:solidFill>
                <a:srgbClr val="3D3D3D"/>
              </a:solidFill>
              <a:latin typeface="Segoe UI Symbol" panose="020B0502040204020203" pitchFamily="34" charset="0"/>
              <a:ea typeface="Segoe UI Symbol" panose="020B0502040204020203" pitchFamily="34" charset="0"/>
            </a:endParaRPr>
          </a:p>
          <a:p>
            <a:pPr algn="l">
              <a:spcBef>
                <a:spcPts val="400"/>
              </a:spcBef>
            </a:pPr>
            <a:r>
              <a:rPr lang="fr-FR" sz="1600" b="0" i="0" u="none" strike="noStrike" baseline="0" noProof="1">
                <a:solidFill>
                  <a:srgbClr val="3D3D3D"/>
                </a:solidFill>
                <a:latin typeface="Segoe UI Symbol" panose="020B0502040204020203" pitchFamily="34" charset="0"/>
                <a:ea typeface="Segoe UI Symbol" panose="020B0502040204020203" pitchFamily="34" charset="0"/>
              </a:rPr>
              <a:t>Soins de support</a:t>
            </a:r>
          </a:p>
          <a:p>
            <a:pPr algn="l">
              <a:spcBef>
                <a:spcPts val="400"/>
              </a:spcBef>
            </a:pPr>
            <a:r>
              <a:rPr lang="fr-FR" sz="1600" b="0" i="0" u="none" strike="noStrike" baseline="0" noProof="1">
                <a:solidFill>
                  <a:srgbClr val="3D3D3D"/>
                </a:solidFill>
                <a:latin typeface="Segoe UI Symbol" panose="020B0502040204020203" pitchFamily="34" charset="0"/>
                <a:ea typeface="Segoe UI Symbol" panose="020B0502040204020203" pitchFamily="34" charset="0"/>
              </a:rPr>
              <a:t>Suivi à long terme</a:t>
            </a:r>
          </a:p>
          <a:p>
            <a:pPr algn="l">
              <a:spcBef>
                <a:spcPts val="400"/>
              </a:spcBef>
            </a:pPr>
            <a:r>
              <a:rPr lang="fr-FR" sz="1600" b="0" i="0" u="none" strike="noStrike" baseline="0" noProof="1">
                <a:solidFill>
                  <a:srgbClr val="3D3D3D"/>
                </a:solidFill>
                <a:latin typeface="Segoe UI Symbol" panose="020B0502040204020203" pitchFamily="34" charset="0"/>
                <a:ea typeface="Segoe UI Symbol" panose="020B0502040204020203" pitchFamily="34" charset="0"/>
              </a:rPr>
              <a:t>Immuno-Oncologie</a:t>
            </a:r>
          </a:p>
        </p:txBody>
      </p:sp>
      <p:grpSp>
        <p:nvGrpSpPr>
          <p:cNvPr id="5" name="Groupe 4">
            <a:extLst>
              <a:ext uri="{FF2B5EF4-FFF2-40B4-BE49-F238E27FC236}">
                <a16:creationId xmlns:a16="http://schemas.microsoft.com/office/drawing/2014/main" id="{E6104645-4896-629A-E40E-1C2A6CEFC55F}"/>
              </a:ext>
            </a:extLst>
          </p:cNvPr>
          <p:cNvGrpSpPr/>
          <p:nvPr/>
        </p:nvGrpSpPr>
        <p:grpSpPr>
          <a:xfrm>
            <a:off x="251023" y="335568"/>
            <a:ext cx="6194225" cy="5903868"/>
            <a:chOff x="-98225" y="-40950"/>
            <a:chExt cx="6906857" cy="6959664"/>
          </a:xfrm>
        </p:grpSpPr>
        <p:pic>
          <p:nvPicPr>
            <p:cNvPr id="14" name="Image 13">
              <a:extLst>
                <a:ext uri="{FF2B5EF4-FFF2-40B4-BE49-F238E27FC236}">
                  <a16:creationId xmlns:a16="http://schemas.microsoft.com/office/drawing/2014/main" id="{798D14B9-1CA8-4819-8FCD-5F5823BECC4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331503" y="133947"/>
              <a:ext cx="2158767" cy="2931521"/>
            </a:xfrm>
            <a:prstGeom prst="rect">
              <a:avLst/>
            </a:prstGeom>
          </p:spPr>
        </p:pic>
        <p:pic>
          <p:nvPicPr>
            <p:cNvPr id="24" name="Picture 23" descr="Logo, company name&#10;&#10;Description automatically generated">
              <a:extLst>
                <a:ext uri="{FF2B5EF4-FFF2-40B4-BE49-F238E27FC236}">
                  <a16:creationId xmlns:a16="http://schemas.microsoft.com/office/drawing/2014/main" id="{6CACBDBD-E944-CA84-0502-AD2A51EED2F0}"/>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326812" y="132614"/>
              <a:ext cx="1145352" cy="496076"/>
            </a:xfrm>
            <a:prstGeom prst="rect">
              <a:avLst/>
            </a:prstGeom>
          </p:spPr>
        </p:pic>
        <p:pic>
          <p:nvPicPr>
            <p:cNvPr id="15" name="Picture 14" descr="Graphical user interface, text&#10;&#10;Description automatically generated">
              <a:extLst>
                <a:ext uri="{FF2B5EF4-FFF2-40B4-BE49-F238E27FC236}">
                  <a16:creationId xmlns:a16="http://schemas.microsoft.com/office/drawing/2014/main" id="{6F900693-CCCD-E89B-BC24-FAAA63D368A9}"/>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8225" y="-26088"/>
              <a:ext cx="1951036" cy="2770471"/>
            </a:xfrm>
            <a:prstGeom prst="rect">
              <a:avLst/>
            </a:prstGeom>
          </p:spPr>
        </p:pic>
        <p:pic>
          <p:nvPicPr>
            <p:cNvPr id="6" name="Picture 5" descr="Text&#10;&#10;Description automatically generated">
              <a:extLst>
                <a:ext uri="{FF2B5EF4-FFF2-40B4-BE49-F238E27FC236}">
                  <a16:creationId xmlns:a16="http://schemas.microsoft.com/office/drawing/2014/main" id="{916D43CD-D89C-2147-99DA-CC1D7AE82B7D}"/>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rot="1119140">
              <a:off x="4690908" y="1383879"/>
              <a:ext cx="2117724" cy="2977893"/>
            </a:xfrm>
            <a:prstGeom prst="rect">
              <a:avLst/>
            </a:prstGeom>
          </p:spPr>
        </p:pic>
        <p:graphicFrame>
          <p:nvGraphicFramePr>
            <p:cNvPr id="9" name="Objet 8">
              <a:extLst>
                <a:ext uri="{FF2B5EF4-FFF2-40B4-BE49-F238E27FC236}">
                  <a16:creationId xmlns:a16="http://schemas.microsoft.com/office/drawing/2014/main" id="{4AA4ED21-2BA0-3D3D-3137-5F28590B4919}"/>
                </a:ext>
              </a:extLst>
            </p:cNvPr>
            <p:cNvGraphicFramePr>
              <a:graphicFrameLocks noChangeAspect="1"/>
            </p:cNvGraphicFramePr>
            <p:nvPr>
              <p:extLst>
                <p:ext uri="{D42A27DB-BD31-4B8C-83A1-F6EECF244321}">
                  <p14:modId xmlns:p14="http://schemas.microsoft.com/office/powerpoint/2010/main" val="651317835"/>
                </p:ext>
              </p:extLst>
            </p:nvPr>
          </p:nvGraphicFramePr>
          <p:xfrm>
            <a:off x="2925545" y="2268833"/>
            <a:ext cx="1828800" cy="2717800"/>
          </p:xfrm>
          <a:graphic>
            <a:graphicData uri="http://schemas.openxmlformats.org/presentationml/2006/ole">
              <mc:AlternateContent xmlns:mc="http://schemas.openxmlformats.org/markup-compatibility/2006">
                <mc:Choice xmlns:v="urn:schemas-microsoft-com:vml" Requires="v">
                  <p:oleObj name="Acrobat Document" r:id="rId7" imgW="1828800" imgH="2717658" progId="AcroExch.Document.DC">
                    <p:embed/>
                  </p:oleObj>
                </mc:Choice>
                <mc:Fallback>
                  <p:oleObj name="Acrobat Document" r:id="rId7" imgW="1828800" imgH="2717658" progId="AcroExch.Document.DC">
                    <p:embed/>
                    <p:pic>
                      <p:nvPicPr>
                        <p:cNvPr id="9" name="Objet 8">
                          <a:extLst>
                            <a:ext uri="{FF2B5EF4-FFF2-40B4-BE49-F238E27FC236}">
                              <a16:creationId xmlns:a16="http://schemas.microsoft.com/office/drawing/2014/main" id="{4AA4ED21-2BA0-3D3D-3137-5F28590B4919}"/>
                            </a:ext>
                          </a:extLst>
                        </p:cNvPr>
                        <p:cNvPicPr/>
                        <p:nvPr/>
                      </p:nvPicPr>
                      <p:blipFill>
                        <a:blip r:embed="rId8"/>
                        <a:stretch>
                          <a:fillRect/>
                        </a:stretch>
                      </p:blipFill>
                      <p:spPr>
                        <a:xfrm>
                          <a:off x="2925545" y="2268833"/>
                          <a:ext cx="1828800" cy="2717800"/>
                        </a:xfrm>
                        <a:prstGeom prst="rect">
                          <a:avLst/>
                        </a:prstGeom>
                      </p:spPr>
                    </p:pic>
                  </p:oleObj>
                </mc:Fallback>
              </mc:AlternateContent>
            </a:graphicData>
          </a:graphic>
        </p:graphicFrame>
        <p:pic>
          <p:nvPicPr>
            <p:cNvPr id="17" name="Picture 16" descr="A purple cover with white text&#10;&#10;Description automatically generated">
              <a:extLst>
                <a:ext uri="{FF2B5EF4-FFF2-40B4-BE49-F238E27FC236}">
                  <a16:creationId xmlns:a16="http://schemas.microsoft.com/office/drawing/2014/main" id="{B4EDE2A1-88E1-6DC5-AE4E-56694D250E3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654049">
              <a:off x="4302257" y="13304"/>
              <a:ext cx="1858464" cy="2639800"/>
            </a:xfrm>
            <a:prstGeom prst="rect">
              <a:avLst/>
            </a:prstGeom>
          </p:spPr>
        </p:pic>
        <p:pic>
          <p:nvPicPr>
            <p:cNvPr id="22" name="Picture 21" descr="A cover of a magazine&#10;&#10;Description automatically generated">
              <a:extLst>
                <a:ext uri="{FF2B5EF4-FFF2-40B4-BE49-F238E27FC236}">
                  <a16:creationId xmlns:a16="http://schemas.microsoft.com/office/drawing/2014/main" id="{75D6A77D-4C98-D059-0267-B635FE7E3CE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000838">
              <a:off x="1789243" y="2094567"/>
              <a:ext cx="1973229" cy="2802814"/>
            </a:xfrm>
            <a:prstGeom prst="rect">
              <a:avLst/>
            </a:prstGeom>
          </p:spPr>
        </p:pic>
        <p:pic>
          <p:nvPicPr>
            <p:cNvPr id="27" name="Picture 26" descr="A blue and white sign with black text&#10;&#10;Description automatically generated">
              <a:extLst>
                <a:ext uri="{FF2B5EF4-FFF2-40B4-BE49-F238E27FC236}">
                  <a16:creationId xmlns:a16="http://schemas.microsoft.com/office/drawing/2014/main" id="{A93FBB2D-6C9A-10F4-5655-363FB650E16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rot="21131923">
              <a:off x="81715" y="4009580"/>
              <a:ext cx="1965149" cy="2785275"/>
            </a:xfrm>
            <a:prstGeom prst="rect">
              <a:avLst/>
            </a:prstGeom>
          </p:spPr>
        </p:pic>
        <p:pic>
          <p:nvPicPr>
            <p:cNvPr id="18" name="Image 17" descr="Une image contenant texte, capture d’écran, graphisme, Graphique&#10;&#10;Le contenu généré par l’IA peut être incorrect.">
              <a:extLst>
                <a:ext uri="{FF2B5EF4-FFF2-40B4-BE49-F238E27FC236}">
                  <a16:creationId xmlns:a16="http://schemas.microsoft.com/office/drawing/2014/main" id="{75915AFB-A156-B04B-D766-FBE45CCEC05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20731739">
              <a:off x="1686749" y="3794940"/>
              <a:ext cx="1967358" cy="2862659"/>
            </a:xfrm>
            <a:prstGeom prst="rect">
              <a:avLst/>
            </a:prstGeom>
          </p:spPr>
        </p:pic>
        <p:pic>
          <p:nvPicPr>
            <p:cNvPr id="20" name="Picture 19" descr="A purple cover with white text&#10;&#10;Description automatically generated">
              <a:extLst>
                <a:ext uri="{FF2B5EF4-FFF2-40B4-BE49-F238E27FC236}">
                  <a16:creationId xmlns:a16="http://schemas.microsoft.com/office/drawing/2014/main" id="{C8FFAEB1-F9CA-5E24-C47C-9AD144BBD5B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1048272">
              <a:off x="3392608" y="4025944"/>
              <a:ext cx="2036559" cy="2892770"/>
            </a:xfrm>
            <a:prstGeom prst="rect">
              <a:avLst/>
            </a:prstGeom>
          </p:spPr>
        </p:pic>
        <p:pic>
          <p:nvPicPr>
            <p:cNvPr id="25" name="Picture 24" descr="A poster of a pregnancy and pregnancy care&#10;&#10;Description automatically generated with medium confidence">
              <a:extLst>
                <a:ext uri="{FF2B5EF4-FFF2-40B4-BE49-F238E27FC236}">
                  <a16:creationId xmlns:a16="http://schemas.microsoft.com/office/drawing/2014/main" id="{022688C7-CDAF-D1F6-19A0-A3B36C97D24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257215">
              <a:off x="4800629" y="3801324"/>
              <a:ext cx="1852462" cy="2631274"/>
            </a:xfrm>
            <a:prstGeom prst="rect">
              <a:avLst/>
            </a:prstGeom>
          </p:spPr>
        </p:pic>
        <p:pic>
          <p:nvPicPr>
            <p:cNvPr id="23" name="Image 22">
              <a:extLst>
                <a:ext uri="{FF2B5EF4-FFF2-40B4-BE49-F238E27FC236}">
                  <a16:creationId xmlns:a16="http://schemas.microsoft.com/office/drawing/2014/main" id="{01C9A630-E734-323E-0489-898D299D584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817337" y="-40950"/>
              <a:ext cx="2571718" cy="3295546"/>
            </a:xfrm>
            <a:prstGeom prst="rect">
              <a:avLst/>
            </a:prstGeom>
          </p:spPr>
        </p:pic>
        <p:pic>
          <p:nvPicPr>
            <p:cNvPr id="10" name="Image 9">
              <a:extLst>
                <a:ext uri="{FF2B5EF4-FFF2-40B4-BE49-F238E27FC236}">
                  <a16:creationId xmlns:a16="http://schemas.microsoft.com/office/drawing/2014/main" id="{DAE69FD2-11D9-5FE7-0B06-ECE0B542B7B3}"/>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83817" y="1680509"/>
              <a:ext cx="2409532" cy="3436452"/>
            </a:xfrm>
            <a:prstGeom prst="rect">
              <a:avLst/>
            </a:prstGeom>
          </p:spPr>
        </p:pic>
        <p:pic>
          <p:nvPicPr>
            <p:cNvPr id="19" name="Image 18">
              <a:extLst>
                <a:ext uri="{FF2B5EF4-FFF2-40B4-BE49-F238E27FC236}">
                  <a16:creationId xmlns:a16="http://schemas.microsoft.com/office/drawing/2014/main" id="{B2E53EF7-B0C6-C321-FBB7-252118914AF7}"/>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3409935" y="1599707"/>
              <a:ext cx="2288775" cy="3295546"/>
            </a:xfrm>
            <a:prstGeom prst="rect">
              <a:avLst/>
            </a:prstGeom>
          </p:spPr>
        </p:pic>
      </p:grpSp>
      <p:pic>
        <p:nvPicPr>
          <p:cNvPr id="2" name="Image 1">
            <a:extLst>
              <a:ext uri="{FF2B5EF4-FFF2-40B4-BE49-F238E27FC236}">
                <a16:creationId xmlns:a16="http://schemas.microsoft.com/office/drawing/2014/main" id="{73524B41-6FD1-9511-BF97-5BAA33EB16E3}"/>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578240" y="0"/>
            <a:ext cx="1520544" cy="1520544"/>
          </a:xfrm>
          <a:prstGeom prst="rect">
            <a:avLst/>
          </a:prstGeom>
        </p:spPr>
      </p:pic>
      <p:sp>
        <p:nvSpPr>
          <p:cNvPr id="7" name="Espace réservé du pied de page 2">
            <a:extLst>
              <a:ext uri="{FF2B5EF4-FFF2-40B4-BE49-F238E27FC236}">
                <a16:creationId xmlns:a16="http://schemas.microsoft.com/office/drawing/2014/main" id="{D7C7855E-A21C-532B-687A-59FE34C3A8FD}"/>
              </a:ext>
            </a:extLst>
          </p:cNvPr>
          <p:cNvSpPr txBox="1">
            <a:spLocks/>
          </p:cNvSpPr>
          <p:nvPr/>
        </p:nvSpPr>
        <p:spPr>
          <a:xfrm>
            <a:off x="9319054" y="6343062"/>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210289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DCB7B47-C250-668D-67D8-D1F77F51AB84}"/>
              </a:ext>
            </a:extLst>
          </p:cNvPr>
          <p:cNvSpPr>
            <a:spLocks noGrp="1"/>
          </p:cNvSpPr>
          <p:nvPr>
            <p:ph type="title"/>
          </p:nvPr>
        </p:nvSpPr>
        <p:spPr>
          <a:xfrm>
            <a:off x="762000" y="18255"/>
            <a:ext cx="4831278" cy="1325563"/>
          </a:xfrm>
        </p:spPr>
        <p:txBody>
          <a:bodyPr anchor="ctr">
            <a:normAutofit/>
          </a:bodyPr>
          <a:lstStyle/>
          <a:p>
            <a:r>
              <a:rPr lang="fr-FR" b="1" noProof="1">
                <a:latin typeface="Segoe UI Symbol" panose="020B0502040204020203" pitchFamily="34" charset="0"/>
                <a:ea typeface="Segoe UI Symbol" panose="020B0502040204020203" pitchFamily="34" charset="0"/>
              </a:rPr>
              <a:t>7 Webinaires</a:t>
            </a:r>
            <a:br>
              <a:rPr lang="fr-FR" b="1" noProof="1">
                <a:latin typeface="Segoe UI Symbol" panose="020B0502040204020203" pitchFamily="34" charset="0"/>
                <a:ea typeface="Segoe UI Symbol" panose="020B0502040204020203" pitchFamily="34" charset="0"/>
              </a:rPr>
            </a:br>
            <a:r>
              <a:rPr lang="fr-FR" b="1" noProof="1">
                <a:latin typeface="Segoe UI Symbol" panose="020B0502040204020203" pitchFamily="34" charset="0"/>
                <a:ea typeface="Segoe UI Symbol" panose="020B0502040204020203" pitchFamily="34" charset="0"/>
              </a:rPr>
              <a:t>21 Podcasts</a:t>
            </a:r>
          </a:p>
        </p:txBody>
      </p:sp>
      <p:sp>
        <p:nvSpPr>
          <p:cNvPr id="12" name="Text Placeholder 3">
            <a:extLst>
              <a:ext uri="{FF2B5EF4-FFF2-40B4-BE49-F238E27FC236}">
                <a16:creationId xmlns:a16="http://schemas.microsoft.com/office/drawing/2014/main" id="{EF954433-7589-5DB1-17FD-01FAC56E5DB9}"/>
              </a:ext>
            </a:extLst>
          </p:cNvPr>
          <p:cNvSpPr>
            <a:spLocks noGrp="1"/>
          </p:cNvSpPr>
          <p:nvPr>
            <p:ph sz="half" idx="1"/>
          </p:nvPr>
        </p:nvSpPr>
        <p:spPr>
          <a:xfrm>
            <a:off x="355588" y="1563936"/>
            <a:ext cx="4986440" cy="4755667"/>
          </a:xfrm>
        </p:spPr>
        <p:txBody>
          <a:bodyPr>
            <a:normAutofit fontScale="92500" lnSpcReduction="10000"/>
          </a:bodyPr>
          <a:lstStyle/>
          <a:p>
            <a:pPr marL="0" indent="0">
              <a:buNone/>
            </a:pPr>
            <a:r>
              <a:rPr lang="fr-FR" sz="2400" noProof="1">
                <a:latin typeface="Segoe UI Symbol" panose="020B0502040204020203" pitchFamily="34" charset="0"/>
                <a:ea typeface="Segoe UI Symbol" panose="020B0502040204020203" pitchFamily="34" charset="0"/>
              </a:rPr>
              <a:t>Webinaires</a:t>
            </a:r>
          </a:p>
          <a:p>
            <a:pPr marL="0" indent="0">
              <a:buNone/>
            </a:pPr>
            <a:r>
              <a:rPr lang="fr-FR" sz="1800" noProof="1">
                <a:latin typeface="Segoe UI Symbol" panose="020B0502040204020203" pitchFamily="34" charset="0"/>
                <a:ea typeface="Segoe UI Symbol" panose="020B0502040204020203" pitchFamily="34" charset="0"/>
              </a:rPr>
              <a:t>Un webinaire toutes les 8 semaines</a:t>
            </a:r>
          </a:p>
          <a:p>
            <a:pPr marL="0" indent="0">
              <a:buNone/>
            </a:pPr>
            <a:endParaRPr lang="fr-FR" sz="1800" noProof="1">
              <a:latin typeface="Segoe UI Symbol" panose="020B0502040204020203" pitchFamily="34" charset="0"/>
              <a:ea typeface="Segoe UI Symbol" panose="020B0502040204020203" pitchFamily="34" charset="0"/>
            </a:endParaRPr>
          </a:p>
          <a:p>
            <a:r>
              <a:rPr lang="fr-FR" sz="1800" noProof="1">
                <a:latin typeface="Segoe UI Symbol" panose="020B0502040204020203" pitchFamily="34" charset="0"/>
                <a:ea typeface="Segoe UI Symbol" panose="020B0502040204020203" pitchFamily="34" charset="0"/>
              </a:rPr>
              <a:t>Les essais cliniques (VESPAL)</a:t>
            </a:r>
          </a:p>
          <a:p>
            <a:r>
              <a:rPr lang="fr-FR" sz="1800" noProof="1">
                <a:latin typeface="Segoe UI Symbol" panose="020B0502040204020203" pitchFamily="34" charset="0"/>
                <a:ea typeface="Segoe UI Symbol" panose="020B0502040204020203" pitchFamily="34" charset="0"/>
              </a:rPr>
              <a:t>Vacances et voyage</a:t>
            </a:r>
          </a:p>
          <a:p>
            <a:r>
              <a:rPr lang="fr-FR" sz="1800" noProof="1">
                <a:latin typeface="Segoe UI Symbol" panose="020B0502040204020203" pitchFamily="34" charset="0"/>
                <a:ea typeface="Segoe UI Symbol" panose="020B0502040204020203" pitchFamily="34" charset="0"/>
              </a:rPr>
              <a:t>ELLyE rattrapage</a:t>
            </a:r>
          </a:p>
          <a:p>
            <a:r>
              <a:rPr lang="fr-FR" sz="1800" noProof="1">
                <a:latin typeface="Segoe UI Symbol" panose="020B0502040204020203" pitchFamily="34" charset="0"/>
                <a:ea typeface="Segoe UI Symbol" panose="020B0502040204020203" pitchFamily="34" charset="0"/>
              </a:rPr>
              <a:t>ELLyE et Vous</a:t>
            </a:r>
          </a:p>
          <a:p>
            <a:r>
              <a:rPr lang="fr-FR" sz="1800" noProof="1">
                <a:latin typeface="Segoe UI Symbol" panose="020B0502040204020203" pitchFamily="34" charset="0"/>
                <a:ea typeface="Segoe UI Symbol" panose="020B0502040204020203" pitchFamily="34" charset="0"/>
              </a:rPr>
              <a:t>La Maladie de Waldenström</a:t>
            </a:r>
          </a:p>
          <a:p>
            <a:r>
              <a:rPr lang="fr-FR" sz="1800" noProof="1">
                <a:latin typeface="Segoe UI Symbol" panose="020B0502040204020203" pitchFamily="34" charset="0"/>
                <a:ea typeface="Segoe UI Symbol" panose="020B0502040204020203" pitchFamily="34" charset="0"/>
              </a:rPr>
              <a:t>Le rôle des proches</a:t>
            </a:r>
          </a:p>
          <a:p>
            <a:r>
              <a:rPr lang="fr-FR" sz="1800" noProof="1">
                <a:latin typeface="Segoe UI Symbol" panose="020B0502040204020203" pitchFamily="34" charset="0"/>
                <a:ea typeface="Segoe UI Symbol" panose="020B0502040204020203" pitchFamily="34" charset="0"/>
              </a:rPr>
              <a:t>Les données de santé</a:t>
            </a:r>
          </a:p>
          <a:p>
            <a:pPr marL="0" indent="0">
              <a:buNone/>
            </a:pPr>
            <a:endParaRPr lang="fr-FR" sz="2000" noProof="1">
              <a:latin typeface="Segoe UI Symbol" panose="020B0502040204020203" pitchFamily="34" charset="0"/>
              <a:ea typeface="Segoe UI Symbol" panose="020B0502040204020203" pitchFamily="34" charset="0"/>
            </a:endParaRPr>
          </a:p>
          <a:p>
            <a:pPr marL="0" indent="0">
              <a:buNone/>
            </a:pPr>
            <a:r>
              <a:rPr lang="fr-FR" sz="2400" noProof="1">
                <a:latin typeface="Segoe UI Symbol" panose="020B0502040204020203" pitchFamily="34" charset="0"/>
                <a:ea typeface="Segoe UI Symbol" panose="020B0502040204020203" pitchFamily="34" charset="0"/>
              </a:rPr>
              <a:t>Déchocage</a:t>
            </a:r>
          </a:p>
          <a:p>
            <a:pPr marL="0" indent="0">
              <a:buNone/>
            </a:pPr>
            <a:r>
              <a:rPr lang="fr-FR" sz="1800" noProof="1">
                <a:latin typeface="Segoe UI Symbol" panose="020B0502040204020203" pitchFamily="34" charset="0"/>
                <a:ea typeface="Segoe UI Symbol" panose="020B0502040204020203" pitchFamily="34" charset="0"/>
              </a:rPr>
              <a:t>Nous produisons 1 podcast toute les 2 semaines</a:t>
            </a:r>
          </a:p>
          <a:p>
            <a:pPr marL="0" indent="0">
              <a:buNone/>
            </a:pPr>
            <a:endParaRPr lang="fr-FR" sz="2400" noProof="1">
              <a:latin typeface="Segoe UI Symbol" panose="020B0502040204020203" pitchFamily="34" charset="0"/>
              <a:ea typeface="Segoe UI Symbol" panose="020B0502040204020203" pitchFamily="34" charset="0"/>
            </a:endParaRPr>
          </a:p>
        </p:txBody>
      </p:sp>
      <p:grpSp>
        <p:nvGrpSpPr>
          <p:cNvPr id="5" name="Groupe 4">
            <a:extLst>
              <a:ext uri="{FF2B5EF4-FFF2-40B4-BE49-F238E27FC236}">
                <a16:creationId xmlns:a16="http://schemas.microsoft.com/office/drawing/2014/main" id="{88F5CB1C-F8B2-64CD-F531-3115468074D5}"/>
              </a:ext>
            </a:extLst>
          </p:cNvPr>
          <p:cNvGrpSpPr/>
          <p:nvPr/>
        </p:nvGrpSpPr>
        <p:grpSpPr>
          <a:xfrm>
            <a:off x="5850145" y="205999"/>
            <a:ext cx="5986267" cy="6113604"/>
            <a:chOff x="5040321" y="18255"/>
            <a:chExt cx="7151679" cy="6839745"/>
          </a:xfrm>
        </p:grpSpPr>
        <p:pic>
          <p:nvPicPr>
            <p:cNvPr id="4" name="Image 3">
              <a:extLst>
                <a:ext uri="{FF2B5EF4-FFF2-40B4-BE49-F238E27FC236}">
                  <a16:creationId xmlns:a16="http://schemas.microsoft.com/office/drawing/2014/main" id="{85C80178-9D26-92AC-38CD-3B7B58E6AF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321" y="3003364"/>
              <a:ext cx="2355744" cy="2355744"/>
            </a:xfrm>
            <a:prstGeom prst="rect">
              <a:avLst/>
            </a:prstGeom>
          </p:spPr>
        </p:pic>
        <p:pic>
          <p:nvPicPr>
            <p:cNvPr id="8" name="Image 7">
              <a:extLst>
                <a:ext uri="{FF2B5EF4-FFF2-40B4-BE49-F238E27FC236}">
                  <a16:creationId xmlns:a16="http://schemas.microsoft.com/office/drawing/2014/main" id="{737BAEE8-266D-8CBE-63C2-A9B76AD697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519" y="1731777"/>
              <a:ext cx="2543175" cy="2543175"/>
            </a:xfrm>
            <a:prstGeom prst="rect">
              <a:avLst/>
            </a:prstGeom>
          </p:spPr>
        </p:pic>
        <p:pic>
          <p:nvPicPr>
            <p:cNvPr id="11" name="Image 10">
              <a:extLst>
                <a:ext uri="{FF2B5EF4-FFF2-40B4-BE49-F238E27FC236}">
                  <a16:creationId xmlns:a16="http://schemas.microsoft.com/office/drawing/2014/main" id="{B0D81830-FBB8-1C44-F8CF-66B1C9BB20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4299" y="1549760"/>
              <a:ext cx="2355743" cy="2943225"/>
            </a:xfrm>
            <a:prstGeom prst="rect">
              <a:avLst/>
            </a:prstGeom>
          </p:spPr>
        </p:pic>
        <p:pic>
          <p:nvPicPr>
            <p:cNvPr id="14" name="Image 13">
              <a:extLst>
                <a:ext uri="{FF2B5EF4-FFF2-40B4-BE49-F238E27FC236}">
                  <a16:creationId xmlns:a16="http://schemas.microsoft.com/office/drawing/2014/main" id="{9794BBAC-A04C-6082-1801-D00C97BBCD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6889" y="18255"/>
              <a:ext cx="6135111" cy="1531505"/>
            </a:xfrm>
            <a:prstGeom prst="rect">
              <a:avLst/>
            </a:prstGeom>
          </p:spPr>
        </p:pic>
        <p:pic>
          <p:nvPicPr>
            <p:cNvPr id="6" name="Image 5">
              <a:extLst>
                <a:ext uri="{FF2B5EF4-FFF2-40B4-BE49-F238E27FC236}">
                  <a16:creationId xmlns:a16="http://schemas.microsoft.com/office/drawing/2014/main" id="{5C918D64-D873-8A1F-36F1-C814853EBC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37603" y="685799"/>
              <a:ext cx="2035545" cy="2543175"/>
            </a:xfrm>
            <a:prstGeom prst="rect">
              <a:avLst/>
            </a:prstGeom>
          </p:spPr>
        </p:pic>
        <p:pic>
          <p:nvPicPr>
            <p:cNvPr id="16" name="Image 15">
              <a:extLst>
                <a:ext uri="{FF2B5EF4-FFF2-40B4-BE49-F238E27FC236}">
                  <a16:creationId xmlns:a16="http://schemas.microsoft.com/office/drawing/2014/main" id="{2213AF35-CFC8-23C9-1F1D-EAF0617612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00228" y="4314824"/>
              <a:ext cx="2543176" cy="2543176"/>
            </a:xfrm>
            <a:prstGeom prst="rect">
              <a:avLst/>
            </a:prstGeom>
          </p:spPr>
        </p:pic>
        <p:pic>
          <p:nvPicPr>
            <p:cNvPr id="18" name="Image 17">
              <a:extLst>
                <a:ext uri="{FF2B5EF4-FFF2-40B4-BE49-F238E27FC236}">
                  <a16:creationId xmlns:a16="http://schemas.microsoft.com/office/drawing/2014/main" id="{712FA655-7059-73B3-45B9-7238E6DA3E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35032" y="4492985"/>
              <a:ext cx="2285010" cy="2285010"/>
            </a:xfrm>
            <a:prstGeom prst="rect">
              <a:avLst/>
            </a:prstGeom>
          </p:spPr>
        </p:pic>
      </p:grpSp>
      <p:sp>
        <p:nvSpPr>
          <p:cNvPr id="3" name="Espace réservé du pied de page 2">
            <a:extLst>
              <a:ext uri="{FF2B5EF4-FFF2-40B4-BE49-F238E27FC236}">
                <a16:creationId xmlns:a16="http://schemas.microsoft.com/office/drawing/2014/main" id="{E156D673-EF8D-028F-3B43-FB306D556A97}"/>
              </a:ext>
            </a:extLst>
          </p:cNvPr>
          <p:cNvSpPr txBox="1">
            <a:spLocks/>
          </p:cNvSpPr>
          <p:nvPr/>
        </p:nvSpPr>
        <p:spPr>
          <a:xfrm>
            <a:off x="9160459" y="6487595"/>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897561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D3434D2-5423-5F0D-2397-9566791AA141}"/>
              </a:ext>
            </a:extLst>
          </p:cNvPr>
          <p:cNvSpPr>
            <a:spLocks noGrp="1"/>
          </p:cNvSpPr>
          <p:nvPr>
            <p:ph type="title"/>
          </p:nvPr>
        </p:nvSpPr>
        <p:spPr>
          <a:xfrm>
            <a:off x="310796" y="211597"/>
            <a:ext cx="6804379" cy="659350"/>
          </a:xfrm>
        </p:spPr>
        <p:txBody>
          <a:bodyPr anchor="b">
            <a:noAutofit/>
          </a:bodyPr>
          <a:lstStyle/>
          <a:p>
            <a:r>
              <a:rPr lang="fr-FR" sz="4000" b="1" noProof="1">
                <a:latin typeface="Segoe UI Symbol" panose="020B0502040204020203" pitchFamily="34" charset="0"/>
                <a:ea typeface="Segoe UI Symbol" panose="020B0502040204020203" pitchFamily="34" charset="0"/>
              </a:rPr>
              <a:t>Rencontres Nationales</a:t>
            </a:r>
          </a:p>
        </p:txBody>
      </p:sp>
      <p:sp>
        <p:nvSpPr>
          <p:cNvPr id="11" name="Content Placeholder 3">
            <a:extLst>
              <a:ext uri="{FF2B5EF4-FFF2-40B4-BE49-F238E27FC236}">
                <a16:creationId xmlns:a16="http://schemas.microsoft.com/office/drawing/2014/main" id="{0A7B9C5A-783E-FEB4-482C-5A507A2EE788}"/>
              </a:ext>
            </a:extLst>
          </p:cNvPr>
          <p:cNvSpPr>
            <a:spLocks noGrp="1"/>
          </p:cNvSpPr>
          <p:nvPr>
            <p:ph type="body" sz="half" idx="2"/>
          </p:nvPr>
        </p:nvSpPr>
        <p:spPr>
          <a:xfrm>
            <a:off x="201959" y="1132436"/>
            <a:ext cx="5912503" cy="5733623"/>
          </a:xfrm>
        </p:spPr>
        <p:txBody>
          <a:bodyPr>
            <a:normAutofit lnSpcReduction="10000"/>
          </a:bodyPr>
          <a:lstStyle/>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Hôpital-domicile: Quelles prises en charge?</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Alternance sessions plénières et ateliers  favorisant les échanges</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Des sessions incontournables</a:t>
            </a:r>
          </a:p>
          <a:p>
            <a:pPr marL="800100" lvl="1" indent="-342900">
              <a:buFont typeface="Arial" panose="020B0604020202020204" pitchFamily="34" charset="0"/>
              <a:buChar char="•"/>
            </a:pPr>
            <a:r>
              <a:rPr lang="fr-FR" sz="1800" noProof="1">
                <a:latin typeface="Segoe UI Symbol" panose="020B0502040204020203" pitchFamily="34" charset="0"/>
                <a:ea typeface="Segoe UI Symbol" panose="020B0502040204020203" pitchFamily="34" charset="0"/>
              </a:rPr>
              <a:t>Retour sur les journées du LYSA, FILO</a:t>
            </a:r>
          </a:p>
          <a:p>
            <a:pPr marL="800100" lvl="1" indent="-342900">
              <a:buFont typeface="Arial" panose="020B0604020202020204" pitchFamily="34" charset="0"/>
              <a:buChar char="•"/>
            </a:pPr>
            <a:r>
              <a:rPr lang="fr-FR" sz="1800" noProof="1">
                <a:latin typeface="Segoe UI Symbol" panose="020B0502040204020203" pitchFamily="34" charset="0"/>
                <a:ea typeface="Segoe UI Symbol" panose="020B0502040204020203" pitchFamily="34" charset="0"/>
              </a:rPr>
              <a:t>Remise des bourses de recherche</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Ateliers pathologies</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Ateliers qualité de vie et parcours (Maintien et reprise du travail, les défis AJA, l’APA, les ressources émotionnelles)</a:t>
            </a:r>
          </a:p>
          <a:p>
            <a:pPr marL="342900" indent="-342900">
              <a:buFont typeface="Arial" panose="020B0604020202020204" pitchFamily="34" charset="0"/>
              <a:buChar char="•"/>
            </a:pPr>
            <a:endParaRPr lang="fr-FR" sz="2000" noProof="1">
              <a:latin typeface="Segoe UI Symbol" panose="020B0502040204020203" pitchFamily="34" charset="0"/>
              <a:ea typeface="Segoe UI Symbol" panose="020B0502040204020203" pitchFamily="34" charset="0"/>
            </a:endParaRP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4 bourses remises et 2 prix jeunes experts</a:t>
            </a:r>
          </a:p>
          <a:p>
            <a:pPr marL="342900" indent="-342900">
              <a:buFont typeface="Arial" panose="020B0604020202020204" pitchFamily="34" charset="0"/>
              <a:buChar char="•"/>
            </a:pPr>
            <a:endParaRPr lang="fr-FR" sz="2000" noProof="1">
              <a:latin typeface="Segoe UI Symbol" panose="020B0502040204020203" pitchFamily="34" charset="0"/>
              <a:ea typeface="Segoe UI Symbol" panose="020B0502040204020203" pitchFamily="34" charset="0"/>
            </a:endParaRP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100 participants</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21 bénévoles</a:t>
            </a:r>
          </a:p>
          <a:p>
            <a:pPr marL="342900" indent="-342900">
              <a:buFont typeface="Arial" panose="020B0604020202020204" pitchFamily="34" charset="0"/>
              <a:buChar char="•"/>
            </a:pPr>
            <a:r>
              <a:rPr lang="fr-FR" sz="2000" noProof="1">
                <a:latin typeface="Segoe UI Symbol" panose="020B0502040204020203" pitchFamily="34" charset="0"/>
                <a:ea typeface="Segoe UI Symbol" panose="020B0502040204020203" pitchFamily="34" charset="0"/>
              </a:rPr>
              <a:t>21 intervenants</a:t>
            </a:r>
          </a:p>
          <a:p>
            <a:pPr lvl="1"/>
            <a:endParaRPr lang="fr-FR" sz="1800" noProof="1">
              <a:latin typeface="Segoe UI Symbol" panose="020B0502040204020203" pitchFamily="34" charset="0"/>
              <a:ea typeface="Segoe UI Symbol" panose="020B0502040204020203" pitchFamily="34" charset="0"/>
            </a:endParaRPr>
          </a:p>
        </p:txBody>
      </p:sp>
      <p:grpSp>
        <p:nvGrpSpPr>
          <p:cNvPr id="4" name="Groupe 3">
            <a:extLst>
              <a:ext uri="{FF2B5EF4-FFF2-40B4-BE49-F238E27FC236}">
                <a16:creationId xmlns:a16="http://schemas.microsoft.com/office/drawing/2014/main" id="{7EA560A0-AA4B-6C39-9978-D519208119F0}"/>
              </a:ext>
            </a:extLst>
          </p:cNvPr>
          <p:cNvGrpSpPr/>
          <p:nvPr/>
        </p:nvGrpSpPr>
        <p:grpSpPr>
          <a:xfrm>
            <a:off x="6472518" y="48721"/>
            <a:ext cx="5719482" cy="6267838"/>
            <a:chOff x="6304754" y="48720"/>
            <a:chExt cx="5887246" cy="6896365"/>
          </a:xfrm>
        </p:grpSpPr>
        <p:pic>
          <p:nvPicPr>
            <p:cNvPr id="5" name="Image 4">
              <a:extLst>
                <a:ext uri="{FF2B5EF4-FFF2-40B4-BE49-F238E27FC236}">
                  <a16:creationId xmlns:a16="http://schemas.microsoft.com/office/drawing/2014/main" id="{2AE9BBE6-E561-2200-2922-A0BD0DD38B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4860" y="2146684"/>
              <a:ext cx="3584382" cy="2448912"/>
            </a:xfrm>
            <a:prstGeom prst="rect">
              <a:avLst/>
            </a:prstGeom>
          </p:spPr>
        </p:pic>
        <p:pic>
          <p:nvPicPr>
            <p:cNvPr id="8" name="Image 7">
              <a:extLst>
                <a:ext uri="{FF2B5EF4-FFF2-40B4-BE49-F238E27FC236}">
                  <a16:creationId xmlns:a16="http://schemas.microsoft.com/office/drawing/2014/main" id="{BE5BCA0A-6051-1F4F-F4E7-2704C28E86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4754" y="2318248"/>
              <a:ext cx="2277348" cy="2277348"/>
            </a:xfrm>
            <a:prstGeom prst="rect">
              <a:avLst/>
            </a:prstGeom>
          </p:spPr>
        </p:pic>
        <p:pic>
          <p:nvPicPr>
            <p:cNvPr id="13" name="Image 12">
              <a:extLst>
                <a:ext uri="{FF2B5EF4-FFF2-40B4-BE49-F238E27FC236}">
                  <a16:creationId xmlns:a16="http://schemas.microsoft.com/office/drawing/2014/main" id="{C81D0FB3-AE55-164A-231F-02E2C7ACD3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937954" y="4288179"/>
              <a:ext cx="3036464" cy="2277348"/>
            </a:xfrm>
            <a:prstGeom prst="rect">
              <a:avLst/>
            </a:prstGeom>
          </p:spPr>
        </p:pic>
        <p:pic>
          <p:nvPicPr>
            <p:cNvPr id="18" name="Image 17">
              <a:extLst>
                <a:ext uri="{FF2B5EF4-FFF2-40B4-BE49-F238E27FC236}">
                  <a16:creationId xmlns:a16="http://schemas.microsoft.com/office/drawing/2014/main" id="{EF76C70B-ABA6-BFB0-F31A-2FE9A6D513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94860" y="4160145"/>
              <a:ext cx="3597140" cy="2697855"/>
            </a:xfrm>
            <a:prstGeom prst="rect">
              <a:avLst/>
            </a:prstGeom>
          </p:spPr>
        </p:pic>
        <p:pic>
          <p:nvPicPr>
            <p:cNvPr id="20" name="Image 19">
              <a:extLst>
                <a:ext uri="{FF2B5EF4-FFF2-40B4-BE49-F238E27FC236}">
                  <a16:creationId xmlns:a16="http://schemas.microsoft.com/office/drawing/2014/main" id="{871F5554-4F88-97B3-2BAF-BADB03C948D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29400" y="48720"/>
              <a:ext cx="5559136" cy="2448912"/>
            </a:xfrm>
            <a:prstGeom prst="rect">
              <a:avLst/>
            </a:prstGeom>
          </p:spPr>
        </p:pic>
      </p:grpSp>
      <p:sp>
        <p:nvSpPr>
          <p:cNvPr id="6" name="Espace réservé du pied de page 2">
            <a:extLst>
              <a:ext uri="{FF2B5EF4-FFF2-40B4-BE49-F238E27FC236}">
                <a16:creationId xmlns:a16="http://schemas.microsoft.com/office/drawing/2014/main" id="{D6A937B7-95D7-FB19-C9D3-41FA2ECF70A0}"/>
              </a:ext>
            </a:extLst>
          </p:cNvPr>
          <p:cNvSpPr txBox="1">
            <a:spLocks/>
          </p:cNvSpPr>
          <p:nvPr/>
        </p:nvSpPr>
        <p:spPr>
          <a:xfrm>
            <a:off x="8949329" y="6316559"/>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44960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 name="Image 15">
            <a:extLst>
              <a:ext uri="{FF2B5EF4-FFF2-40B4-BE49-F238E27FC236}">
                <a16:creationId xmlns:a16="http://schemas.microsoft.com/office/drawing/2014/main" id="{2144C2B6-61FF-6A67-6304-910CBDADC3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5192" y="1421284"/>
            <a:ext cx="2596808" cy="3462411"/>
          </a:xfrm>
          <a:prstGeom prst="rect">
            <a:avLst/>
          </a:prstGeom>
        </p:spPr>
      </p:pic>
      <p:sp>
        <p:nvSpPr>
          <p:cNvPr id="3" name="Titre 2">
            <a:extLst>
              <a:ext uri="{FF2B5EF4-FFF2-40B4-BE49-F238E27FC236}">
                <a16:creationId xmlns:a16="http://schemas.microsoft.com/office/drawing/2014/main" id="{1084A182-DE07-4841-7EC8-C7CB7B3AF811}"/>
              </a:ext>
            </a:extLst>
          </p:cNvPr>
          <p:cNvSpPr>
            <a:spLocks noGrp="1"/>
          </p:cNvSpPr>
          <p:nvPr>
            <p:ph type="title"/>
          </p:nvPr>
        </p:nvSpPr>
        <p:spPr>
          <a:xfrm>
            <a:off x="838200" y="121176"/>
            <a:ext cx="10515600" cy="1325563"/>
          </a:xfrm>
        </p:spPr>
        <p:txBody>
          <a:bodyPr anchor="ctr">
            <a:normAutofit/>
          </a:bodyPr>
          <a:lstStyle/>
          <a:p>
            <a:r>
              <a:rPr lang="fr-FR" b="1" noProof="1">
                <a:latin typeface="Segoe UI Symbol" panose="020B0502040204020203" pitchFamily="34" charset="0"/>
                <a:ea typeface="Segoe UI Symbol" panose="020B0502040204020203" pitchFamily="34" charset="0"/>
              </a:rPr>
              <a:t>Journées d’ELLyE 2025</a:t>
            </a:r>
          </a:p>
        </p:txBody>
      </p:sp>
      <p:sp>
        <p:nvSpPr>
          <p:cNvPr id="10" name="Content Placeholder 2">
            <a:extLst>
              <a:ext uri="{FF2B5EF4-FFF2-40B4-BE49-F238E27FC236}">
                <a16:creationId xmlns:a16="http://schemas.microsoft.com/office/drawing/2014/main" id="{0CD9C214-72C2-3B40-1A94-20FA0E3177A1}"/>
              </a:ext>
            </a:extLst>
          </p:cNvPr>
          <p:cNvSpPr>
            <a:spLocks noGrp="1"/>
          </p:cNvSpPr>
          <p:nvPr>
            <p:ph sz="half" idx="1"/>
          </p:nvPr>
        </p:nvSpPr>
        <p:spPr>
          <a:xfrm>
            <a:off x="187708" y="1552173"/>
            <a:ext cx="5251731" cy="4636398"/>
          </a:xfrm>
        </p:spPr>
        <p:txBody>
          <a:bodyPr>
            <a:normAutofit/>
          </a:bodyPr>
          <a:lstStyle/>
          <a:p>
            <a:r>
              <a:rPr lang="fr-FR" sz="2400" noProof="1">
                <a:latin typeface="Segoe UI Symbol" panose="020B0502040204020203" pitchFamily="34" charset="0"/>
                <a:ea typeface="Segoe UI Symbol" panose="020B0502040204020203" pitchFamily="34" charset="0"/>
              </a:rPr>
              <a:t>Format commun </a:t>
            </a:r>
          </a:p>
          <a:p>
            <a:pPr lvl="1"/>
            <a:r>
              <a:rPr lang="fr-FR" sz="2000" noProof="1">
                <a:latin typeface="Segoe UI Symbol" panose="020B0502040204020203" pitchFamily="34" charset="0"/>
                <a:ea typeface="Segoe UI Symbol" panose="020B0502040204020203" pitchFamily="34" charset="0"/>
              </a:rPr>
              <a:t>Stand café d’ELLyE en journée</a:t>
            </a:r>
          </a:p>
          <a:p>
            <a:pPr lvl="1"/>
            <a:r>
              <a:rPr lang="fr-FR" sz="2000" noProof="1">
                <a:latin typeface="Segoe UI Symbol" panose="020B0502040204020203" pitchFamily="34" charset="0"/>
                <a:ea typeface="Segoe UI Symbol" panose="020B0502040204020203" pitchFamily="34" charset="0"/>
              </a:rPr>
              <a:t>Réunions d’information le soir dans </a:t>
            </a:r>
            <a:r>
              <a:rPr lang="fr-FR" sz="2000" b="1" noProof="1">
                <a:latin typeface="Segoe UI Symbol" panose="020B0502040204020203" pitchFamily="34" charset="0"/>
                <a:ea typeface="Segoe UI Symbol" panose="020B0502040204020203" pitchFamily="34" charset="0"/>
              </a:rPr>
              <a:t>17 villes</a:t>
            </a:r>
            <a:r>
              <a:rPr lang="fr-FR" sz="1800" noProof="1">
                <a:latin typeface="Segoe UI Symbol" panose="020B0502040204020203" pitchFamily="34" charset="0"/>
                <a:ea typeface="Segoe UI Symbol" panose="020B0502040204020203" pitchFamily="34" charset="0"/>
              </a:rPr>
              <a:t> </a:t>
            </a:r>
          </a:p>
          <a:p>
            <a:pPr marL="457200" lvl="1" indent="0">
              <a:buNone/>
            </a:pPr>
            <a:r>
              <a:rPr lang="fr-FR" sz="1400" noProof="1">
                <a:latin typeface="Segoe UI Symbol" panose="020B0502040204020203" pitchFamily="34" charset="0"/>
                <a:ea typeface="Segoe UI Symbol" panose="020B0502040204020203" pitchFamily="34" charset="0"/>
              </a:rPr>
              <a:t>(</a:t>
            </a:r>
            <a:r>
              <a:rPr lang="fr-FR" sz="1600" noProof="1">
                <a:latin typeface="Segoe UI Symbol" panose="020B0502040204020203" pitchFamily="34" charset="0"/>
                <a:ea typeface="Segoe UI Symbol" panose="020B0502040204020203" pitchFamily="34" charset="0"/>
              </a:rPr>
              <a:t>Argenteuil, Avignon, Bayonne, Bordeaux, Caen, Dunkerque, La Roche sur Yon, Libourne, Lille, Lyon, Nice, Poitiers, Reims, Rouen, Saint Etienne, Tours, Valence)</a:t>
            </a:r>
          </a:p>
          <a:p>
            <a:pPr lvl="1"/>
            <a:r>
              <a:rPr lang="fr-FR" sz="1800" noProof="1">
                <a:latin typeface="Segoe UI Symbol" panose="020B0502040204020203" pitchFamily="34" charset="0"/>
                <a:ea typeface="Segoe UI Symbol" panose="020B0502040204020203" pitchFamily="34" charset="0"/>
              </a:rPr>
              <a:t>Présence sur </a:t>
            </a:r>
            <a:r>
              <a:rPr lang="fr-FR" sz="1800" b="1" noProof="1">
                <a:latin typeface="Segoe UI Symbol" panose="020B0502040204020203" pitchFamily="34" charset="0"/>
                <a:ea typeface="Segoe UI Symbol" panose="020B0502040204020203" pitchFamily="34" charset="0"/>
              </a:rPr>
              <a:t>53 évènements </a:t>
            </a:r>
          </a:p>
          <a:p>
            <a:pPr marL="457200" lvl="1" indent="0">
              <a:buNone/>
            </a:pPr>
            <a:r>
              <a:rPr lang="fr-FR" sz="1800" noProof="1">
                <a:latin typeface="Segoe UI Symbol" panose="020B0502040204020203" pitchFamily="34" charset="0"/>
                <a:ea typeface="Segoe UI Symbol" panose="020B0502040204020203" pitchFamily="34" charset="0"/>
              </a:rPr>
              <a:t>(</a:t>
            </a:r>
            <a:r>
              <a:rPr lang="fr-FR" sz="1400" noProof="1">
                <a:latin typeface="Segoe UI Symbol" panose="020B0502040204020203" pitchFamily="34" charset="0"/>
                <a:ea typeface="Segoe UI Symbol" panose="020B0502040204020203" pitchFamily="34" charset="0"/>
              </a:rPr>
              <a:t>Metz, Nancy, Strasbourg, Roubaix, Marseilles, Rueil, Voyage au cœur du sang, Hemato Run …)</a:t>
            </a:r>
          </a:p>
          <a:p>
            <a:r>
              <a:rPr lang="fr-FR" sz="2400" noProof="1">
                <a:latin typeface="Segoe UI Symbol" panose="020B0502040204020203" pitchFamily="34" charset="0"/>
                <a:ea typeface="Segoe UI Symbol" panose="020B0502040204020203" pitchFamily="34" charset="0"/>
              </a:rPr>
              <a:t>&gt;1000 participants</a:t>
            </a:r>
          </a:p>
          <a:p>
            <a:r>
              <a:rPr lang="fr-FR" sz="2400" noProof="1">
                <a:latin typeface="Segoe UI Symbol" panose="020B0502040204020203" pitchFamily="34" charset="0"/>
                <a:ea typeface="Segoe UI Symbol" panose="020B0502040204020203" pitchFamily="34" charset="0"/>
              </a:rPr>
              <a:t>&gt;100 bénévoles impliqués</a:t>
            </a:r>
          </a:p>
          <a:p>
            <a:endParaRPr lang="fr-FR" sz="2000" noProof="1">
              <a:latin typeface="Segoe UI Symbol" panose="020B0502040204020203" pitchFamily="34" charset="0"/>
              <a:ea typeface="Segoe UI Symbol" panose="020B0502040204020203" pitchFamily="34" charset="0"/>
            </a:endParaRPr>
          </a:p>
          <a:p>
            <a:pPr marL="0" indent="0">
              <a:buNone/>
            </a:pPr>
            <a:endParaRPr lang="fr-FR" sz="2000" noProof="1">
              <a:latin typeface="Segoe UI Symbol" panose="020B0502040204020203" pitchFamily="34" charset="0"/>
              <a:ea typeface="Segoe UI Symbol" panose="020B0502040204020203" pitchFamily="34" charset="0"/>
            </a:endParaRPr>
          </a:p>
          <a:p>
            <a:endParaRPr lang="fr-FR" sz="2000" noProof="1">
              <a:latin typeface="Segoe UI Symbol" panose="020B0502040204020203" pitchFamily="34" charset="0"/>
              <a:ea typeface="Segoe UI Symbol" panose="020B0502040204020203" pitchFamily="34" charset="0"/>
            </a:endParaRPr>
          </a:p>
          <a:p>
            <a:pPr marL="0" indent="0">
              <a:buNone/>
            </a:pPr>
            <a:endParaRPr lang="fr-FR" sz="2000" noProof="1">
              <a:latin typeface="Segoe UI Symbol" panose="020B0502040204020203" pitchFamily="34" charset="0"/>
              <a:ea typeface="Segoe UI Symbol" panose="020B0502040204020203" pitchFamily="34" charset="0"/>
            </a:endParaRPr>
          </a:p>
        </p:txBody>
      </p:sp>
      <p:pic>
        <p:nvPicPr>
          <p:cNvPr id="8" name="Image 7">
            <a:extLst>
              <a:ext uri="{FF2B5EF4-FFF2-40B4-BE49-F238E27FC236}">
                <a16:creationId xmlns:a16="http://schemas.microsoft.com/office/drawing/2014/main" id="{ED853F63-0755-F4D3-EE0A-952F549245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47055" y="4513055"/>
            <a:ext cx="2344945" cy="2344945"/>
          </a:xfrm>
          <a:prstGeom prst="rect">
            <a:avLst/>
          </a:prstGeom>
        </p:spPr>
      </p:pic>
      <p:pic>
        <p:nvPicPr>
          <p:cNvPr id="12" name="Image 11">
            <a:extLst>
              <a:ext uri="{FF2B5EF4-FFF2-40B4-BE49-F238E27FC236}">
                <a16:creationId xmlns:a16="http://schemas.microsoft.com/office/drawing/2014/main" id="{60DDD460-39FF-ED94-4885-C5E170D99A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34163" y="-48347"/>
            <a:ext cx="3357837" cy="1889606"/>
          </a:xfrm>
          <a:prstGeom prst="rect">
            <a:avLst/>
          </a:prstGeom>
        </p:spPr>
      </p:pic>
      <p:pic>
        <p:nvPicPr>
          <p:cNvPr id="19" name="Image 18">
            <a:extLst>
              <a:ext uri="{FF2B5EF4-FFF2-40B4-BE49-F238E27FC236}">
                <a16:creationId xmlns:a16="http://schemas.microsoft.com/office/drawing/2014/main" id="{D448831E-EC33-C13B-98F9-62CB53DDBF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5060" y="4883695"/>
            <a:ext cx="2542372" cy="1906779"/>
          </a:xfrm>
          <a:prstGeom prst="rect">
            <a:avLst/>
          </a:prstGeom>
        </p:spPr>
      </p:pic>
      <p:pic>
        <p:nvPicPr>
          <p:cNvPr id="21" name="Image 20">
            <a:extLst>
              <a:ext uri="{FF2B5EF4-FFF2-40B4-BE49-F238E27FC236}">
                <a16:creationId xmlns:a16="http://schemas.microsoft.com/office/drawing/2014/main" id="{B00AA4EA-534E-E84D-98A1-F749950DEC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2882" y="5298273"/>
            <a:ext cx="2727627" cy="1536059"/>
          </a:xfrm>
          <a:prstGeom prst="rect">
            <a:avLst/>
          </a:prstGeom>
        </p:spPr>
      </p:pic>
      <p:pic>
        <p:nvPicPr>
          <p:cNvPr id="5" name="Image 4">
            <a:extLst>
              <a:ext uri="{FF2B5EF4-FFF2-40B4-BE49-F238E27FC236}">
                <a16:creationId xmlns:a16="http://schemas.microsoft.com/office/drawing/2014/main" id="{0070F35B-E83B-97AE-096C-AD15760246B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98384" y="1626386"/>
            <a:ext cx="2596808" cy="3671887"/>
          </a:xfrm>
          <a:prstGeom prst="rect">
            <a:avLst/>
          </a:prstGeom>
        </p:spPr>
      </p:pic>
      <p:sp>
        <p:nvSpPr>
          <p:cNvPr id="4" name="Espace réservé du pied de page 2">
            <a:extLst>
              <a:ext uri="{FF2B5EF4-FFF2-40B4-BE49-F238E27FC236}">
                <a16:creationId xmlns:a16="http://schemas.microsoft.com/office/drawing/2014/main" id="{BB65CDEC-C145-E0A4-179E-0F422C6D2451}"/>
              </a:ext>
            </a:extLst>
          </p:cNvPr>
          <p:cNvSpPr txBox="1">
            <a:spLocks/>
          </p:cNvSpPr>
          <p:nvPr/>
        </p:nvSpPr>
        <p:spPr>
          <a:xfrm>
            <a:off x="669863" y="6328889"/>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82117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p:cNvSpPr>
            <a:spLocks noGrp="1"/>
          </p:cNvSpPr>
          <p:nvPr>
            <p:ph type="title"/>
          </p:nvPr>
        </p:nvSpPr>
        <p:spPr>
          <a:xfrm>
            <a:off x="914400" y="136525"/>
            <a:ext cx="10515600" cy="1325563"/>
          </a:xfrm>
        </p:spPr>
        <p:txBody>
          <a:bodyPr vert="horz" lIns="91440" tIns="45720" rIns="91440" bIns="45720" rtlCol="0" anchor="ctr">
            <a:normAutofit/>
          </a:bodyPr>
          <a:lstStyle/>
          <a:p>
            <a:r>
              <a:rPr lang="fr-FR" b="1" kern="1200" noProof="1">
                <a:latin typeface="Segoe UI Symbol" panose="020B0502040204020203" pitchFamily="34" charset="0"/>
                <a:ea typeface="Segoe UI Symbol" panose="020B0502040204020203" pitchFamily="34" charset="0"/>
              </a:rPr>
              <a:t>Activité online</a:t>
            </a:r>
          </a:p>
        </p:txBody>
      </p:sp>
      <p:sp>
        <p:nvSpPr>
          <p:cNvPr id="8" name="Rectangle 7"/>
          <p:cNvSpPr/>
          <p:nvPr/>
        </p:nvSpPr>
        <p:spPr>
          <a:xfrm>
            <a:off x="1395057" y="1570779"/>
            <a:ext cx="10034943" cy="3286187"/>
          </a:xfrm>
          <a:prstGeom prst="rect">
            <a:avLst/>
          </a:prstGeom>
        </p:spPr>
        <p:txBody>
          <a:bodyPr vert="horz" lIns="91440" tIns="45720" rIns="91440" bIns="45720" rtlCol="0" anchorCtr="0">
            <a:normAutofit fontScale="62500" lnSpcReduction="20000"/>
          </a:bodyPr>
          <a:lstStyle/>
          <a:p>
            <a:pPr marL="472500" lvl="1" indent="-228600">
              <a:lnSpc>
                <a:spcPct val="90000"/>
              </a:lnSpc>
              <a:spcBef>
                <a:spcPct val="20000"/>
              </a:spcBef>
              <a:spcAft>
                <a:spcPts val="450"/>
              </a:spcAft>
              <a:buClr>
                <a:schemeClr val="accent2"/>
              </a:buClr>
              <a:buSzPct val="92000"/>
              <a:buFont typeface="Arial" panose="020B0604020202020204" pitchFamily="34" charset="0"/>
              <a:buChar char="•"/>
            </a:pPr>
            <a:r>
              <a:rPr lang="fr-FR" sz="2800" b="1" noProof="1">
                <a:latin typeface="Montserrat" pitchFamily="2" charset="77"/>
              </a:rPr>
              <a:t>ELLyE.fr :</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124K utilisateurs</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817K pages vues</a:t>
            </a:r>
          </a:p>
          <a:p>
            <a:pPr marL="472500" lvl="1" indent="-228600">
              <a:lnSpc>
                <a:spcPct val="90000"/>
              </a:lnSpc>
              <a:spcBef>
                <a:spcPct val="20000"/>
              </a:spcBef>
              <a:spcAft>
                <a:spcPts val="450"/>
              </a:spcAft>
              <a:buClr>
                <a:schemeClr val="accent2"/>
              </a:buClr>
              <a:buSzPct val="92000"/>
              <a:buFont typeface="Arial" panose="020B0604020202020204" pitchFamily="34" charset="0"/>
              <a:buChar char="•"/>
            </a:pPr>
            <a:r>
              <a:rPr lang="fr-FR" sz="2800" b="1" noProof="1">
                <a:latin typeface="Montserrat" pitchFamily="2" charset="77"/>
              </a:rPr>
              <a:t>Orely.org : </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7.7K utilisateurs</a:t>
            </a:r>
          </a:p>
          <a:p>
            <a:pPr marL="472500" lvl="1" indent="-228600">
              <a:lnSpc>
                <a:spcPct val="90000"/>
              </a:lnSpc>
              <a:spcBef>
                <a:spcPct val="20000"/>
              </a:spcBef>
              <a:spcAft>
                <a:spcPts val="450"/>
              </a:spcAft>
              <a:buClr>
                <a:schemeClr val="accent2"/>
              </a:buClr>
              <a:buSzPct val="92000"/>
              <a:buFont typeface="Arial" panose="020B0604020202020204" pitchFamily="34" charset="0"/>
              <a:buChar char="•"/>
            </a:pPr>
            <a:r>
              <a:rPr lang="fr-FR" sz="3100" b="1" noProof="1">
                <a:latin typeface="Montserrat" pitchFamily="2" charset="77"/>
              </a:rPr>
              <a:t>Lymphosite.fr : </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9K utilisateurs</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62K chargements sur Vimeo</a:t>
            </a:r>
          </a:p>
          <a:p>
            <a:pPr marL="472500" lvl="1" indent="-228600">
              <a:lnSpc>
                <a:spcPct val="90000"/>
              </a:lnSpc>
              <a:spcBef>
                <a:spcPct val="20000"/>
              </a:spcBef>
              <a:spcAft>
                <a:spcPts val="450"/>
              </a:spcAft>
              <a:buClr>
                <a:schemeClr val="accent2"/>
              </a:buClr>
              <a:buSzPct val="92000"/>
              <a:buFont typeface="Arial" panose="020B0604020202020204" pitchFamily="34" charset="0"/>
              <a:buChar char="•"/>
            </a:pPr>
            <a:r>
              <a:rPr lang="fr-FR" sz="2800" b="1" noProof="1">
                <a:latin typeface="Montserrat" pitchFamily="2" charset="77"/>
              </a:rPr>
              <a:t>Forum </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r>
              <a:rPr lang="fr-FR" sz="2800" noProof="1">
                <a:latin typeface="Montserrat" pitchFamily="2" charset="77"/>
              </a:rPr>
              <a:t>6.5K utilisateurs</a:t>
            </a:r>
          </a:p>
          <a:p>
            <a:pPr marL="929700" lvl="2" indent="-228600">
              <a:lnSpc>
                <a:spcPct val="90000"/>
              </a:lnSpc>
              <a:spcBef>
                <a:spcPct val="20000"/>
              </a:spcBef>
              <a:spcAft>
                <a:spcPts val="450"/>
              </a:spcAft>
              <a:buClr>
                <a:schemeClr val="accent2"/>
              </a:buClr>
              <a:buSzPct val="92000"/>
              <a:buFont typeface="Arial" panose="020B0604020202020204" pitchFamily="34" charset="0"/>
              <a:buChar char="•"/>
            </a:pPr>
            <a:endParaRPr lang="fr-FR" sz="2800" noProof="1">
              <a:latin typeface="Montserrat" pitchFamily="2" charset="77"/>
            </a:endParaRPr>
          </a:p>
        </p:txBody>
      </p:sp>
      <p:pic>
        <p:nvPicPr>
          <p:cNvPr id="5" name="Image 4" descr="Une image contenant ligne, Tracé, texte, Police&#10;&#10;Le contenu généré par l’IA peut être incorrect.">
            <a:extLst>
              <a:ext uri="{FF2B5EF4-FFF2-40B4-BE49-F238E27FC236}">
                <a16:creationId xmlns:a16="http://schemas.microsoft.com/office/drawing/2014/main" id="{7DB57ECA-42D9-3046-DEAC-C8E85C30E5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5649" y="4362354"/>
            <a:ext cx="10034943" cy="2176558"/>
          </a:xfrm>
          <a:prstGeom prst="rect">
            <a:avLst/>
          </a:prstGeom>
        </p:spPr>
      </p:pic>
      <p:pic>
        <p:nvPicPr>
          <p:cNvPr id="6" name="Image 5" descr="Une image contenant texte, clipart&#10;&#10;Description générée automatiquement">
            <a:extLst>
              <a:ext uri="{FF2B5EF4-FFF2-40B4-BE49-F238E27FC236}">
                <a16:creationId xmlns:a16="http://schemas.microsoft.com/office/drawing/2014/main" id="{C6A999B7-F76C-F69C-2027-1A361737CF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2747" y="2569587"/>
            <a:ext cx="2273301" cy="972468"/>
          </a:xfrm>
          <a:prstGeom prst="rect">
            <a:avLst/>
          </a:prstGeom>
        </p:spPr>
      </p:pic>
      <p:pic>
        <p:nvPicPr>
          <p:cNvPr id="7" name="Espace réservé du contenu 12">
            <a:extLst>
              <a:ext uri="{FF2B5EF4-FFF2-40B4-BE49-F238E27FC236}">
                <a16:creationId xmlns:a16="http://schemas.microsoft.com/office/drawing/2014/main" id="{84B7CDBE-4F30-21B7-36B5-87211270CA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6371" y="1312916"/>
            <a:ext cx="3810000" cy="752475"/>
          </a:xfrm>
          <a:prstGeom prst="rect">
            <a:avLst/>
          </a:prstGeom>
        </p:spPr>
      </p:pic>
      <p:sp>
        <p:nvSpPr>
          <p:cNvPr id="3" name="Rectangle 2">
            <a:extLst>
              <a:ext uri="{FF2B5EF4-FFF2-40B4-BE49-F238E27FC236}">
                <a16:creationId xmlns:a16="http://schemas.microsoft.com/office/drawing/2014/main" id="{E36A1D85-BA43-C4E3-61B8-BA20BD539A01}"/>
              </a:ext>
            </a:extLst>
          </p:cNvPr>
          <p:cNvSpPr/>
          <p:nvPr/>
        </p:nvSpPr>
        <p:spPr>
          <a:xfrm>
            <a:off x="7424997" y="694669"/>
            <a:ext cx="1792941" cy="15877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0" name="Image 9">
            <a:extLst>
              <a:ext uri="{FF2B5EF4-FFF2-40B4-BE49-F238E27FC236}">
                <a16:creationId xmlns:a16="http://schemas.microsoft.com/office/drawing/2014/main" id="{A46D14BC-4C83-B35D-2148-7B4F80D49F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31314" y="476336"/>
            <a:ext cx="3434965" cy="1971503"/>
          </a:xfrm>
          <a:prstGeom prst="rect">
            <a:avLst/>
          </a:prstGeom>
        </p:spPr>
      </p:pic>
    </p:spTree>
    <p:extLst>
      <p:ext uri="{BB962C8B-B14F-4D97-AF65-F5344CB8AC3E}">
        <p14:creationId xmlns:p14="http://schemas.microsoft.com/office/powerpoint/2010/main" val="3376297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1AE0A-E0BB-E24C-99B3-4BFD3E109FDF}"/>
              </a:ext>
            </a:extLst>
          </p:cNvPr>
          <p:cNvSpPr>
            <a:spLocks noGrp="1"/>
          </p:cNvSpPr>
          <p:nvPr>
            <p:ph type="title"/>
          </p:nvPr>
        </p:nvSpPr>
        <p:spPr>
          <a:xfrm>
            <a:off x="323409" y="183987"/>
            <a:ext cx="10515600" cy="1116782"/>
          </a:xfrm>
        </p:spPr>
        <p:txBody>
          <a:bodyPr>
            <a:normAutofit fontScale="90000"/>
          </a:bodyPr>
          <a:lstStyle/>
          <a:p>
            <a:r>
              <a:rPr lang="fr-FR" noProof="1">
                <a:latin typeface="Segoe UI Symbol" panose="020B0502040204020203" pitchFamily="34" charset="0"/>
                <a:ea typeface="Segoe UI Symbol" panose="020B0502040204020203" pitchFamily="34" charset="0"/>
              </a:rPr>
              <a:t>Les réseaux sociaux</a:t>
            </a:r>
            <a:br>
              <a:rPr lang="fr-FR" noProof="1">
                <a:latin typeface="Segoe UI Symbol" panose="020B0502040204020203" pitchFamily="34" charset="0"/>
                <a:ea typeface="Segoe UI Symbol" panose="020B0502040204020203" pitchFamily="34" charset="0"/>
              </a:rPr>
            </a:br>
            <a:r>
              <a:rPr lang="fr-FR" noProof="1">
                <a:latin typeface="Segoe UI Symbol" panose="020B0502040204020203" pitchFamily="34" charset="0"/>
                <a:ea typeface="Segoe UI Symbol" panose="020B0502040204020203" pitchFamily="34" charset="0"/>
              </a:rPr>
              <a:t>									</a:t>
            </a:r>
          </a:p>
        </p:txBody>
      </p:sp>
      <p:sp>
        <p:nvSpPr>
          <p:cNvPr id="3" name="Content Placeholder 2">
            <a:extLst>
              <a:ext uri="{FF2B5EF4-FFF2-40B4-BE49-F238E27FC236}">
                <a16:creationId xmlns:a16="http://schemas.microsoft.com/office/drawing/2014/main" id="{7963C187-3D6B-E048-9ABF-352849703848}"/>
              </a:ext>
            </a:extLst>
          </p:cNvPr>
          <p:cNvSpPr>
            <a:spLocks noGrp="1"/>
          </p:cNvSpPr>
          <p:nvPr>
            <p:ph idx="1"/>
          </p:nvPr>
        </p:nvSpPr>
        <p:spPr>
          <a:xfrm>
            <a:off x="1304363" y="3077753"/>
            <a:ext cx="1893343" cy="365125"/>
          </a:xfrm>
        </p:spPr>
        <p:txBody>
          <a:bodyPr>
            <a:normAutofit/>
          </a:bodyPr>
          <a:lstStyle/>
          <a:p>
            <a:pPr marL="0" indent="0">
              <a:buNone/>
            </a:pPr>
            <a:r>
              <a:rPr lang="fr-FR" sz="1600" b="1" noProof="1"/>
              <a:t>9400 </a:t>
            </a:r>
            <a:r>
              <a:rPr lang="fr-FR" sz="1600" noProof="1"/>
              <a:t>followers</a:t>
            </a:r>
          </a:p>
        </p:txBody>
      </p:sp>
      <p:pic>
        <p:nvPicPr>
          <p:cNvPr id="8" name="Picture 7" descr="Logo&#10;&#10;Description automatically generated">
            <a:extLst>
              <a:ext uri="{FF2B5EF4-FFF2-40B4-BE49-F238E27FC236}">
                <a16:creationId xmlns:a16="http://schemas.microsoft.com/office/drawing/2014/main" id="{06985243-525B-4847-91E0-66197FBB29FD}"/>
              </a:ext>
            </a:extLst>
          </p:cNvPr>
          <p:cNvPicPr>
            <a:picLocks noChangeAspect="1"/>
          </p:cNvPicPr>
          <p:nvPr/>
        </p:nvPicPr>
        <p:blipFill>
          <a:blip r:embed="rId3"/>
          <a:stretch>
            <a:fillRect/>
          </a:stretch>
        </p:blipFill>
        <p:spPr>
          <a:xfrm>
            <a:off x="1454638" y="1734013"/>
            <a:ext cx="1422400" cy="1422400"/>
          </a:xfrm>
          <a:prstGeom prst="rect">
            <a:avLst/>
          </a:prstGeom>
        </p:spPr>
      </p:pic>
      <p:pic>
        <p:nvPicPr>
          <p:cNvPr id="10" name="Picture 9" descr="Icon&#10;&#10;Description automatically generated">
            <a:extLst>
              <a:ext uri="{FF2B5EF4-FFF2-40B4-BE49-F238E27FC236}">
                <a16:creationId xmlns:a16="http://schemas.microsoft.com/office/drawing/2014/main" id="{A00880E3-B9B9-734A-93B1-E92A9B5A1CCE}"/>
              </a:ext>
            </a:extLst>
          </p:cNvPr>
          <p:cNvPicPr>
            <a:picLocks noChangeAspect="1"/>
          </p:cNvPicPr>
          <p:nvPr/>
        </p:nvPicPr>
        <p:blipFill>
          <a:blip r:embed="rId4"/>
          <a:stretch>
            <a:fillRect/>
          </a:stretch>
        </p:blipFill>
        <p:spPr>
          <a:xfrm>
            <a:off x="1376023" y="3460377"/>
            <a:ext cx="1422400" cy="1422400"/>
          </a:xfrm>
          <a:prstGeom prst="rect">
            <a:avLst/>
          </a:prstGeom>
        </p:spPr>
      </p:pic>
      <p:pic>
        <p:nvPicPr>
          <p:cNvPr id="12" name="Picture 11" descr="Logo&#10;&#10;Description automatically generated">
            <a:extLst>
              <a:ext uri="{FF2B5EF4-FFF2-40B4-BE49-F238E27FC236}">
                <a16:creationId xmlns:a16="http://schemas.microsoft.com/office/drawing/2014/main" id="{BD2F2A2B-82B5-4942-8F1C-3A5D69300D63}"/>
              </a:ext>
            </a:extLst>
          </p:cNvPr>
          <p:cNvPicPr>
            <a:picLocks noChangeAspect="1"/>
          </p:cNvPicPr>
          <p:nvPr/>
        </p:nvPicPr>
        <p:blipFill>
          <a:blip r:embed="rId5"/>
          <a:stretch>
            <a:fillRect/>
          </a:stretch>
        </p:blipFill>
        <p:spPr>
          <a:xfrm>
            <a:off x="3855509" y="2855700"/>
            <a:ext cx="1046290" cy="1046290"/>
          </a:xfrm>
          <a:prstGeom prst="rect">
            <a:avLst/>
          </a:prstGeom>
        </p:spPr>
      </p:pic>
      <p:pic>
        <p:nvPicPr>
          <p:cNvPr id="16" name="Picture 15" descr="Logo&#10;&#10;Description automatically generated with medium confidence">
            <a:extLst>
              <a:ext uri="{FF2B5EF4-FFF2-40B4-BE49-F238E27FC236}">
                <a16:creationId xmlns:a16="http://schemas.microsoft.com/office/drawing/2014/main" id="{8CD1DC18-4C8C-D143-9F9F-3D9D8C66C8E9}"/>
              </a:ext>
            </a:extLst>
          </p:cNvPr>
          <p:cNvPicPr>
            <a:picLocks noChangeAspect="1"/>
          </p:cNvPicPr>
          <p:nvPr/>
        </p:nvPicPr>
        <p:blipFill>
          <a:blip r:embed="rId6"/>
          <a:stretch>
            <a:fillRect/>
          </a:stretch>
        </p:blipFill>
        <p:spPr>
          <a:xfrm>
            <a:off x="1376023" y="5406714"/>
            <a:ext cx="1271588" cy="882520"/>
          </a:xfrm>
          <a:prstGeom prst="rect">
            <a:avLst/>
          </a:prstGeom>
        </p:spPr>
      </p:pic>
      <p:sp>
        <p:nvSpPr>
          <p:cNvPr id="17" name="Content Placeholder 2">
            <a:extLst>
              <a:ext uri="{FF2B5EF4-FFF2-40B4-BE49-F238E27FC236}">
                <a16:creationId xmlns:a16="http://schemas.microsoft.com/office/drawing/2014/main" id="{1D9F45D2-453B-9D4B-AFC0-897807DC7ECE}"/>
              </a:ext>
            </a:extLst>
          </p:cNvPr>
          <p:cNvSpPr txBox="1">
            <a:spLocks/>
          </p:cNvSpPr>
          <p:nvPr/>
        </p:nvSpPr>
        <p:spPr>
          <a:xfrm>
            <a:off x="3816749" y="5907229"/>
            <a:ext cx="1686692" cy="547697"/>
          </a:xfrm>
          <a:prstGeom prst="rect">
            <a:avLst/>
          </a:prstGeom>
        </p:spPr>
        <p:txBody>
          <a:bodyPr vert="horz" lIns="91440" tIns="45720" rIns="91440" bIns="45720" rtlCol="0" anchor="t" anchorCtr="0">
            <a:normAutofit/>
          </a:bodyPr>
          <a:lstStyle>
            <a:lvl1pPr marL="229500" indent="-229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350" kern="1200">
                <a:solidFill>
                  <a:schemeClr val="tx1"/>
                </a:solidFill>
                <a:latin typeface="+mn-lt"/>
                <a:ea typeface="+mn-ea"/>
                <a:cs typeface="+mn-cs"/>
              </a:defRPr>
            </a:lvl1pPr>
            <a:lvl2pPr marL="472500" indent="-229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2pPr>
            <a:lvl3pPr marL="675000" indent="-202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1050" kern="1200">
                <a:solidFill>
                  <a:schemeClr val="tx2"/>
                </a:solidFill>
                <a:latin typeface="+mn-lt"/>
                <a:ea typeface="+mn-ea"/>
                <a:cs typeface="+mn-cs"/>
              </a:defRPr>
            </a:lvl3pPr>
            <a:lvl4pPr marL="931500" indent="-175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4pPr>
            <a:lvl5pPr marL="1201500" indent="-17550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5pPr>
            <a:lvl6pPr marL="142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6pPr>
            <a:lvl7pPr marL="165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7pPr>
            <a:lvl8pPr marL="187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8pPr>
            <a:lvl9pPr marL="210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9pPr>
          </a:lstStyle>
          <a:p>
            <a:pPr marL="0" indent="0">
              <a:buNone/>
            </a:pPr>
            <a:r>
              <a:rPr lang="fr-FR" sz="1800" b="1" noProof="1"/>
              <a:t>Abandon</a:t>
            </a:r>
            <a:endParaRPr lang="fr-FR" noProof="1"/>
          </a:p>
        </p:txBody>
      </p:sp>
      <p:sp>
        <p:nvSpPr>
          <p:cNvPr id="7" name="TextBox 6">
            <a:extLst>
              <a:ext uri="{FF2B5EF4-FFF2-40B4-BE49-F238E27FC236}">
                <a16:creationId xmlns:a16="http://schemas.microsoft.com/office/drawing/2014/main" id="{4322A64A-71D1-204D-911F-3CA809047FC0}"/>
              </a:ext>
            </a:extLst>
          </p:cNvPr>
          <p:cNvSpPr txBox="1"/>
          <p:nvPr/>
        </p:nvSpPr>
        <p:spPr>
          <a:xfrm>
            <a:off x="1149072" y="6335459"/>
            <a:ext cx="1876302" cy="338554"/>
          </a:xfrm>
          <a:prstGeom prst="rect">
            <a:avLst/>
          </a:prstGeom>
          <a:noFill/>
        </p:spPr>
        <p:txBody>
          <a:bodyPr wrap="square" rtlCol="0">
            <a:spAutoFit/>
          </a:bodyPr>
          <a:lstStyle/>
          <a:p>
            <a:r>
              <a:rPr lang="fr-FR" sz="1600" noProof="1"/>
              <a:t>Abonnés </a:t>
            </a:r>
            <a:r>
              <a:rPr lang="fr-FR" sz="1600" b="1" noProof="1"/>
              <a:t>3600</a:t>
            </a:r>
            <a:endParaRPr lang="fr-FR" sz="1600" noProof="1"/>
          </a:p>
        </p:txBody>
      </p:sp>
      <p:sp>
        <p:nvSpPr>
          <p:cNvPr id="15" name="TextBox 14">
            <a:extLst>
              <a:ext uri="{FF2B5EF4-FFF2-40B4-BE49-F238E27FC236}">
                <a16:creationId xmlns:a16="http://schemas.microsoft.com/office/drawing/2014/main" id="{77483A8A-B6A2-3C42-86B1-ADED0B5B1DCC}"/>
              </a:ext>
            </a:extLst>
          </p:cNvPr>
          <p:cNvSpPr txBox="1"/>
          <p:nvPr/>
        </p:nvSpPr>
        <p:spPr>
          <a:xfrm>
            <a:off x="1304363" y="4771625"/>
            <a:ext cx="1876302" cy="338554"/>
          </a:xfrm>
          <a:prstGeom prst="rect">
            <a:avLst/>
          </a:prstGeom>
          <a:noFill/>
        </p:spPr>
        <p:txBody>
          <a:bodyPr wrap="square" rtlCol="0">
            <a:spAutoFit/>
          </a:bodyPr>
          <a:lstStyle/>
          <a:p>
            <a:r>
              <a:rPr lang="fr-FR" sz="1600" noProof="1"/>
              <a:t>Abonnés </a:t>
            </a:r>
            <a:r>
              <a:rPr lang="fr-FR" sz="1600" b="1" noProof="1"/>
              <a:t>2300</a:t>
            </a:r>
            <a:endParaRPr lang="fr-FR" sz="1600" noProof="1"/>
          </a:p>
        </p:txBody>
      </p:sp>
      <p:sp>
        <p:nvSpPr>
          <p:cNvPr id="18" name="TextBox 17">
            <a:extLst>
              <a:ext uri="{FF2B5EF4-FFF2-40B4-BE49-F238E27FC236}">
                <a16:creationId xmlns:a16="http://schemas.microsoft.com/office/drawing/2014/main" id="{97867B81-BDA9-4542-BBEA-A328F57B1A6A}"/>
              </a:ext>
            </a:extLst>
          </p:cNvPr>
          <p:cNvSpPr txBox="1"/>
          <p:nvPr/>
        </p:nvSpPr>
        <p:spPr>
          <a:xfrm>
            <a:off x="3483896" y="4002300"/>
            <a:ext cx="1876302" cy="338554"/>
          </a:xfrm>
          <a:prstGeom prst="rect">
            <a:avLst/>
          </a:prstGeom>
          <a:noFill/>
        </p:spPr>
        <p:txBody>
          <a:bodyPr wrap="square" rtlCol="0">
            <a:spAutoFit/>
          </a:bodyPr>
          <a:lstStyle/>
          <a:p>
            <a:r>
              <a:rPr lang="fr-FR" sz="1600" noProof="1"/>
              <a:t>Abonnés </a:t>
            </a:r>
            <a:r>
              <a:rPr lang="fr-FR" sz="1600" b="1" noProof="1"/>
              <a:t>3200</a:t>
            </a:r>
            <a:endParaRPr lang="fr-FR" sz="1600" noProof="1"/>
          </a:p>
        </p:txBody>
      </p:sp>
      <p:sp>
        <p:nvSpPr>
          <p:cNvPr id="9" name="ZoneTexte 8">
            <a:extLst>
              <a:ext uri="{FF2B5EF4-FFF2-40B4-BE49-F238E27FC236}">
                <a16:creationId xmlns:a16="http://schemas.microsoft.com/office/drawing/2014/main" id="{0B0B826E-ED3E-86FA-6C80-762059FCA272}"/>
              </a:ext>
            </a:extLst>
          </p:cNvPr>
          <p:cNvSpPr txBox="1"/>
          <p:nvPr/>
        </p:nvSpPr>
        <p:spPr>
          <a:xfrm>
            <a:off x="6206610" y="2005416"/>
            <a:ext cx="5173357" cy="3693319"/>
          </a:xfrm>
          <a:prstGeom prst="rect">
            <a:avLst/>
          </a:prstGeom>
          <a:noFill/>
        </p:spPr>
        <p:txBody>
          <a:bodyPr wrap="square" rtlCol="0">
            <a:spAutoFit/>
          </a:bodyPr>
          <a:lstStyle/>
          <a:p>
            <a:pPr marL="285750" indent="-285750">
              <a:buFont typeface="Arial" panose="020B0604020202020204" pitchFamily="34" charset="0"/>
              <a:buChar char="•"/>
            </a:pPr>
            <a:r>
              <a:rPr lang="fr-FR" noProof="1">
                <a:latin typeface="Montserrat" pitchFamily="2" charset="77"/>
              </a:rPr>
              <a:t>Une augmentation de followers sur tous les réseaux sur lesquels nous sommes actifs (en moyenne +20%)</a:t>
            </a:r>
          </a:p>
          <a:p>
            <a:pPr marL="285750" indent="-285750">
              <a:buFont typeface="Arial" panose="020B0604020202020204" pitchFamily="34" charset="0"/>
              <a:buChar char="•"/>
            </a:pPr>
            <a:endParaRPr lang="fr-FR" noProof="1">
              <a:latin typeface="Montserrat" pitchFamily="2" charset="77"/>
            </a:endParaRPr>
          </a:p>
          <a:p>
            <a:pPr marL="285750" indent="-285750">
              <a:buFont typeface="Arial" panose="020B0604020202020204" pitchFamily="34" charset="0"/>
              <a:buChar char="•"/>
            </a:pPr>
            <a:r>
              <a:rPr lang="fr-FR" noProof="1">
                <a:latin typeface="Montserrat" pitchFamily="2" charset="77"/>
              </a:rPr>
              <a:t>Une page Instagram dédiée à notre équipe sportive LymForm’Espoir. </a:t>
            </a:r>
          </a:p>
          <a:p>
            <a:pPr marL="285750" indent="-285750">
              <a:buFont typeface="Arial" panose="020B0604020202020204" pitchFamily="34" charset="0"/>
              <a:buChar char="•"/>
            </a:pPr>
            <a:endParaRPr lang="fr-FR" noProof="1">
              <a:latin typeface="Montserrat" pitchFamily="2" charset="77"/>
            </a:endParaRPr>
          </a:p>
          <a:p>
            <a:pPr marL="285750" indent="-285750">
              <a:buFont typeface="Arial" panose="020B0604020202020204" pitchFamily="34" charset="0"/>
              <a:buChar char="•"/>
            </a:pPr>
            <a:r>
              <a:rPr lang="fr-FR" noProof="1">
                <a:latin typeface="Montserrat" pitchFamily="2" charset="77"/>
              </a:rPr>
              <a:t>Un groupe Facebook réservé aux membres de l’équipe LymForm’Espoir.</a:t>
            </a:r>
          </a:p>
          <a:p>
            <a:pPr marL="285750" indent="-285750">
              <a:buFont typeface="Arial" panose="020B0604020202020204" pitchFamily="34" charset="0"/>
              <a:buChar char="•"/>
            </a:pPr>
            <a:endParaRPr lang="fr-FR" noProof="1">
              <a:latin typeface="Montserrat" pitchFamily="2" charset="77"/>
            </a:endParaRPr>
          </a:p>
          <a:p>
            <a:pPr marL="285750" indent="-285750">
              <a:buFont typeface="Arial" panose="020B0604020202020204" pitchFamily="34" charset="0"/>
              <a:buChar char="•"/>
            </a:pPr>
            <a:r>
              <a:rPr lang="fr-FR" noProof="1">
                <a:latin typeface="Montserrat" pitchFamily="2" charset="77"/>
              </a:rPr>
              <a:t>X: Nous avons progressivement abandonné ce réseau</a:t>
            </a:r>
          </a:p>
          <a:p>
            <a:pPr marL="742950" lvl="1" indent="-285750">
              <a:buFont typeface="Arial" panose="020B0604020202020204" pitchFamily="34" charset="0"/>
              <a:buChar char="•"/>
            </a:pPr>
            <a:endParaRPr lang="fr-FR" noProof="1"/>
          </a:p>
        </p:txBody>
      </p:sp>
      <p:pic>
        <p:nvPicPr>
          <p:cNvPr id="24" name="Image 23" descr="Une image contenant ligne, Tracé&#10;&#10;Le contenu généré par l’IA peut être incorrect.">
            <a:extLst>
              <a:ext uri="{FF2B5EF4-FFF2-40B4-BE49-F238E27FC236}">
                <a16:creationId xmlns:a16="http://schemas.microsoft.com/office/drawing/2014/main" id="{1A6230EB-2E36-C749-E894-796D21C5B92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1019" y="833660"/>
            <a:ext cx="7083437" cy="925472"/>
          </a:xfrm>
          <a:prstGeom prst="rect">
            <a:avLst/>
          </a:prstGeom>
        </p:spPr>
      </p:pic>
      <p:pic>
        <p:nvPicPr>
          <p:cNvPr id="13" name="Image 12" descr="Une image contenant symbole, Graphique, Police, blanc&#10;&#10;Le contenu généré par l’IA peut être incorrect.">
            <a:extLst>
              <a:ext uri="{FF2B5EF4-FFF2-40B4-BE49-F238E27FC236}">
                <a16:creationId xmlns:a16="http://schemas.microsoft.com/office/drawing/2014/main" id="{5778AD48-7B36-063F-9E6F-FAB1CD52981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16749" y="4716229"/>
            <a:ext cx="1143415" cy="1143415"/>
          </a:xfrm>
          <a:prstGeom prst="rect">
            <a:avLst/>
          </a:prstGeom>
        </p:spPr>
      </p:pic>
      <p:sp>
        <p:nvSpPr>
          <p:cNvPr id="5" name="Espace réservé du pied de page 2">
            <a:extLst>
              <a:ext uri="{FF2B5EF4-FFF2-40B4-BE49-F238E27FC236}">
                <a16:creationId xmlns:a16="http://schemas.microsoft.com/office/drawing/2014/main" id="{70A5B563-A3A8-E516-D8E3-E9155EFB72B0}"/>
              </a:ext>
            </a:extLst>
          </p:cNvPr>
          <p:cNvSpPr txBox="1">
            <a:spLocks/>
          </p:cNvSpPr>
          <p:nvPr/>
        </p:nvSpPr>
        <p:spPr>
          <a:xfrm>
            <a:off x="8912678" y="6258075"/>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666166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928004DB-BF21-0A76-EFDA-3034062F364A}"/>
              </a:ext>
            </a:extLst>
          </p:cNvPr>
          <p:cNvSpPr txBox="1">
            <a:spLocks/>
          </p:cNvSpPr>
          <p:nvPr/>
        </p:nvSpPr>
        <p:spPr>
          <a:xfrm>
            <a:off x="8912678" y="6258075"/>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5" name="Image 4">
            <a:extLst>
              <a:ext uri="{FF2B5EF4-FFF2-40B4-BE49-F238E27FC236}">
                <a16:creationId xmlns:a16="http://schemas.microsoft.com/office/drawing/2014/main" id="{D6AFA3C9-7D73-0D81-BB32-768399D0EF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2293" y="1240446"/>
            <a:ext cx="4377107" cy="4377107"/>
          </a:xfrm>
          <a:prstGeom prst="rect">
            <a:avLst/>
          </a:prstGeom>
        </p:spPr>
      </p:pic>
    </p:spTree>
    <p:extLst>
      <p:ext uri="{BB962C8B-B14F-4D97-AF65-F5344CB8AC3E}">
        <p14:creationId xmlns:p14="http://schemas.microsoft.com/office/powerpoint/2010/main" val="2741452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DCC7C9DA-EAF0-AE75-BEC5-627DCDE50F8E}"/>
              </a:ext>
            </a:extLst>
          </p:cNvPr>
          <p:cNvSpPr>
            <a:spLocks noGrp="1"/>
          </p:cNvSpPr>
          <p:nvPr>
            <p:ph type="title"/>
          </p:nvPr>
        </p:nvSpPr>
        <p:spPr>
          <a:xfrm>
            <a:off x="152400" y="136525"/>
            <a:ext cx="10515600" cy="1325563"/>
          </a:xfrm>
        </p:spPr>
        <p:txBody>
          <a:bodyPr anchor="ctr">
            <a:normAutofit/>
          </a:bodyPr>
          <a:lstStyle/>
          <a:p>
            <a:r>
              <a:rPr lang="fr-FR" b="1" noProof="1">
                <a:latin typeface="Segoe UI Symbol" panose="020B0502040204020203" pitchFamily="34" charset="0"/>
                <a:ea typeface="Segoe UI Symbol" panose="020B0502040204020203" pitchFamily="34" charset="0"/>
              </a:rPr>
              <a:t>Réunions et échanges</a:t>
            </a:r>
          </a:p>
        </p:txBody>
      </p:sp>
      <p:sp>
        <p:nvSpPr>
          <p:cNvPr id="6" name="Espace réservé du contenu 5">
            <a:extLst>
              <a:ext uri="{FF2B5EF4-FFF2-40B4-BE49-F238E27FC236}">
                <a16:creationId xmlns:a16="http://schemas.microsoft.com/office/drawing/2014/main" id="{FEEA69DB-F738-C34B-546C-FA69C98FF5CB}"/>
              </a:ext>
            </a:extLst>
          </p:cNvPr>
          <p:cNvSpPr>
            <a:spLocks noGrp="1"/>
          </p:cNvSpPr>
          <p:nvPr>
            <p:ph sz="half" idx="2"/>
          </p:nvPr>
        </p:nvSpPr>
        <p:spPr>
          <a:xfrm>
            <a:off x="152400" y="1497633"/>
            <a:ext cx="6267684" cy="5010743"/>
          </a:xfrm>
        </p:spPr>
        <p:txBody>
          <a:bodyPr>
            <a:normAutofit fontScale="70000" lnSpcReduction="20000"/>
          </a:bodyPr>
          <a:lstStyle/>
          <a:p>
            <a:r>
              <a:rPr lang="fr-FR" sz="2400" b="1" noProof="1">
                <a:latin typeface="Segoe UI Symbol" panose="020B0502040204020203" pitchFamily="34" charset="0"/>
                <a:ea typeface="Segoe UI Symbol" panose="020B0502040204020203" pitchFamily="34" charset="0"/>
              </a:rPr>
              <a:t>Réunion d’information : </a:t>
            </a:r>
          </a:p>
          <a:p>
            <a:pPr marL="457200" lvl="1" indent="0">
              <a:buNone/>
            </a:pPr>
            <a:r>
              <a:rPr lang="fr-FR" noProof="1">
                <a:latin typeface="Segoe UI Symbol" panose="020B0502040204020203" pitchFamily="34" charset="0"/>
                <a:ea typeface="Segoe UI Symbol" panose="020B0502040204020203" pitchFamily="34" charset="0"/>
              </a:rPr>
              <a:t>Lyon, Marseille, Bordeaux (cutanés)</a:t>
            </a:r>
          </a:p>
          <a:p>
            <a:endParaRPr lang="fr-FR" sz="2400" noProof="1">
              <a:latin typeface="Segoe UI Symbol" panose="020B0502040204020203" pitchFamily="34" charset="0"/>
              <a:ea typeface="Segoe UI Symbol" panose="020B0502040204020203" pitchFamily="34" charset="0"/>
            </a:endParaRPr>
          </a:p>
          <a:p>
            <a:r>
              <a:rPr lang="fr-FR" sz="2400" b="1" noProof="1">
                <a:latin typeface="Segoe UI Symbol" panose="020B0502040204020203" pitchFamily="34" charset="0"/>
                <a:ea typeface="Segoe UI Symbol" panose="020B0502040204020203" pitchFamily="34" charset="0"/>
              </a:rPr>
              <a:t>Café d’ELLyE :</a:t>
            </a:r>
          </a:p>
          <a:p>
            <a:pPr marL="457200" lvl="1" indent="0">
              <a:buNone/>
            </a:pPr>
            <a:r>
              <a:rPr lang="fr-FR" noProof="1">
                <a:latin typeface="Segoe UI Symbol" panose="020B0502040204020203" pitchFamily="34" charset="0"/>
                <a:ea typeface="Segoe UI Symbol" panose="020B0502040204020203" pitchFamily="34" charset="0"/>
              </a:rPr>
              <a:t>Caen, Dieppe, Avignon, Toulouse …</a:t>
            </a:r>
          </a:p>
          <a:p>
            <a:endParaRPr lang="fr-FR" sz="2400" noProof="1">
              <a:latin typeface="Segoe UI Symbol" panose="020B0502040204020203" pitchFamily="34" charset="0"/>
              <a:ea typeface="Segoe UI Symbol" panose="020B0502040204020203" pitchFamily="34" charset="0"/>
            </a:endParaRPr>
          </a:p>
          <a:p>
            <a:r>
              <a:rPr lang="fr-FR" sz="2400" b="1" noProof="1">
                <a:latin typeface="Segoe UI Symbol" panose="020B0502040204020203" pitchFamily="34" charset="0"/>
                <a:ea typeface="Segoe UI Symbol" panose="020B0502040204020203" pitchFamily="34" charset="0"/>
              </a:rPr>
              <a:t>Permanences :</a:t>
            </a:r>
          </a:p>
          <a:p>
            <a:pPr marL="457200" lvl="1" indent="0">
              <a:buNone/>
            </a:pPr>
            <a:r>
              <a:rPr lang="fr-FR" noProof="1">
                <a:latin typeface="Segoe UI Symbol" panose="020B0502040204020203" pitchFamily="34" charset="0"/>
                <a:ea typeface="Segoe UI Symbol" panose="020B0502040204020203" pitchFamily="34" charset="0"/>
              </a:rPr>
              <a:t>Poitiers, la Roche sur Yon, Bayonne, Lyon Sud et Lyon Bérard, Annecy, Argenteuil, Versailles, St Louis, Toulouse, St Brieuc, Dunkerque, Saint Etienne, Clinique Belharra, Tours, Nimes, Montpellier, Dax et Chatellerault</a:t>
            </a:r>
          </a:p>
          <a:p>
            <a:endParaRPr lang="fr-FR" sz="2400" noProof="1">
              <a:latin typeface="Segoe UI Symbol" panose="020B0502040204020203" pitchFamily="34" charset="0"/>
              <a:ea typeface="Segoe UI Symbol" panose="020B0502040204020203" pitchFamily="34" charset="0"/>
            </a:endParaRPr>
          </a:p>
          <a:p>
            <a:r>
              <a:rPr lang="fr-FR" sz="2400" b="1" noProof="1">
                <a:latin typeface="Segoe UI Symbol" panose="020B0502040204020203" pitchFamily="34" charset="0"/>
                <a:ea typeface="Segoe UI Symbol" panose="020B0502040204020203" pitchFamily="34" charset="0"/>
              </a:rPr>
              <a:t>Groupe de parole :</a:t>
            </a:r>
          </a:p>
          <a:p>
            <a:pPr marL="457200" lvl="1" indent="0">
              <a:buNone/>
            </a:pPr>
            <a:r>
              <a:rPr lang="fr-FR" noProof="1">
                <a:latin typeface="Segoe UI Symbol" panose="020B0502040204020203" pitchFamily="34" charset="0"/>
                <a:ea typeface="Segoe UI Symbol" panose="020B0502040204020203" pitchFamily="34" charset="0"/>
              </a:rPr>
              <a:t>Hôpital St Louis (Paris) Lymphomes cutanés</a:t>
            </a:r>
          </a:p>
          <a:p>
            <a:endParaRPr lang="fr-FR" sz="2400" noProof="1">
              <a:latin typeface="Segoe UI Symbol" panose="020B0502040204020203" pitchFamily="34" charset="0"/>
              <a:ea typeface="Segoe UI Symbol" panose="020B0502040204020203" pitchFamily="34" charset="0"/>
            </a:endParaRPr>
          </a:p>
          <a:p>
            <a:r>
              <a:rPr lang="fr-FR" sz="2400" b="1" noProof="1">
                <a:latin typeface="Segoe UI Symbol" panose="020B0502040204020203" pitchFamily="34" charset="0"/>
                <a:ea typeface="Segoe UI Symbol" panose="020B0502040204020203" pitchFamily="34" charset="0"/>
              </a:rPr>
              <a:t>Réunion patient Lymphomes Cutanés</a:t>
            </a:r>
          </a:p>
          <a:p>
            <a:pPr marL="457200" lvl="1" indent="0">
              <a:buNone/>
            </a:pPr>
            <a:r>
              <a:rPr lang="fr-FR" noProof="1">
                <a:latin typeface="Segoe UI Symbol" panose="020B0502040204020203" pitchFamily="34" charset="0"/>
                <a:ea typeface="Segoe UI Symbol" panose="020B0502040204020203" pitchFamily="34" charset="0"/>
              </a:rPr>
              <a:t>Bordeaux</a:t>
            </a:r>
          </a:p>
          <a:p>
            <a:endParaRPr lang="fr-FR" sz="2000" noProof="1">
              <a:latin typeface="Montserrat" pitchFamily="2" charset="77"/>
            </a:endParaRPr>
          </a:p>
          <a:p>
            <a:pPr marL="0" indent="0">
              <a:buNone/>
            </a:pPr>
            <a:endParaRPr lang="fr-FR" sz="2000" noProof="1">
              <a:latin typeface="Montserrat" pitchFamily="2" charset="77"/>
            </a:endParaRPr>
          </a:p>
        </p:txBody>
      </p:sp>
      <p:grpSp>
        <p:nvGrpSpPr>
          <p:cNvPr id="10" name="Groupe 9">
            <a:extLst>
              <a:ext uri="{FF2B5EF4-FFF2-40B4-BE49-F238E27FC236}">
                <a16:creationId xmlns:a16="http://schemas.microsoft.com/office/drawing/2014/main" id="{96E3B294-A322-C963-E28F-B124E918161E}"/>
              </a:ext>
            </a:extLst>
          </p:cNvPr>
          <p:cNvGrpSpPr/>
          <p:nvPr/>
        </p:nvGrpSpPr>
        <p:grpSpPr>
          <a:xfrm>
            <a:off x="6599378" y="216432"/>
            <a:ext cx="5295432" cy="5935738"/>
            <a:chOff x="6096000" y="-54891"/>
            <a:chExt cx="5619516" cy="6509478"/>
          </a:xfrm>
        </p:grpSpPr>
        <p:pic>
          <p:nvPicPr>
            <p:cNvPr id="15" name="Image 14" descr="Une image contenant texte, capture d’écran, Publicité en ligne, Site web&#10;&#10;Le contenu généré par l’IA peut être incorrect.">
              <a:extLst>
                <a:ext uri="{FF2B5EF4-FFF2-40B4-BE49-F238E27FC236}">
                  <a16:creationId xmlns:a16="http://schemas.microsoft.com/office/drawing/2014/main" id="{90C8613B-B85D-72A0-E777-8883311D4D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7991" y="-54891"/>
              <a:ext cx="3057525" cy="3057525"/>
            </a:xfrm>
            <a:prstGeom prst="rect">
              <a:avLst/>
            </a:prstGeom>
          </p:spPr>
        </p:pic>
        <p:pic>
          <p:nvPicPr>
            <p:cNvPr id="7" name="Image 6">
              <a:extLst>
                <a:ext uri="{FF2B5EF4-FFF2-40B4-BE49-F238E27FC236}">
                  <a16:creationId xmlns:a16="http://schemas.microsoft.com/office/drawing/2014/main" id="{70B58DFA-8BB8-4497-7F56-A1CD6B0131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898918"/>
              <a:ext cx="2385544" cy="3375503"/>
            </a:xfrm>
            <a:prstGeom prst="rect">
              <a:avLst/>
            </a:prstGeom>
          </p:spPr>
        </p:pic>
        <p:pic>
          <p:nvPicPr>
            <p:cNvPr id="9" name="Image 8">
              <a:extLst>
                <a:ext uri="{FF2B5EF4-FFF2-40B4-BE49-F238E27FC236}">
                  <a16:creationId xmlns:a16="http://schemas.microsoft.com/office/drawing/2014/main" id="{0609A5FF-85F3-271E-5E08-23B2C53BE5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1193" y="4462402"/>
              <a:ext cx="2656246" cy="1992185"/>
            </a:xfrm>
            <a:prstGeom prst="rect">
              <a:avLst/>
            </a:prstGeom>
          </p:spPr>
        </p:pic>
        <p:pic>
          <p:nvPicPr>
            <p:cNvPr id="4" name="Image 3" descr="Une image contenant texte, habits, Visage humain, affiche&#10;&#10;Le contenu généré par l’IA peut être incorrect.">
              <a:extLst>
                <a:ext uri="{FF2B5EF4-FFF2-40B4-BE49-F238E27FC236}">
                  <a16:creationId xmlns:a16="http://schemas.microsoft.com/office/drawing/2014/main" id="{D5DF5928-95F5-CBA9-2C0B-3EB8E2324B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82727" y="3246008"/>
              <a:ext cx="2432789" cy="2432789"/>
            </a:xfrm>
            <a:prstGeom prst="rect">
              <a:avLst/>
            </a:prstGeom>
          </p:spPr>
        </p:pic>
      </p:grpSp>
      <p:sp>
        <p:nvSpPr>
          <p:cNvPr id="8" name="Espace réservé du pied de page 2">
            <a:extLst>
              <a:ext uri="{FF2B5EF4-FFF2-40B4-BE49-F238E27FC236}">
                <a16:creationId xmlns:a16="http://schemas.microsoft.com/office/drawing/2014/main" id="{E02F2FD4-AF12-B9F5-B0A0-3091BC6C6DB9}"/>
              </a:ext>
            </a:extLst>
          </p:cNvPr>
          <p:cNvSpPr txBox="1">
            <a:spLocks/>
          </p:cNvSpPr>
          <p:nvPr/>
        </p:nvSpPr>
        <p:spPr>
          <a:xfrm>
            <a:off x="8391370" y="6356350"/>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131642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952C5A-181D-F1E7-C456-4978538B57A4}"/>
              </a:ext>
            </a:extLst>
          </p:cNvPr>
          <p:cNvSpPr>
            <a:spLocks noGrp="1"/>
          </p:cNvSpPr>
          <p:nvPr>
            <p:ph type="title"/>
          </p:nvPr>
        </p:nvSpPr>
        <p:spPr>
          <a:xfrm>
            <a:off x="630381" y="18255"/>
            <a:ext cx="10515600" cy="1325563"/>
          </a:xfrm>
        </p:spPr>
        <p:txBody>
          <a:bodyPr/>
          <a:lstStyle/>
          <a:p>
            <a:r>
              <a:rPr lang="fr-FR" b="1" noProof="1">
                <a:latin typeface="Segoe UI Symbol" panose="020B0502040204020203" pitchFamily="34" charset="0"/>
                <a:ea typeface="Segoe UI Symbol" panose="020B0502040204020203" pitchFamily="34" charset="0"/>
              </a:rPr>
              <a:t>Comité social</a:t>
            </a:r>
          </a:p>
        </p:txBody>
      </p:sp>
      <p:sp>
        <p:nvSpPr>
          <p:cNvPr id="4" name="Espace réservé du contenu 3">
            <a:extLst>
              <a:ext uri="{FF2B5EF4-FFF2-40B4-BE49-F238E27FC236}">
                <a16:creationId xmlns:a16="http://schemas.microsoft.com/office/drawing/2014/main" id="{78520135-51BE-553C-DEF5-4C137E2EF087}"/>
              </a:ext>
            </a:extLst>
          </p:cNvPr>
          <p:cNvSpPr>
            <a:spLocks noGrp="1"/>
          </p:cNvSpPr>
          <p:nvPr>
            <p:ph idx="1"/>
          </p:nvPr>
        </p:nvSpPr>
        <p:spPr>
          <a:xfrm>
            <a:off x="614195" y="1343818"/>
            <a:ext cx="10947424" cy="5074911"/>
          </a:xfrm>
        </p:spPr>
        <p:txBody>
          <a:bodyPr>
            <a:normAutofit fontScale="85000" lnSpcReduction="20000"/>
          </a:bodyPr>
          <a:lstStyle/>
          <a:p>
            <a:r>
              <a:rPr lang="fr-FR" sz="2400" noProof="1">
                <a:latin typeface="Segoe UI Symbol" panose="020B0502040204020203" pitchFamily="34" charset="0"/>
                <a:ea typeface="Segoe UI Symbol" panose="020B0502040204020203" pitchFamily="34" charset="0"/>
              </a:rPr>
              <a:t>Ce comité a pour objectif d’aider ponctuellement les patients pour lesquels la maladie a un impact financier. Le Comité examine les dossiers de demande d’aide transmis par les Assistantes Sociales partenaires et s’engage à donner une réponse rapide (sous 2 semaines maximum). L’aide financière permet de régler ensuite une facture impayée directement au fournisseur ou créancier du patient. Nous travaillons avec 21 établissements sur 9 regions</a:t>
            </a:r>
          </a:p>
          <a:p>
            <a:pPr marL="0" indent="0">
              <a:buNone/>
            </a:pPr>
            <a:endParaRPr lang="fr-FR" sz="2400" noProof="1">
              <a:latin typeface="Segoe UI Symbol" panose="020B0502040204020203" pitchFamily="34" charset="0"/>
              <a:ea typeface="Segoe UI Symbol" panose="020B0502040204020203" pitchFamily="34" charset="0"/>
            </a:endParaRPr>
          </a:p>
          <a:p>
            <a:r>
              <a:rPr lang="fr-FR" sz="2600" noProof="1">
                <a:latin typeface="Segoe UI Symbol" panose="020B0502040204020203" pitchFamily="34" charset="0"/>
                <a:ea typeface="Segoe UI Symbol" panose="020B0502040204020203" pitchFamily="34" charset="0"/>
              </a:rPr>
              <a:t>En 2025:</a:t>
            </a:r>
          </a:p>
          <a:p>
            <a:pPr lvl="1"/>
            <a:r>
              <a:rPr lang="fr-FR" sz="2300" noProof="1">
                <a:latin typeface="Segoe UI Symbol" panose="020B0502040204020203" pitchFamily="34" charset="0"/>
                <a:ea typeface="Segoe UI Symbol" panose="020B0502040204020203" pitchFamily="34" charset="0"/>
              </a:rPr>
              <a:t>35 dossiers reçus</a:t>
            </a:r>
          </a:p>
          <a:p>
            <a:pPr lvl="1"/>
            <a:r>
              <a:rPr lang="fr-FR" sz="2300" noProof="1">
                <a:latin typeface="Segoe UI Symbol" panose="020B0502040204020203" pitchFamily="34" charset="0"/>
                <a:ea typeface="Segoe UI Symbol" panose="020B0502040204020203" pitchFamily="34" charset="0"/>
              </a:rPr>
              <a:t>31 étudiés </a:t>
            </a:r>
          </a:p>
          <a:p>
            <a:pPr lvl="1"/>
            <a:r>
              <a:rPr lang="fr-FR" sz="2300" noProof="1">
                <a:latin typeface="Segoe UI Symbol" panose="020B0502040204020203" pitchFamily="34" charset="0"/>
                <a:ea typeface="Segoe UI Symbol" panose="020B0502040204020203" pitchFamily="34" charset="0"/>
              </a:rPr>
              <a:t>13 réponses positives</a:t>
            </a:r>
          </a:p>
          <a:p>
            <a:pPr lvl="1"/>
            <a:r>
              <a:rPr lang="fr-FR" sz="2300" noProof="1">
                <a:latin typeface="Segoe UI Symbol" panose="020B0502040204020203" pitchFamily="34" charset="0"/>
                <a:ea typeface="Segoe UI Symbol" panose="020B0502040204020203" pitchFamily="34" charset="0"/>
              </a:rPr>
              <a:t>6 négatives, 5 sans suite et 7 réorientés</a:t>
            </a:r>
          </a:p>
          <a:p>
            <a:pPr lvl="1"/>
            <a:r>
              <a:rPr lang="fr-FR" sz="2300" noProof="1">
                <a:latin typeface="Segoe UI Symbol" panose="020B0502040204020203" pitchFamily="34" charset="0"/>
                <a:ea typeface="Segoe UI Symbol" panose="020B0502040204020203" pitchFamily="34" charset="0"/>
              </a:rPr>
              <a:t>Total accordé aux patients: </a:t>
            </a:r>
            <a:r>
              <a:rPr lang="fr-FR" sz="2300" b="1" noProof="1">
                <a:latin typeface="Segoe UI Symbol" panose="020B0502040204020203" pitchFamily="34" charset="0"/>
                <a:ea typeface="Segoe UI Symbol" panose="020B0502040204020203" pitchFamily="34" charset="0"/>
              </a:rPr>
              <a:t>9.329€ </a:t>
            </a:r>
          </a:p>
          <a:p>
            <a:pPr marL="0" indent="0">
              <a:buNone/>
            </a:pPr>
            <a:endParaRPr lang="fr-FR" sz="2400" noProof="1">
              <a:latin typeface="Segoe UI Symbol" panose="020B0502040204020203" pitchFamily="34" charset="0"/>
              <a:ea typeface="Segoe UI Symbol" panose="020B0502040204020203" pitchFamily="34" charset="0"/>
            </a:endParaRPr>
          </a:p>
          <a:p>
            <a:r>
              <a:rPr lang="fr-FR" sz="2400" noProof="1">
                <a:latin typeface="Segoe UI Symbol" panose="020B0502040204020203" pitchFamily="34" charset="0"/>
                <a:ea typeface="Segoe UI Symbol" panose="020B0502040204020203" pitchFamily="34" charset="0"/>
              </a:rPr>
              <a:t>30 carnets de tickets services d’urgences, ont été distribués via les assistantes sociales aux patients qui avaient un besoin urgent en matière d’hébergement ou d’alimentation : Montant total 6.000 €.</a:t>
            </a:r>
          </a:p>
          <a:p>
            <a:pPr marL="0" indent="0">
              <a:buNone/>
            </a:pPr>
            <a:r>
              <a:rPr lang="fr-FR" sz="2400" noProof="1">
                <a:latin typeface="Segoe UI Symbol" panose="020B0502040204020203" pitchFamily="34" charset="0"/>
                <a:ea typeface="Segoe UI Symbol" panose="020B0502040204020203" pitchFamily="34" charset="0"/>
              </a:rPr>
              <a:t> </a:t>
            </a:r>
          </a:p>
          <a:p>
            <a:r>
              <a:rPr lang="fr-FR" sz="2400" noProof="1">
                <a:latin typeface="Segoe UI Symbol" panose="020B0502040204020203" pitchFamily="34" charset="0"/>
                <a:ea typeface="Segoe UI Symbol" panose="020B0502040204020203" pitchFamily="34" charset="0"/>
              </a:rPr>
              <a:t>Au total, 15.329€ ont été versés aux patients via ce comité sur l’année 2025.</a:t>
            </a:r>
          </a:p>
        </p:txBody>
      </p:sp>
      <p:sp>
        <p:nvSpPr>
          <p:cNvPr id="5" name="Espace réservé du pied de page 2">
            <a:extLst>
              <a:ext uri="{FF2B5EF4-FFF2-40B4-BE49-F238E27FC236}">
                <a16:creationId xmlns:a16="http://schemas.microsoft.com/office/drawing/2014/main" id="{2FF260E3-8463-080E-B289-A12985BEF105}"/>
              </a:ext>
            </a:extLst>
          </p:cNvPr>
          <p:cNvSpPr txBox="1">
            <a:spLocks/>
          </p:cNvSpPr>
          <p:nvPr/>
        </p:nvSpPr>
        <p:spPr>
          <a:xfrm>
            <a:off x="9181620" y="6418729"/>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4019772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A9DE5DEB-72E2-E8AC-4C06-526F135AD04E}"/>
              </a:ext>
            </a:extLst>
          </p:cNvPr>
          <p:cNvSpPr>
            <a:spLocks noGrp="1"/>
          </p:cNvSpPr>
          <p:nvPr>
            <p:ph type="title"/>
          </p:nvPr>
        </p:nvSpPr>
        <p:spPr>
          <a:xfrm>
            <a:off x="627148" y="-104504"/>
            <a:ext cx="10515600" cy="1325563"/>
          </a:xfrm>
        </p:spPr>
        <p:txBody>
          <a:bodyPr/>
          <a:lstStyle/>
          <a:p>
            <a:r>
              <a:rPr lang="fr-FR" noProof="1">
                <a:latin typeface="Segoe UI Symbol" panose="020B0502040204020203" pitchFamily="34" charset="0"/>
                <a:ea typeface="Segoe UI Symbol" panose="020B0502040204020203" pitchFamily="34" charset="0"/>
              </a:rPr>
              <a:t>Fin du Parrainage de la PAF</a:t>
            </a:r>
          </a:p>
        </p:txBody>
      </p:sp>
      <p:sp>
        <p:nvSpPr>
          <p:cNvPr id="10" name="Espace réservé du contenu 9">
            <a:extLst>
              <a:ext uri="{FF2B5EF4-FFF2-40B4-BE49-F238E27FC236}">
                <a16:creationId xmlns:a16="http://schemas.microsoft.com/office/drawing/2014/main" id="{3F1B6110-168E-272B-386A-C139F4979784}"/>
              </a:ext>
            </a:extLst>
          </p:cNvPr>
          <p:cNvSpPr>
            <a:spLocks noGrp="1"/>
          </p:cNvSpPr>
          <p:nvPr>
            <p:ph idx="1"/>
          </p:nvPr>
        </p:nvSpPr>
        <p:spPr>
          <a:xfrm>
            <a:off x="116236" y="1000669"/>
            <a:ext cx="8005788" cy="4306437"/>
          </a:xfrm>
        </p:spPr>
        <p:txBody>
          <a:bodyPr>
            <a:normAutofit fontScale="47500" lnSpcReduction="20000"/>
          </a:bodyPr>
          <a:lstStyle/>
          <a:p>
            <a:endParaRPr lang="fr-FR" sz="2400" noProof="1"/>
          </a:p>
          <a:p>
            <a:r>
              <a:rPr lang="fr-FR" sz="4200" noProof="1">
                <a:latin typeface="Segoe UI Symbol" panose="020B0502040204020203" pitchFamily="34" charset="0"/>
                <a:ea typeface="Segoe UI Symbol" panose="020B0502040204020203" pitchFamily="34" charset="0"/>
              </a:rPr>
              <a:t>Visite de l’IPC par la PAF</a:t>
            </a:r>
          </a:p>
          <a:p>
            <a:endParaRPr lang="fr-FR" sz="4200" noProof="1">
              <a:latin typeface="Segoe UI Symbol" panose="020B0502040204020203" pitchFamily="34" charset="0"/>
              <a:ea typeface="Segoe UI Symbol" panose="020B0502040204020203" pitchFamily="34" charset="0"/>
            </a:endParaRPr>
          </a:p>
          <a:p>
            <a:r>
              <a:rPr lang="fr-FR" sz="4200" noProof="1">
                <a:latin typeface="Segoe UI Symbol" panose="020B0502040204020203" pitchFamily="34" charset="0"/>
                <a:ea typeface="Segoe UI Symbol" panose="020B0502040204020203" pitchFamily="34" charset="0"/>
              </a:rPr>
              <a:t>Journée en immersion avec 27 patients et proches sur la base de Salon de Provence le 27 mai</a:t>
            </a:r>
          </a:p>
          <a:p>
            <a:endParaRPr lang="fr-FR" sz="4200" noProof="1">
              <a:latin typeface="Segoe UI Symbol" panose="020B0502040204020203" pitchFamily="34" charset="0"/>
              <a:ea typeface="Segoe UI Symbol" panose="020B0502040204020203" pitchFamily="34" charset="0"/>
            </a:endParaRPr>
          </a:p>
          <a:p>
            <a:r>
              <a:rPr lang="fr-FR" sz="4200" noProof="1">
                <a:latin typeface="Segoe UI Symbol" panose="020B0502040204020203" pitchFamily="34" charset="0"/>
                <a:ea typeface="Segoe UI Symbol" panose="020B0502040204020203" pitchFamily="34" charset="0"/>
              </a:rPr>
              <a:t>Tournoi de golf et vente aux enchères à Deauville le 28 juillet</a:t>
            </a:r>
          </a:p>
          <a:p>
            <a:endParaRPr lang="fr-FR" sz="4200" noProof="1">
              <a:latin typeface="Segoe UI Symbol" panose="020B0502040204020203" pitchFamily="34" charset="0"/>
              <a:ea typeface="Segoe UI Symbol" panose="020B0502040204020203" pitchFamily="34" charset="0"/>
            </a:endParaRPr>
          </a:p>
          <a:p>
            <a:r>
              <a:rPr lang="fr-FR" sz="4200" noProof="1">
                <a:latin typeface="Segoe UI Symbol" panose="020B0502040204020203" pitchFamily="34" charset="0"/>
                <a:ea typeface="Segoe UI Symbol" panose="020B0502040204020203" pitchFamily="34" charset="0"/>
              </a:rPr>
              <a:t>De multiples participations aux meetings aériens tout l’été avec la participation d’un grand nombre de patients et proches et présentation de ELLyE sur le podium de l’armée de l’air</a:t>
            </a:r>
          </a:p>
          <a:p>
            <a:endParaRPr lang="fr-FR" sz="4200" noProof="1">
              <a:latin typeface="Segoe UI Symbol" panose="020B0502040204020203" pitchFamily="34" charset="0"/>
              <a:ea typeface="Segoe UI Symbol" panose="020B0502040204020203" pitchFamily="34" charset="0"/>
            </a:endParaRPr>
          </a:p>
          <a:p>
            <a:r>
              <a:rPr lang="fr-FR" sz="4200" noProof="1">
                <a:latin typeface="Segoe UI Symbol" panose="020B0502040204020203" pitchFamily="34" charset="0"/>
                <a:ea typeface="Segoe UI Symbol" panose="020B0502040204020203" pitchFamily="34" charset="0"/>
              </a:rPr>
              <a:t>Survol de l’hopital de Saint Etienne</a:t>
            </a:r>
          </a:p>
          <a:p>
            <a:endParaRPr lang="fr-FR" sz="2400" noProof="1"/>
          </a:p>
          <a:p>
            <a:endParaRPr lang="fr-FR" noProof="1"/>
          </a:p>
        </p:txBody>
      </p:sp>
      <p:pic>
        <p:nvPicPr>
          <p:cNvPr id="12" name="Image 11">
            <a:extLst>
              <a:ext uri="{FF2B5EF4-FFF2-40B4-BE49-F238E27FC236}">
                <a16:creationId xmlns:a16="http://schemas.microsoft.com/office/drawing/2014/main" id="{66DA3C0E-B282-9FBD-9FC6-5ABD7B99D8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05738" y="3405480"/>
            <a:ext cx="4170025" cy="2774671"/>
          </a:xfrm>
          <a:prstGeom prst="rect">
            <a:avLst/>
          </a:prstGeom>
        </p:spPr>
      </p:pic>
      <p:pic>
        <p:nvPicPr>
          <p:cNvPr id="14" name="Image 13">
            <a:extLst>
              <a:ext uri="{FF2B5EF4-FFF2-40B4-BE49-F238E27FC236}">
                <a16:creationId xmlns:a16="http://schemas.microsoft.com/office/drawing/2014/main" id="{F9DA6C07-0698-A506-7CAE-E5FDAB9B9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3746" y="473115"/>
            <a:ext cx="3290295" cy="2680772"/>
          </a:xfrm>
          <a:prstGeom prst="rect">
            <a:avLst/>
          </a:prstGeom>
        </p:spPr>
      </p:pic>
      <p:pic>
        <p:nvPicPr>
          <p:cNvPr id="16" name="Image 15">
            <a:extLst>
              <a:ext uri="{FF2B5EF4-FFF2-40B4-BE49-F238E27FC236}">
                <a16:creationId xmlns:a16="http://schemas.microsoft.com/office/drawing/2014/main" id="{B7938623-B1EC-B5BD-4A64-0AC33E2CA8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1863" y="4385769"/>
            <a:ext cx="3308273" cy="2201274"/>
          </a:xfrm>
          <a:prstGeom prst="rect">
            <a:avLst/>
          </a:prstGeom>
        </p:spPr>
      </p:pic>
      <p:sp>
        <p:nvSpPr>
          <p:cNvPr id="2" name="Espace réservé du pied de page 2">
            <a:extLst>
              <a:ext uri="{FF2B5EF4-FFF2-40B4-BE49-F238E27FC236}">
                <a16:creationId xmlns:a16="http://schemas.microsoft.com/office/drawing/2014/main" id="{3505CA69-3223-D7E7-D9C8-F3E668813615}"/>
              </a:ext>
            </a:extLst>
          </p:cNvPr>
          <p:cNvSpPr txBox="1">
            <a:spLocks/>
          </p:cNvSpPr>
          <p:nvPr/>
        </p:nvSpPr>
        <p:spPr>
          <a:xfrm>
            <a:off x="8871095" y="6320530"/>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4159462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138E99E5-DF95-33B1-31F0-5C7118FD4BB8}"/>
              </a:ext>
            </a:extLst>
          </p:cNvPr>
          <p:cNvSpPr>
            <a:spLocks noGrp="1"/>
          </p:cNvSpPr>
          <p:nvPr>
            <p:ph type="title"/>
          </p:nvPr>
        </p:nvSpPr>
        <p:spPr>
          <a:xfrm>
            <a:off x="646008" y="8612"/>
            <a:ext cx="10515600" cy="1325563"/>
          </a:xfrm>
        </p:spPr>
        <p:txBody>
          <a:bodyPr/>
          <a:lstStyle/>
          <a:p>
            <a:r>
              <a:rPr lang="fr-FR" noProof="1">
                <a:latin typeface="Segoe UI Symbol" panose="020B0502040204020203" pitchFamily="34" charset="0"/>
                <a:ea typeface="Segoe UI Symbol" panose="020B0502040204020203" pitchFamily="34" charset="0"/>
              </a:rPr>
              <a:t>Parrainage de la PAF</a:t>
            </a:r>
          </a:p>
        </p:txBody>
      </p:sp>
      <p:sp>
        <p:nvSpPr>
          <p:cNvPr id="12" name="ZoneTexte 11">
            <a:extLst>
              <a:ext uri="{FF2B5EF4-FFF2-40B4-BE49-F238E27FC236}">
                <a16:creationId xmlns:a16="http://schemas.microsoft.com/office/drawing/2014/main" id="{A243FEDE-E2DE-D60B-4F29-CBA99944DE25}"/>
              </a:ext>
            </a:extLst>
          </p:cNvPr>
          <p:cNvSpPr txBox="1"/>
          <p:nvPr/>
        </p:nvSpPr>
        <p:spPr>
          <a:xfrm>
            <a:off x="323279" y="4211380"/>
            <a:ext cx="4571450" cy="2246769"/>
          </a:xfrm>
          <a:prstGeom prst="rect">
            <a:avLst/>
          </a:prstGeom>
          <a:noFill/>
        </p:spPr>
        <p:txBody>
          <a:bodyPr wrap="square" rtlCol="0">
            <a:spAutoFit/>
          </a:bodyPr>
          <a:lstStyle/>
          <a:p>
            <a:r>
              <a:rPr lang="fr-FR" sz="2000" b="1" noProof="1">
                <a:latin typeface="Segoe UI Symbol" panose="020B0502040204020203" pitchFamily="34" charset="0"/>
                <a:ea typeface="Segoe UI Symbol" panose="020B0502040204020203" pitchFamily="34" charset="0"/>
              </a:rPr>
              <a:t>Meetings 2025 : </a:t>
            </a:r>
          </a:p>
          <a:p>
            <a:endParaRPr lang="fr-FR" sz="2000" noProof="1">
              <a:latin typeface="Segoe UI Symbol" panose="020B0502040204020203" pitchFamily="34" charset="0"/>
              <a:ea typeface="Segoe UI Symbol" panose="020B0502040204020203" pitchFamily="34" charset="0"/>
            </a:endParaRPr>
          </a:p>
          <a:p>
            <a:r>
              <a:rPr lang="fr-FR" sz="2000" noProof="1">
                <a:latin typeface="Segoe UI Symbol" panose="020B0502040204020203" pitchFamily="34" charset="0"/>
                <a:ea typeface="Segoe UI Symbol" panose="020B0502040204020203" pitchFamily="34" charset="0"/>
              </a:rPr>
              <a:t>Trouville, Cherbourg, Palavas les flots, Amiens, La Ferté Alais, Orange, Cholet, Pornichet, Lacanau, Roanne, Compiègne, Chartres, Brives, Saint Jean de Luz, Salon de Provence</a:t>
            </a:r>
          </a:p>
        </p:txBody>
      </p:sp>
      <p:pic>
        <p:nvPicPr>
          <p:cNvPr id="10" name="Espace réservé du contenu 9">
            <a:extLst>
              <a:ext uri="{FF2B5EF4-FFF2-40B4-BE49-F238E27FC236}">
                <a16:creationId xmlns:a16="http://schemas.microsoft.com/office/drawing/2014/main" id="{83C8001C-5CA6-8334-049E-E54ABEF96A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3808" y="1230766"/>
            <a:ext cx="3519003" cy="2341490"/>
          </a:xfrm>
          <a:prstGeom prst="rect">
            <a:avLst/>
          </a:prstGeom>
        </p:spPr>
      </p:pic>
      <p:pic>
        <p:nvPicPr>
          <p:cNvPr id="18" name="Image 17">
            <a:extLst>
              <a:ext uri="{FF2B5EF4-FFF2-40B4-BE49-F238E27FC236}">
                <a16:creationId xmlns:a16="http://schemas.microsoft.com/office/drawing/2014/main" id="{D7B6FE95-2F0B-D416-81E2-9122228DA7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8650" y="4131628"/>
            <a:ext cx="3302000" cy="2197100"/>
          </a:xfrm>
          <a:prstGeom prst="rect">
            <a:avLst/>
          </a:prstGeom>
        </p:spPr>
      </p:pic>
      <p:pic>
        <p:nvPicPr>
          <p:cNvPr id="20" name="Image 19">
            <a:extLst>
              <a:ext uri="{FF2B5EF4-FFF2-40B4-BE49-F238E27FC236}">
                <a16:creationId xmlns:a16="http://schemas.microsoft.com/office/drawing/2014/main" id="{EE559721-CC2D-6DA6-9833-09452DFD65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1192" y="3987893"/>
            <a:ext cx="3300808" cy="2197100"/>
          </a:xfrm>
          <a:prstGeom prst="rect">
            <a:avLst/>
          </a:prstGeom>
        </p:spPr>
      </p:pic>
      <p:pic>
        <p:nvPicPr>
          <p:cNvPr id="22" name="Image 21">
            <a:extLst>
              <a:ext uri="{FF2B5EF4-FFF2-40B4-BE49-F238E27FC236}">
                <a16:creationId xmlns:a16="http://schemas.microsoft.com/office/drawing/2014/main" id="{A748B673-E1A3-AEEF-F790-B457F96D42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112" y="1230766"/>
            <a:ext cx="5614484" cy="2824060"/>
          </a:xfrm>
          <a:prstGeom prst="rect">
            <a:avLst/>
          </a:prstGeom>
        </p:spPr>
      </p:pic>
      <p:pic>
        <p:nvPicPr>
          <p:cNvPr id="24" name="Image 23">
            <a:extLst>
              <a:ext uri="{FF2B5EF4-FFF2-40B4-BE49-F238E27FC236}">
                <a16:creationId xmlns:a16="http://schemas.microsoft.com/office/drawing/2014/main" id="{78EDCFF1-C307-A534-4A16-43C13984DF4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09023" y="190313"/>
            <a:ext cx="2502886" cy="3539795"/>
          </a:xfrm>
          <a:prstGeom prst="rect">
            <a:avLst/>
          </a:prstGeom>
        </p:spPr>
      </p:pic>
      <p:sp>
        <p:nvSpPr>
          <p:cNvPr id="4" name="Espace réservé du pied de page 2">
            <a:extLst>
              <a:ext uri="{FF2B5EF4-FFF2-40B4-BE49-F238E27FC236}">
                <a16:creationId xmlns:a16="http://schemas.microsoft.com/office/drawing/2014/main" id="{7F99D400-3D4F-CA23-6F0E-46D957C9EFB6}"/>
              </a:ext>
            </a:extLst>
          </p:cNvPr>
          <p:cNvSpPr txBox="1">
            <a:spLocks/>
          </p:cNvSpPr>
          <p:nvPr/>
        </p:nvSpPr>
        <p:spPr>
          <a:xfrm>
            <a:off x="9181620" y="6400800"/>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577917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Espace réservé du contenu 1">
            <a:extLst>
              <a:ext uri="{FF2B5EF4-FFF2-40B4-BE49-F238E27FC236}">
                <a16:creationId xmlns:a16="http://schemas.microsoft.com/office/drawing/2014/main" id="{B1A9E0BA-2402-8CB0-573C-23F896A31BE6}"/>
              </a:ext>
            </a:extLst>
          </p:cNvPr>
          <p:cNvSpPr>
            <a:spLocks noGrp="1"/>
          </p:cNvSpPr>
          <p:nvPr>
            <p:ph idx="1"/>
          </p:nvPr>
        </p:nvSpPr>
        <p:spPr>
          <a:xfrm>
            <a:off x="214847" y="946488"/>
            <a:ext cx="11762305" cy="5776973"/>
          </a:xfrm>
        </p:spPr>
        <p:txBody>
          <a:bodyPr>
            <a:normAutofit/>
          </a:bodyPr>
          <a:lstStyle/>
          <a:p>
            <a:r>
              <a:rPr lang="fr-FR" sz="1700" noProof="1">
                <a:latin typeface="Segoe UI Symbol" panose="020B0502040204020203" pitchFamily="34" charset="0"/>
                <a:ea typeface="Segoe UI Symbol" panose="020B0502040204020203" pitchFamily="34" charset="0"/>
              </a:rPr>
              <a:t>La Roche-sur-yon: Bal des herbiers et sociaux esthéticienne et musiciens dans le service hématologie</a:t>
            </a:r>
          </a:p>
          <a:p>
            <a:r>
              <a:rPr lang="fr-FR" sz="1800" noProof="1">
                <a:latin typeface="Segoe UI Symbol" panose="020B0502040204020203" pitchFamily="34" charset="0"/>
                <a:ea typeface="Segoe UI Symbol" panose="020B0502040204020203" pitchFamily="34" charset="0"/>
              </a:rPr>
              <a:t>Soins avec socio-esthéticienne dans le service d’hématologie à l’hôpital Mercy Metz-Thionville.</a:t>
            </a:r>
          </a:p>
          <a:p>
            <a:r>
              <a:rPr lang="fr-FR" sz="1700" noProof="1">
                <a:latin typeface="Segoe UI Symbol" panose="020B0502040204020203" pitchFamily="34" charset="0"/>
                <a:ea typeface="Segoe UI Symbol" panose="020B0502040204020203" pitchFamily="34" charset="0"/>
              </a:rPr>
              <a:t>Journée Pompignan</a:t>
            </a:r>
          </a:p>
          <a:p>
            <a:r>
              <a:rPr lang="fr-FR" sz="1700" noProof="1">
                <a:latin typeface="Segoe UI Symbol" panose="020B0502040204020203" pitchFamily="34" charset="0"/>
                <a:ea typeface="Segoe UI Symbol" panose="020B0502040204020203" pitchFamily="34" charset="0"/>
              </a:rPr>
              <a:t>Saint Etienne design moi mon parcours hématologie</a:t>
            </a:r>
          </a:p>
          <a:p>
            <a:r>
              <a:rPr lang="fr-FR" sz="1700" noProof="1">
                <a:latin typeface="Segoe UI Symbol" panose="020B0502040204020203" pitchFamily="34" charset="0"/>
                <a:ea typeface="Segoe UI Symbol" panose="020B0502040204020203" pitchFamily="34" charset="0"/>
              </a:rPr>
              <a:t>Journée AJA à Mauves sur Loire</a:t>
            </a:r>
          </a:p>
          <a:p>
            <a:r>
              <a:rPr lang="fr-FR" sz="1700" noProof="1">
                <a:latin typeface="Segoe UI Symbol" panose="020B0502040204020203" pitchFamily="34" charset="0"/>
                <a:ea typeface="Segoe UI Symbol" panose="020B0502040204020203" pitchFamily="34" charset="0"/>
              </a:rPr>
              <a:t>Les foulées de Bayeux (en mémoire à (Anaïs)</a:t>
            </a:r>
          </a:p>
          <a:p>
            <a:r>
              <a:rPr lang="fr-FR" sz="1700" noProof="1">
                <a:latin typeface="Segoe UI Symbol" panose="020B0502040204020203" pitchFamily="34" charset="0"/>
                <a:ea typeface="Segoe UI Symbol" panose="020B0502040204020203" pitchFamily="34" charset="0"/>
              </a:rPr>
              <a:t>Présentation à l’IFSI de Bayonne </a:t>
            </a:r>
          </a:p>
          <a:p>
            <a:r>
              <a:rPr lang="fr-FR" sz="1700" noProof="1">
                <a:latin typeface="Segoe UI Symbol" panose="020B0502040204020203" pitchFamily="34" charset="0"/>
                <a:ea typeface="Segoe UI Symbol" panose="020B0502040204020203" pitchFamily="34" charset="0"/>
              </a:rPr>
              <a:t>Soirée handball à Locminé</a:t>
            </a:r>
          </a:p>
          <a:p>
            <a:r>
              <a:rPr lang="fr-FR" sz="1700" noProof="1">
                <a:latin typeface="Segoe UI Symbol" panose="020B0502040204020203" pitchFamily="34" charset="0"/>
                <a:ea typeface="Segoe UI Symbol" panose="020B0502040204020203" pitchFamily="34" charset="0"/>
              </a:rPr>
              <a:t>Participation à l’album ROUGE (2 chansons)</a:t>
            </a:r>
          </a:p>
          <a:p>
            <a:r>
              <a:rPr lang="fr-FR" sz="1700" noProof="1">
                <a:latin typeface="Segoe UI Symbol" panose="020B0502040204020203" pitchFamily="34" charset="0"/>
                <a:ea typeface="Segoe UI Symbol" panose="020B0502040204020203" pitchFamily="34" charset="0"/>
              </a:rPr>
              <a:t>ONCORUN – Toulouse</a:t>
            </a:r>
          </a:p>
          <a:p>
            <a:r>
              <a:rPr lang="fr-FR" sz="1700" noProof="1">
                <a:latin typeface="Segoe UI Symbol" panose="020B0502040204020203" pitchFamily="34" charset="0"/>
                <a:ea typeface="Segoe UI Symbol" panose="020B0502040204020203" pitchFamily="34" charset="0"/>
              </a:rPr>
              <a:t>Journée Hemato à Hossegor</a:t>
            </a:r>
          </a:p>
          <a:p>
            <a:r>
              <a:rPr lang="fr-FR" sz="1700" noProof="1">
                <a:latin typeface="Segoe UI Symbol" panose="020B0502040204020203" pitchFamily="34" charset="0"/>
                <a:ea typeface="Segoe UI Symbol" panose="020B0502040204020203" pitchFamily="34" charset="0"/>
              </a:rPr>
              <a:t>…</a:t>
            </a:r>
          </a:p>
          <a:p>
            <a:pPr marL="0" indent="0">
              <a:buNone/>
            </a:pPr>
            <a:endParaRPr lang="fr-FR" sz="1700" noProof="1">
              <a:latin typeface="Segoe UI Symbol" panose="020B0502040204020203" pitchFamily="34" charset="0"/>
              <a:ea typeface="Segoe UI Symbol" panose="020B0502040204020203" pitchFamily="34" charset="0"/>
            </a:endParaRPr>
          </a:p>
          <a:p>
            <a:endParaRPr lang="fr-FR" sz="1700" noProof="1">
              <a:latin typeface="Segoe UI Symbol" panose="020B0502040204020203" pitchFamily="34" charset="0"/>
              <a:ea typeface="Segoe UI Symbol" panose="020B0502040204020203" pitchFamily="34" charset="0"/>
            </a:endParaRPr>
          </a:p>
          <a:p>
            <a:endParaRPr lang="fr-FR" sz="1600" noProof="1">
              <a:latin typeface="Segoe UI Symbol" panose="020B0502040204020203" pitchFamily="34" charset="0"/>
              <a:ea typeface="Segoe UI Symbol" panose="020B0502040204020203" pitchFamily="34" charset="0"/>
            </a:endParaRPr>
          </a:p>
          <a:p>
            <a:endParaRPr lang="fr-FR" sz="1600" noProof="1">
              <a:latin typeface="Segoe UI Symbol" panose="020B0502040204020203" pitchFamily="34" charset="0"/>
              <a:ea typeface="Segoe UI Symbol" panose="020B0502040204020203" pitchFamily="34" charset="0"/>
            </a:endParaRPr>
          </a:p>
        </p:txBody>
      </p:sp>
      <p:sp>
        <p:nvSpPr>
          <p:cNvPr id="3" name="Titre 2">
            <a:extLst>
              <a:ext uri="{FF2B5EF4-FFF2-40B4-BE49-F238E27FC236}">
                <a16:creationId xmlns:a16="http://schemas.microsoft.com/office/drawing/2014/main" id="{8C4C79AD-CD45-C2FE-B80B-13CFA5B9FB3C}"/>
              </a:ext>
            </a:extLst>
          </p:cNvPr>
          <p:cNvSpPr>
            <a:spLocks noGrp="1"/>
          </p:cNvSpPr>
          <p:nvPr>
            <p:ph type="title"/>
          </p:nvPr>
        </p:nvSpPr>
        <p:spPr>
          <a:xfrm>
            <a:off x="1030941" y="-32590"/>
            <a:ext cx="10515600" cy="1154461"/>
          </a:xfrm>
        </p:spPr>
        <p:txBody>
          <a:bodyPr/>
          <a:lstStyle/>
          <a:p>
            <a:r>
              <a:rPr lang="fr-FR" b="1" noProof="1">
                <a:latin typeface="Segoe UI Symbol" panose="020B0502040204020203" pitchFamily="34" charset="0"/>
                <a:ea typeface="Segoe UI Symbol" panose="020B0502040204020203" pitchFamily="34" charset="0"/>
              </a:rPr>
              <a:t>En région 2025</a:t>
            </a:r>
          </a:p>
        </p:txBody>
      </p:sp>
      <p:pic>
        <p:nvPicPr>
          <p:cNvPr id="7" name="Image 6">
            <a:extLst>
              <a:ext uri="{FF2B5EF4-FFF2-40B4-BE49-F238E27FC236}">
                <a16:creationId xmlns:a16="http://schemas.microsoft.com/office/drawing/2014/main" id="{8A826169-E840-4EF5-2840-B2E36C74EF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18480" y="1686414"/>
            <a:ext cx="2607173" cy="3687288"/>
          </a:xfrm>
          <a:prstGeom prst="rect">
            <a:avLst/>
          </a:prstGeom>
        </p:spPr>
      </p:pic>
      <p:pic>
        <p:nvPicPr>
          <p:cNvPr id="9" name="Image 8">
            <a:extLst>
              <a:ext uri="{FF2B5EF4-FFF2-40B4-BE49-F238E27FC236}">
                <a16:creationId xmlns:a16="http://schemas.microsoft.com/office/drawing/2014/main" id="{1E1A7DCE-38A9-2CAE-B3ED-B33A5872ED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7122" y="4283809"/>
            <a:ext cx="2964948" cy="2223711"/>
          </a:xfrm>
          <a:prstGeom prst="rect">
            <a:avLst/>
          </a:prstGeom>
        </p:spPr>
      </p:pic>
      <p:pic>
        <p:nvPicPr>
          <p:cNvPr id="11" name="Image 10">
            <a:extLst>
              <a:ext uri="{FF2B5EF4-FFF2-40B4-BE49-F238E27FC236}">
                <a16:creationId xmlns:a16="http://schemas.microsoft.com/office/drawing/2014/main" id="{77755079-947E-176D-CC21-3006792E17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24718" y="2017795"/>
            <a:ext cx="2848551" cy="1983749"/>
          </a:xfrm>
          <a:prstGeom prst="rect">
            <a:avLst/>
          </a:prstGeom>
        </p:spPr>
      </p:pic>
      <p:pic>
        <p:nvPicPr>
          <p:cNvPr id="15" name="Image 14">
            <a:extLst>
              <a:ext uri="{FF2B5EF4-FFF2-40B4-BE49-F238E27FC236}">
                <a16:creationId xmlns:a16="http://schemas.microsoft.com/office/drawing/2014/main" id="{9C361F59-1EFB-039C-DB52-EB7A01D417A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97035" y="4914882"/>
            <a:ext cx="3743399" cy="1883620"/>
          </a:xfrm>
          <a:prstGeom prst="rect">
            <a:avLst/>
          </a:prstGeom>
        </p:spPr>
      </p:pic>
      <p:sp>
        <p:nvSpPr>
          <p:cNvPr id="4" name="Espace réservé du pied de page 2">
            <a:extLst>
              <a:ext uri="{FF2B5EF4-FFF2-40B4-BE49-F238E27FC236}">
                <a16:creationId xmlns:a16="http://schemas.microsoft.com/office/drawing/2014/main" id="{D5069925-1AC0-299B-96E0-351D75FEC241}"/>
              </a:ext>
            </a:extLst>
          </p:cNvPr>
          <p:cNvSpPr txBox="1">
            <a:spLocks/>
          </p:cNvSpPr>
          <p:nvPr/>
        </p:nvSpPr>
        <p:spPr>
          <a:xfrm>
            <a:off x="9181620" y="6400800"/>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229921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Espace réservé du contenu 1">
            <a:extLst>
              <a:ext uri="{FF2B5EF4-FFF2-40B4-BE49-F238E27FC236}">
                <a16:creationId xmlns:a16="http://schemas.microsoft.com/office/drawing/2014/main" id="{2323D9B6-F9B3-14AE-6905-80897A5625C7}"/>
              </a:ext>
            </a:extLst>
          </p:cNvPr>
          <p:cNvSpPr>
            <a:spLocks noGrp="1"/>
          </p:cNvSpPr>
          <p:nvPr>
            <p:ph idx="1"/>
          </p:nvPr>
        </p:nvSpPr>
        <p:spPr>
          <a:xfrm>
            <a:off x="83127" y="1028700"/>
            <a:ext cx="7824485" cy="2293427"/>
          </a:xfrm>
        </p:spPr>
        <p:txBody>
          <a:bodyPr>
            <a:normAutofit/>
          </a:bodyPr>
          <a:lstStyle/>
          <a:p>
            <a:pPr marL="0" indent="0">
              <a:buNone/>
            </a:pPr>
            <a:r>
              <a:rPr lang="fr-FR" sz="2400" b="1" noProof="1">
                <a:solidFill>
                  <a:srgbClr val="252657"/>
                </a:solidFill>
                <a:effectLst/>
                <a:latin typeface="Segoe UI Symbol" panose="020B0502040204020203" pitchFamily="34" charset="0"/>
                <a:ea typeface="Segoe UI Symbol" panose="020B0502040204020203" pitchFamily="34" charset="0"/>
              </a:rPr>
              <a:t>La Dieblingeoise</a:t>
            </a:r>
          </a:p>
          <a:p>
            <a:pPr marL="457200" lvl="1" indent="0">
              <a:buNone/>
            </a:pPr>
            <a:r>
              <a:rPr lang="fr-FR" sz="1600" noProof="1">
                <a:solidFill>
                  <a:srgbClr val="252657"/>
                </a:solidFill>
                <a:effectLst/>
                <a:latin typeface="Segoe UI Symbol" panose="020B0502040204020203" pitchFamily="34" charset="0"/>
                <a:ea typeface="Segoe UI Symbol" panose="020B0502040204020203" pitchFamily="34" charset="0"/>
              </a:rPr>
              <a:t>Pour sa 8e édition, cette année plus de 850 participants mobilisés à Diebling le 9 novembre pour soutenir la recherche contre les leucémies et les lymphomes. Au moment du coup d’envoi, Emilie a rendu un hommage émouvant à Christophe avec qui l’aventure avait commencé en 2016. Plus de 300 personnes étaient présentes au repas qui a suivi. Merci à Émilie, Thomas, Céline, Bertrand, Marie-Rose, ainsi que tous les autres bénévoles pour leur contribution à la réussite de ce bel évènement.</a:t>
            </a:r>
            <a:endParaRPr lang="fr-FR" sz="1600" noProof="1">
              <a:latin typeface="Segoe UI Symbol" panose="020B0502040204020203" pitchFamily="34" charset="0"/>
              <a:ea typeface="Segoe UI Symbol" panose="020B0502040204020203" pitchFamily="34" charset="0"/>
            </a:endParaRPr>
          </a:p>
          <a:p>
            <a:pPr marL="457200" lvl="1" indent="0">
              <a:buNone/>
            </a:pPr>
            <a:endParaRPr lang="fr-FR" sz="1600" noProof="1">
              <a:latin typeface="Montserrat" pitchFamily="2" charset="77"/>
            </a:endParaRPr>
          </a:p>
        </p:txBody>
      </p:sp>
      <p:sp>
        <p:nvSpPr>
          <p:cNvPr id="3" name="Titre 2">
            <a:extLst>
              <a:ext uri="{FF2B5EF4-FFF2-40B4-BE49-F238E27FC236}">
                <a16:creationId xmlns:a16="http://schemas.microsoft.com/office/drawing/2014/main" id="{F66DA627-6178-5C21-CAF2-52A1C7B9610A}"/>
              </a:ext>
            </a:extLst>
          </p:cNvPr>
          <p:cNvSpPr>
            <a:spLocks noGrp="1"/>
          </p:cNvSpPr>
          <p:nvPr>
            <p:ph type="title"/>
          </p:nvPr>
        </p:nvSpPr>
        <p:spPr>
          <a:xfrm>
            <a:off x="461008" y="-134820"/>
            <a:ext cx="10515600" cy="1325563"/>
          </a:xfrm>
        </p:spPr>
        <p:txBody>
          <a:bodyPr/>
          <a:lstStyle/>
          <a:p>
            <a:r>
              <a:rPr lang="fr-FR" b="1" noProof="1">
                <a:latin typeface="Segoe UI Symbol" panose="020B0502040204020203" pitchFamily="34" charset="0"/>
                <a:ea typeface="Segoe UI Symbol" panose="020B0502040204020203" pitchFamily="34" charset="0"/>
              </a:rPr>
              <a:t>Et aussi merci à</a:t>
            </a:r>
          </a:p>
        </p:txBody>
      </p:sp>
      <p:pic>
        <p:nvPicPr>
          <p:cNvPr id="9" name="Image 8">
            <a:extLst>
              <a:ext uri="{FF2B5EF4-FFF2-40B4-BE49-F238E27FC236}">
                <a16:creationId xmlns:a16="http://schemas.microsoft.com/office/drawing/2014/main" id="{259F9F14-ED6F-CB3A-A543-A62FF78C97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142" y="3475683"/>
            <a:ext cx="2408484" cy="3211312"/>
          </a:xfrm>
          <a:prstGeom prst="rect">
            <a:avLst/>
          </a:prstGeom>
        </p:spPr>
      </p:pic>
      <p:pic>
        <p:nvPicPr>
          <p:cNvPr id="11" name="Image 10">
            <a:extLst>
              <a:ext uri="{FF2B5EF4-FFF2-40B4-BE49-F238E27FC236}">
                <a16:creationId xmlns:a16="http://schemas.microsoft.com/office/drawing/2014/main" id="{8A220F01-4E4C-BE70-B6C3-F84148AA3F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3446" y="183871"/>
            <a:ext cx="2629531" cy="1972148"/>
          </a:xfrm>
          <a:prstGeom prst="rect">
            <a:avLst/>
          </a:prstGeom>
        </p:spPr>
      </p:pic>
      <p:pic>
        <p:nvPicPr>
          <p:cNvPr id="13" name="Image 12">
            <a:extLst>
              <a:ext uri="{FF2B5EF4-FFF2-40B4-BE49-F238E27FC236}">
                <a16:creationId xmlns:a16="http://schemas.microsoft.com/office/drawing/2014/main" id="{39403B8F-733D-308A-F10F-7CBA3CEA69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58421" y="1632643"/>
            <a:ext cx="2245511" cy="1684133"/>
          </a:xfrm>
          <a:prstGeom prst="rect">
            <a:avLst/>
          </a:prstGeom>
        </p:spPr>
      </p:pic>
      <p:pic>
        <p:nvPicPr>
          <p:cNvPr id="15" name="Image 14">
            <a:extLst>
              <a:ext uri="{FF2B5EF4-FFF2-40B4-BE49-F238E27FC236}">
                <a16:creationId xmlns:a16="http://schemas.microsoft.com/office/drawing/2014/main" id="{6BEB058E-6E70-65CF-6768-D5A3A493601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2866" y="3952277"/>
            <a:ext cx="3558642" cy="2668982"/>
          </a:xfrm>
          <a:prstGeom prst="rect">
            <a:avLst/>
          </a:prstGeom>
        </p:spPr>
      </p:pic>
      <p:pic>
        <p:nvPicPr>
          <p:cNvPr id="17" name="Image 16">
            <a:extLst>
              <a:ext uri="{FF2B5EF4-FFF2-40B4-BE49-F238E27FC236}">
                <a16:creationId xmlns:a16="http://schemas.microsoft.com/office/drawing/2014/main" id="{7D5BF87E-B0BB-E045-E857-005DE4A376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08566" y="4485647"/>
            <a:ext cx="3754522" cy="2111918"/>
          </a:xfrm>
          <a:prstGeom prst="rect">
            <a:avLst/>
          </a:prstGeom>
        </p:spPr>
      </p:pic>
      <p:sp>
        <p:nvSpPr>
          <p:cNvPr id="18" name="ZoneTexte 17">
            <a:extLst>
              <a:ext uri="{FF2B5EF4-FFF2-40B4-BE49-F238E27FC236}">
                <a16:creationId xmlns:a16="http://schemas.microsoft.com/office/drawing/2014/main" id="{86EE1B67-A886-577E-548B-95B8CEB712B8}"/>
              </a:ext>
            </a:extLst>
          </p:cNvPr>
          <p:cNvSpPr txBox="1"/>
          <p:nvPr/>
        </p:nvSpPr>
        <p:spPr>
          <a:xfrm>
            <a:off x="6032928" y="2988414"/>
            <a:ext cx="6305798" cy="1723549"/>
          </a:xfrm>
          <a:prstGeom prst="rect">
            <a:avLst/>
          </a:prstGeom>
          <a:noFill/>
        </p:spPr>
        <p:txBody>
          <a:bodyPr wrap="square" rtlCol="0">
            <a:spAutoFit/>
          </a:bodyPr>
          <a:lstStyle/>
          <a:p>
            <a:r>
              <a:rPr lang="fr-FR" sz="2400" b="1" noProof="1">
                <a:latin typeface="Segoe UI Symbol" panose="020B0502040204020203" pitchFamily="34" charset="0"/>
                <a:ea typeface="Segoe UI Symbol" panose="020B0502040204020203" pitchFamily="34" charset="0"/>
              </a:rPr>
              <a:t>Roses en Baie</a:t>
            </a:r>
          </a:p>
          <a:p>
            <a:pPr lvl="1"/>
            <a:r>
              <a:rPr lang="fr-FR" sz="1600" noProof="1">
                <a:latin typeface="Segoe UI Symbol" panose="020B0502040204020203" pitchFamily="34" charset="0"/>
                <a:ea typeface="Segoe UI Symbol" panose="020B0502040204020203" pitchFamily="34" charset="0"/>
              </a:rPr>
              <a:t>L’association Roses en baie nous accompagne depuis de nombreuses années, et soutient nos actions locales (basse Normandie) comme les sorties en mer avec Nicolas Jossier et nos patients AJA.</a:t>
            </a:r>
          </a:p>
          <a:p>
            <a:endParaRPr lang="fr-FR" noProof="1"/>
          </a:p>
        </p:txBody>
      </p:sp>
    </p:spTree>
    <p:extLst>
      <p:ext uri="{BB962C8B-B14F-4D97-AF65-F5344CB8AC3E}">
        <p14:creationId xmlns:p14="http://schemas.microsoft.com/office/powerpoint/2010/main" val="17928841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PlaceHolder 1"/>
          <p:cNvSpPr>
            <a:spLocks noGrp="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kAAAAEgAAACQAAAASAAAAAAAAAAB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KQyGQQ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FazjBf///wEAAAAAAAAAAAAAAAAAAAAAAAAAAAAAAAAAAAAAAAAAACMmXgJ/f38A5+bmA8zMzADAwP8Af39/AAAAAAAAAAAAAAAAAAAAAAAAAAAAIQAAABgAAAAUAAAAKAUAAD8CAADXRQAAZgoAABAAAAAmAAAACAAAAL2gAAD/HwAAMAAAABQAAAAAAAAAAAD//wAAAQAAAP//AAABAA=="/>
              </a:ext>
            </a:extLst>
          </p:cNvSpPr>
          <p:nvPr>
            <p:ph type="title"/>
          </p:nvPr>
        </p:nvSpPr>
        <p:spPr>
          <a:xfrm>
            <a:off x="324126" y="0"/>
            <a:ext cx="10514965" cy="1325245"/>
          </a:xfrm>
          <a:noFill/>
          <a:ln>
            <a:noFill/>
          </a:ln>
        </p:spPr>
        <p:txBody>
          <a:bodyPr vert="horz" wrap="square" lIns="91440" tIns="45720" rIns="91440" bIns="45720" numCol="1" spcCol="215900" anchor="ctr">
            <a:prstTxWarp prst="textNoShape">
              <a:avLst/>
            </a:prstTxWarp>
          </a:bodyPr>
          <a:lstStyle/>
          <a:p>
            <a:pPr indent="0" defTabSz="914400">
              <a:lnSpc>
                <a:spcPct val="90000"/>
              </a:lnSpc>
              <a:buNone/>
              <a:tabLst>
                <a:tab pos="0" algn="l"/>
              </a:tabLst>
            </a:pPr>
            <a:r>
              <a:rPr lang="fr-FR" b="1" cap="none" noProof="1">
                <a:solidFill>
                  <a:srgbClr val="23265E"/>
                </a:solidFill>
                <a:latin typeface="Segoe UI Symbol" panose="020B0502040204020203" pitchFamily="34" charset="0"/>
                <a:ea typeface="Segoe UI Symbol" panose="020B0502040204020203" pitchFamily="34" charset="0"/>
                <a:cs typeface="Times New Roman" pitchFamily="1" charset="0"/>
              </a:rPr>
              <a:t>Projet Phare</a:t>
            </a:r>
            <a:endParaRPr lang="fr-FR" b="1" cap="none" noProof="1">
              <a:solidFill>
                <a:srgbClr val="000000"/>
              </a:solidFill>
              <a:latin typeface="Segoe UI Symbol" panose="020B0502040204020203" pitchFamily="34" charset="0"/>
              <a:ea typeface="Segoe UI Symbol" panose="020B0502040204020203" pitchFamily="34" charset="0"/>
              <a:cs typeface="Times New Roman" pitchFamily="1" charset="0"/>
            </a:endParaRPr>
          </a:p>
        </p:txBody>
      </p:sp>
      <p:sp>
        <p:nvSpPr>
          <p:cNvPr id="3" name="PlaceHolder 2"/>
          <p:cNvSpPr>
            <a:spLocks noGrp="1" noChangeArrowheads="1"/>
            <a:extLst>
              <a:ext uri="smNativeData">
                <pr:smNativeData xmlns="smNativeData" xmlns:pr="smNativeData" xmlns:p15="http://schemas.microsoft.com/office/powerpoint/2012/main" xmlns:p14="http://schemas.microsoft.com/office/powerpoint/2010/main" xmlns:mc="http://schemas.openxmlformats.org/markup-compatibility/2006" val="SMDATA_16_j7pMZhMAAAAlAAAAZAAAAA0AAAAAkAAAAEgAAACQAAAASAAAAAAAAAAAAAAAAAAAAAEAAABQAAAAAAAAAAAA4D8AAAAAAADgPwAAAAAAAOA/AAAAAAAA4D8AAAAAAADgPwAAAAAAAOA/AAAAAAAA4D8AAAAAAADgPwAAAAAAAOA/AAAAAAAA4D8CAAAAjAAAAAAAAAAAAAAAFazjDP///wgAAAAAAAAAAAAAAAAAAAAAAAAAAAAAAAAAAAAAZAAAAAEAAABAAAAAAAAAAAAAAAAAAAAAAAAAAAAAAAAAAAAAAAAAAAAAAAAAAAAAAAAAAAAAAAAAAAAAAAAAAAAAAAAAAAAAAAAAAAAAAAAAAAAAAAAAAAAAAAAAAAAAFAAAADwAAAAAAAAAAAAAACMmXgkUAAAAAQAAABQAAAAUAAAAFAAAAAEAAAAAAAAAZAAAAGQAAAAAAAAAZAAAAGQAAAAVAAAAYAAAAAAAAAAAAAAADwAAACADAAAAAAAAAAAAAAEAAACgMgAAVgcAAKr4//8BAAAAf39/AAEAAABkAAAAAAAAABQAAABAHwAAAAAAACYAAAAAAAAAwOD//wAAAAAmAAAAZAAAABYAAABMAAAAAAAAAAAAAAAEAAAAAAAAAAEAAADn5uYKAAAAACgAAAAoAAAAZAAAAGQAAAAAAAAAzMzMAAAAAABQAAAAUAAAAGQAAABkAAAAAAAAABcAAAAUAAAAAAAAAAAAAAD/fwAA/38AAAAAAAAJAAAABAAAAAJbAZceAAAAaAAAAAAAAAAAAAAAAAAAAAAAAAAAAAAAECcAABAnAAAAAAAAAAAAAAAAAAAAAAAAAAAAAAAAAAAAAAAAAAAAABQAAAAAAAAAwMD/AAAAAABkAAAAMgAAAAAAAABkAAAAAAAAAH9/fwAKAAAAIgAAABgAAAAAAAAAAAAAAAAAAAAAAAAAAAAAAAAAAAAkAAAAJAAAAAAAAAAHAAAAAAAAAAAAAAAAAAAAAAAAAAAAAAAAAAAAf39/ACUAAABYAAAAAAAAAAAAAAAAAAAAAAAAAAAAAAAAAAAAAAAAAAAAAAAAAAAAAAAAAAAAAAA/AAAAAAAAAKCGAQAAAAAAAAAAAAAAAAAMAAAAAQAAAAAAAAAAAAAAAAAAAB8AAABUAAAAFazjBf///wEAAAAAAAAAAAAAAAAAAAAAAAAAAAAAAAAAAAAAAAAAACMmXgJ/f38A5+bmA8zMzADAwP8Af39/AAAAAAAAAAAAAAAAAAAAAAAAAAAAIQAAABgAAAAUAAAAKAUAADsLAADXRQAA/yUAABAAAAAmAAAACAAAAD2gAAD/HwAAMAAAABQAAAAAAAAAAAD//wAAAQAAAP//AAABAA=="/>
              </a:ext>
            </a:extLst>
          </p:cNvSpPr>
          <p:nvPr>
            <p:ph type="body"/>
          </p:nvPr>
        </p:nvSpPr>
        <p:spPr>
          <a:xfrm>
            <a:off x="324126" y="1184916"/>
            <a:ext cx="11299371" cy="4351020"/>
          </a:xfrm>
          <a:noFill/>
          <a:ln>
            <a:noFill/>
          </a:ln>
        </p:spPr>
        <p:txBody>
          <a:bodyPr vert="horz" wrap="square" lIns="91440" tIns="45720" rIns="91440" bIns="45720" numCol="1" spcCol="215900" anchor="t">
            <a:prstTxWarp prst="textNoShape">
              <a:avLst/>
            </a:prstTxWarp>
          </a:bodyPr>
          <a:lstStyle/>
          <a:p>
            <a:pPr marL="0" indent="0">
              <a:buNone/>
            </a:pPr>
            <a:r>
              <a:rPr lang="fr-FR" sz="1800" b="1" cap="none" noProof="1">
                <a:solidFill>
                  <a:schemeClr val="accent6">
                    <a:lumMod val="75000"/>
                  </a:schemeClr>
                </a:solidFill>
                <a:latin typeface="Segoe UI Symbol" panose="020B0502040204020203" pitchFamily="34" charset="0"/>
                <a:ea typeface="Segoe UI Symbol" panose="020B0502040204020203" pitchFamily="34" charset="0"/>
              </a:rPr>
              <a:t>Le projet phare </a:t>
            </a:r>
            <a:r>
              <a:rPr lang="fr-FR" sz="1800" b="1" noProof="1">
                <a:solidFill>
                  <a:schemeClr val="accent6">
                    <a:lumMod val="75000"/>
                  </a:schemeClr>
                </a:solidFill>
                <a:latin typeface="Segoe UI Symbol" panose="020B0502040204020203" pitchFamily="34" charset="0"/>
                <a:ea typeface="Segoe UI Symbol" panose="020B0502040204020203" pitchFamily="34" charset="0"/>
              </a:rPr>
              <a:t>initialement </a:t>
            </a:r>
            <a:r>
              <a:rPr lang="fr-FR" sz="1800" b="1" cap="none" noProof="1">
                <a:solidFill>
                  <a:schemeClr val="accent6">
                    <a:lumMod val="75000"/>
                  </a:schemeClr>
                </a:solidFill>
                <a:latin typeface="Segoe UI Symbol" panose="020B0502040204020203" pitchFamily="34" charset="0"/>
                <a:ea typeface="Segoe UI Symbol" panose="020B0502040204020203" pitchFamily="34" charset="0"/>
              </a:rPr>
              <a:t>destiné à apporter un soutien via  </a:t>
            </a:r>
            <a:r>
              <a:rPr lang="fr-FR" sz="1800" b="1" noProof="1">
                <a:solidFill>
                  <a:schemeClr val="accent6">
                    <a:lumMod val="75000"/>
                  </a:schemeClr>
                </a:solidFill>
                <a:latin typeface="Segoe UI Symbol" panose="020B0502040204020203" pitchFamily="34" charset="0"/>
                <a:ea typeface="Segoe UI Symbol" panose="020B0502040204020203" pitchFamily="34" charset="0"/>
              </a:rPr>
              <a:t>l</a:t>
            </a:r>
            <a:r>
              <a:rPr lang="fr-FR" sz="1800" b="1" cap="none" noProof="1">
                <a:solidFill>
                  <a:schemeClr val="accent6">
                    <a:lumMod val="75000"/>
                  </a:schemeClr>
                </a:solidFill>
                <a:latin typeface="Segoe UI Symbol" panose="020B0502040204020203" pitchFamily="34" charset="0"/>
                <a:ea typeface="Segoe UI Symbol" panose="020B0502040204020203" pitchFamily="34" charset="0"/>
              </a:rPr>
              <a:t>’Activité Physique Adaptée</a:t>
            </a:r>
            <a:r>
              <a:rPr lang="fr-FR" sz="1800" b="1" noProof="1">
                <a:solidFill>
                  <a:schemeClr val="accent6">
                    <a:lumMod val="75000"/>
                  </a:schemeClr>
                </a:solidFill>
                <a:latin typeface="Segoe UI Symbol" panose="020B0502040204020203" pitchFamily="34" charset="0"/>
                <a:ea typeface="Segoe UI Symbol" panose="020B0502040204020203" pitchFamily="34" charset="0"/>
              </a:rPr>
              <a:t> et </a:t>
            </a:r>
            <a:r>
              <a:rPr lang="fr-FR" sz="1800" b="1" cap="none" noProof="1">
                <a:solidFill>
                  <a:schemeClr val="accent6">
                    <a:lumMod val="75000"/>
                  </a:schemeClr>
                </a:solidFill>
                <a:latin typeface="Segoe UI Symbol" panose="020B0502040204020203" pitchFamily="34" charset="0"/>
                <a:ea typeface="Segoe UI Symbol" panose="020B0502040204020203" pitchFamily="34" charset="0"/>
              </a:rPr>
              <a:t>la création de groupes de parole dans les centres de soins, englobe à présent tout support contribuant à l’amélioration de la Qualite de vie des patients. </a:t>
            </a:r>
          </a:p>
          <a:p>
            <a:pPr lvl="1"/>
            <a:r>
              <a:rPr lang="fr-FR" sz="1800" dirty="0">
                <a:latin typeface="Segoe UI Symbol" panose="020B0502040204020203" pitchFamily="34" charset="0"/>
                <a:ea typeface="Segoe UI Symbol" panose="020B0502040204020203" pitchFamily="34" charset="0"/>
              </a:rPr>
              <a:t>Réactivation groupe de travail dédié</a:t>
            </a:r>
          </a:p>
          <a:p>
            <a:pPr lvl="1"/>
            <a:r>
              <a:rPr lang="fr-FR" sz="1800" noProof="1">
                <a:latin typeface="Segoe UI Symbol" panose="020B0502040204020203" pitchFamily="34" charset="0"/>
                <a:ea typeface="Segoe UI Symbol" panose="020B0502040204020203" pitchFamily="34" charset="0"/>
              </a:rPr>
              <a:t>Nouveau. Processus et outils</a:t>
            </a:r>
          </a:p>
          <a:p>
            <a:endParaRPr lang="fr-FR" sz="1800" noProof="1">
              <a:latin typeface="Segoe UI Symbol" panose="020B0502040204020203" pitchFamily="34" charset="0"/>
              <a:ea typeface="Segoe UI Symbol" panose="020B0502040204020203" pitchFamily="34" charset="0"/>
            </a:endParaRPr>
          </a:p>
          <a:p>
            <a:pPr marL="0" indent="0" defTabSz="914400">
              <a:lnSpc>
                <a:spcPct val="90000"/>
              </a:lnSpc>
              <a:spcBef>
                <a:spcPts val="1000"/>
              </a:spcBef>
              <a:buClrTx/>
              <a:buNone/>
              <a:tabLst/>
            </a:pPr>
            <a:endParaRPr lang="fr-FR" sz="1800" cap="none" noProof="1">
              <a:solidFill>
                <a:schemeClr val="accent6">
                  <a:lumMod val="75000"/>
                </a:schemeClr>
              </a:solidFill>
              <a:latin typeface="Segoe UI Symbol" panose="020B0502040204020203" pitchFamily="34" charset="0"/>
              <a:ea typeface="Segoe UI Symbol" panose="020B0502040204020203" pitchFamily="34" charset="0"/>
            </a:endParaRPr>
          </a:p>
          <a:p>
            <a:pPr marL="228600" indent="-228600" defTabSz="914400">
              <a:lnSpc>
                <a:spcPct val="90000"/>
              </a:lnSpc>
              <a:spcBef>
                <a:spcPts val="1000"/>
              </a:spcBef>
              <a:buClrTx/>
              <a:buFont typeface="Arial" pitchFamily="2" charset="0"/>
              <a:buChar char="•"/>
              <a:tabLst/>
            </a:pPr>
            <a:endParaRPr lang="fr-FR" sz="1800" noProof="1">
              <a:solidFill>
                <a:srgbClr val="000000"/>
              </a:solidFill>
              <a:latin typeface="Segoe UI Symbol" panose="020B0502040204020203" pitchFamily="34" charset="0"/>
              <a:ea typeface="Segoe UI Symbol" panose="020B0502040204020203" pitchFamily="34" charset="0"/>
              <a:cs typeface="Montserrat ExtraLight" charset="0"/>
            </a:endParaRPr>
          </a:p>
          <a:p>
            <a:pPr marL="228600" indent="-228600" defTabSz="914400">
              <a:lnSpc>
                <a:spcPct val="90000"/>
              </a:lnSpc>
              <a:spcBef>
                <a:spcPts val="1000"/>
              </a:spcBef>
              <a:buClrTx/>
              <a:buFont typeface="Arial" pitchFamily="2" charset="0"/>
              <a:buChar char="•"/>
              <a:tabLst/>
            </a:pPr>
            <a:endParaRPr lang="fr-FR" sz="1800" noProof="1">
              <a:solidFill>
                <a:schemeClr val="accent6">
                  <a:lumMod val="75000"/>
                </a:schemeClr>
              </a:solidFill>
              <a:latin typeface="Segoe UI Symbol" panose="020B0502040204020203" pitchFamily="34" charset="0"/>
              <a:ea typeface="Segoe UI Symbol" panose="020B0502040204020203" pitchFamily="34" charset="0"/>
              <a:cs typeface="Montserrat ExtraLight" charset="0"/>
            </a:endParaRPr>
          </a:p>
          <a:p>
            <a:pPr marL="228600" indent="-228600" defTabSz="914400">
              <a:lnSpc>
                <a:spcPct val="90000"/>
              </a:lnSpc>
              <a:spcBef>
                <a:spcPts val="1000"/>
              </a:spcBef>
              <a:buClrTx/>
              <a:buFont typeface="Arial" pitchFamily="2" charset="0"/>
              <a:buChar char="•"/>
              <a:tabLst/>
            </a:pPr>
            <a:endParaRPr lang="fr-FR" sz="1800" noProof="1">
              <a:solidFill>
                <a:srgbClr val="000000"/>
              </a:solidFill>
              <a:latin typeface="Segoe UI Symbol" panose="020B0502040204020203" pitchFamily="34" charset="0"/>
              <a:ea typeface="Segoe UI Symbol" panose="020B0502040204020203" pitchFamily="34" charset="0"/>
              <a:cs typeface="Montserrat ExtraLight" charset="0"/>
            </a:endParaRPr>
          </a:p>
          <a:p>
            <a:pPr marL="228600" indent="-228600" defTabSz="914400">
              <a:lnSpc>
                <a:spcPct val="90000"/>
              </a:lnSpc>
              <a:spcBef>
                <a:spcPts val="1000"/>
              </a:spcBef>
              <a:buClrTx/>
              <a:buFont typeface="Arial" pitchFamily="2" charset="0"/>
              <a:buChar char="•"/>
              <a:tabLst/>
            </a:pPr>
            <a:endParaRPr lang="fr-FR" sz="1800" cap="none" noProof="1">
              <a:solidFill>
                <a:srgbClr val="000000"/>
              </a:solidFill>
              <a:latin typeface="Segoe UI Symbol" panose="020B0502040204020203" pitchFamily="34" charset="0"/>
              <a:ea typeface="Segoe UI Symbol" panose="020B0502040204020203" pitchFamily="34" charset="0"/>
              <a:cs typeface="Montserrat ExtraLight" charset="0"/>
            </a:endParaRPr>
          </a:p>
          <a:p>
            <a:pPr marL="228600" indent="-228600" defTabSz="914400">
              <a:lnSpc>
                <a:spcPct val="90000"/>
              </a:lnSpc>
              <a:spcBef>
                <a:spcPts val="1000"/>
              </a:spcBef>
              <a:buClrTx/>
              <a:buFont typeface="Arial" pitchFamily="2" charset="0"/>
              <a:buChar char="•"/>
              <a:tabLst/>
            </a:pPr>
            <a:endParaRPr lang="fr-FR" sz="2400" cap="none" noProof="1">
              <a:solidFill>
                <a:srgbClr val="000000"/>
              </a:solidFill>
              <a:latin typeface="Segoe UI Symbol" panose="020B0502040204020203" pitchFamily="34" charset="0"/>
              <a:ea typeface="Segoe UI Symbol" panose="020B0502040204020203" pitchFamily="34" charset="0"/>
              <a:cs typeface="Montserrat ExtraLight" charset="0"/>
            </a:endParaRPr>
          </a:p>
        </p:txBody>
      </p:sp>
      <p:pic>
        <p:nvPicPr>
          <p:cNvPr id="6" name="Image 5">
            <a:extLst>
              <a:ext uri="{FF2B5EF4-FFF2-40B4-BE49-F238E27FC236}">
                <a16:creationId xmlns:a16="http://schemas.microsoft.com/office/drawing/2014/main" id="{831032C1-7F63-3AD4-578E-DC05416741F0}"/>
              </a:ext>
            </a:extLst>
          </p:cNvPr>
          <p:cNvPicPr>
            <a:picLocks noChangeAspect="1"/>
          </p:cNvPicPr>
          <p:nvPr/>
        </p:nvPicPr>
        <p:blipFill>
          <a:blip r:embed="rId3"/>
          <a:stretch>
            <a:fillRect/>
          </a:stretch>
        </p:blipFill>
        <p:spPr>
          <a:xfrm>
            <a:off x="153480" y="2941109"/>
            <a:ext cx="11885039" cy="3415241"/>
          </a:xfrm>
          <a:prstGeom prst="rect">
            <a:avLst/>
          </a:prstGeom>
        </p:spPr>
      </p:pic>
      <p:sp>
        <p:nvSpPr>
          <p:cNvPr id="4" name="Espace réservé du pied de page 2">
            <a:extLst>
              <a:ext uri="{FF2B5EF4-FFF2-40B4-BE49-F238E27FC236}">
                <a16:creationId xmlns:a16="http://schemas.microsoft.com/office/drawing/2014/main" id="{6BEC8BCB-E733-478E-699C-E877940CD3AC}"/>
              </a:ext>
            </a:extLst>
          </p:cNvPr>
          <p:cNvSpPr txBox="1">
            <a:spLocks/>
          </p:cNvSpPr>
          <p:nvPr/>
        </p:nvSpPr>
        <p:spPr>
          <a:xfrm>
            <a:off x="9181620" y="6400800"/>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descr="Text&#10;&#10;Description automatically generated with medium confidence">
            <a:extLst>
              <a:ext uri="{FF2B5EF4-FFF2-40B4-BE49-F238E27FC236}">
                <a16:creationId xmlns:a16="http://schemas.microsoft.com/office/drawing/2014/main" id="{46B91F27-5B0F-C08D-6747-209962F040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8927" y="0"/>
            <a:ext cx="4794762" cy="1598254"/>
          </a:xfrm>
          <a:prstGeom prst="rect">
            <a:avLst/>
          </a:prstGeom>
        </p:spPr>
      </p:pic>
      <p:pic>
        <p:nvPicPr>
          <p:cNvPr id="15" name="Image 14">
            <a:extLst>
              <a:ext uri="{FF2B5EF4-FFF2-40B4-BE49-F238E27FC236}">
                <a16:creationId xmlns:a16="http://schemas.microsoft.com/office/drawing/2014/main" id="{7B6D9672-E8AC-8075-153B-5A153F885F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2165" y="4579934"/>
            <a:ext cx="1612664" cy="2150218"/>
          </a:xfrm>
          <a:prstGeom prst="rect">
            <a:avLst/>
          </a:prstGeom>
        </p:spPr>
      </p:pic>
      <p:pic>
        <p:nvPicPr>
          <p:cNvPr id="26" name="Image 25">
            <a:extLst>
              <a:ext uri="{FF2B5EF4-FFF2-40B4-BE49-F238E27FC236}">
                <a16:creationId xmlns:a16="http://schemas.microsoft.com/office/drawing/2014/main" id="{2B4EB2D1-0B25-876A-7639-7FA55B40C2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46" y="4465271"/>
            <a:ext cx="1274933" cy="2264881"/>
          </a:xfrm>
          <a:prstGeom prst="rect">
            <a:avLst/>
          </a:prstGeom>
        </p:spPr>
      </p:pic>
      <p:pic>
        <p:nvPicPr>
          <p:cNvPr id="29" name="Image 28">
            <a:extLst>
              <a:ext uri="{FF2B5EF4-FFF2-40B4-BE49-F238E27FC236}">
                <a16:creationId xmlns:a16="http://schemas.microsoft.com/office/drawing/2014/main" id="{BBA267E6-CBD3-3B68-C72A-5172D2098DA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70824" y="4702340"/>
            <a:ext cx="1520533" cy="2027812"/>
          </a:xfrm>
          <a:prstGeom prst="rect">
            <a:avLst/>
          </a:prstGeom>
        </p:spPr>
      </p:pic>
      <p:pic>
        <p:nvPicPr>
          <p:cNvPr id="33" name="Image 32">
            <a:extLst>
              <a:ext uri="{FF2B5EF4-FFF2-40B4-BE49-F238E27FC236}">
                <a16:creationId xmlns:a16="http://schemas.microsoft.com/office/drawing/2014/main" id="{11741458-D4D3-9ABB-6B6D-743A5C793EF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32475" y="2494713"/>
            <a:ext cx="2510718" cy="1883038"/>
          </a:xfrm>
          <a:prstGeom prst="rect">
            <a:avLst/>
          </a:prstGeom>
        </p:spPr>
      </p:pic>
      <p:pic>
        <p:nvPicPr>
          <p:cNvPr id="41" name="Image 40">
            <a:extLst>
              <a:ext uri="{FF2B5EF4-FFF2-40B4-BE49-F238E27FC236}">
                <a16:creationId xmlns:a16="http://schemas.microsoft.com/office/drawing/2014/main" id="{9BD4567D-37C1-75D0-88D5-2227C3120E4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5637" y="4183450"/>
            <a:ext cx="1439163" cy="2556630"/>
          </a:xfrm>
          <a:prstGeom prst="rect">
            <a:avLst/>
          </a:prstGeom>
        </p:spPr>
      </p:pic>
      <p:pic>
        <p:nvPicPr>
          <p:cNvPr id="43" name="Image 42">
            <a:extLst>
              <a:ext uri="{FF2B5EF4-FFF2-40B4-BE49-F238E27FC236}">
                <a16:creationId xmlns:a16="http://schemas.microsoft.com/office/drawing/2014/main" id="{A4E2E483-4CD8-8064-4444-3CD765DFE5C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04038" y="4465271"/>
            <a:ext cx="1597827" cy="2264881"/>
          </a:xfrm>
          <a:prstGeom prst="rect">
            <a:avLst/>
          </a:prstGeom>
        </p:spPr>
      </p:pic>
      <p:pic>
        <p:nvPicPr>
          <p:cNvPr id="45" name="Image 44">
            <a:extLst>
              <a:ext uri="{FF2B5EF4-FFF2-40B4-BE49-F238E27FC236}">
                <a16:creationId xmlns:a16="http://schemas.microsoft.com/office/drawing/2014/main" id="{60D2A25F-4B05-CFB2-EC0B-91B25300D62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04803" y="1592635"/>
            <a:ext cx="2154477" cy="2872636"/>
          </a:xfrm>
          <a:prstGeom prst="rect">
            <a:avLst/>
          </a:prstGeom>
        </p:spPr>
      </p:pic>
      <p:pic>
        <p:nvPicPr>
          <p:cNvPr id="47" name="Image 46">
            <a:extLst>
              <a:ext uri="{FF2B5EF4-FFF2-40B4-BE49-F238E27FC236}">
                <a16:creationId xmlns:a16="http://schemas.microsoft.com/office/drawing/2014/main" id="{AFA85BAC-A1A7-8ED5-B96E-38E8EEAD73A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894831" y="3975018"/>
            <a:ext cx="1878052" cy="2504607"/>
          </a:xfrm>
          <a:prstGeom prst="rect">
            <a:avLst/>
          </a:prstGeom>
        </p:spPr>
      </p:pic>
      <p:pic>
        <p:nvPicPr>
          <p:cNvPr id="49" name="Image 48">
            <a:extLst>
              <a:ext uri="{FF2B5EF4-FFF2-40B4-BE49-F238E27FC236}">
                <a16:creationId xmlns:a16="http://schemas.microsoft.com/office/drawing/2014/main" id="{A8784E2E-0374-7D51-524F-0BF23F2A597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191419" y="2437519"/>
            <a:ext cx="2491430" cy="1868572"/>
          </a:xfrm>
          <a:prstGeom prst="rect">
            <a:avLst/>
          </a:prstGeom>
        </p:spPr>
      </p:pic>
      <p:pic>
        <p:nvPicPr>
          <p:cNvPr id="51" name="Image 50">
            <a:extLst>
              <a:ext uri="{FF2B5EF4-FFF2-40B4-BE49-F238E27FC236}">
                <a16:creationId xmlns:a16="http://schemas.microsoft.com/office/drawing/2014/main" id="{FFEC9B1D-FA24-AEF0-161D-878AFFEEF9E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971046" y="33738"/>
            <a:ext cx="1794354" cy="2395073"/>
          </a:xfrm>
          <a:prstGeom prst="rect">
            <a:avLst/>
          </a:prstGeom>
        </p:spPr>
      </p:pic>
      <p:pic>
        <p:nvPicPr>
          <p:cNvPr id="53" name="Image 52">
            <a:extLst>
              <a:ext uri="{FF2B5EF4-FFF2-40B4-BE49-F238E27FC236}">
                <a16:creationId xmlns:a16="http://schemas.microsoft.com/office/drawing/2014/main" id="{367B0DE0-E061-09AA-4C96-3C05B689D44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6844" y="2494713"/>
            <a:ext cx="2491430" cy="1868573"/>
          </a:xfrm>
          <a:prstGeom prst="rect">
            <a:avLst/>
          </a:prstGeom>
        </p:spPr>
      </p:pic>
      <p:pic>
        <p:nvPicPr>
          <p:cNvPr id="55" name="Image 54">
            <a:extLst>
              <a:ext uri="{FF2B5EF4-FFF2-40B4-BE49-F238E27FC236}">
                <a16:creationId xmlns:a16="http://schemas.microsoft.com/office/drawing/2014/main" id="{29C435E0-4230-C6B8-3C1D-970833BF2CB0}"/>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 y="0"/>
            <a:ext cx="1803434" cy="2407193"/>
          </a:xfrm>
          <a:prstGeom prst="rect">
            <a:avLst/>
          </a:prstGeom>
        </p:spPr>
      </p:pic>
      <p:pic>
        <p:nvPicPr>
          <p:cNvPr id="57" name="Image 56">
            <a:extLst>
              <a:ext uri="{FF2B5EF4-FFF2-40B4-BE49-F238E27FC236}">
                <a16:creationId xmlns:a16="http://schemas.microsoft.com/office/drawing/2014/main" id="{9DC030DB-40F0-EF3A-D40B-A4F9E4D0ED93}"/>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933012" y="33737"/>
            <a:ext cx="1629291" cy="2395073"/>
          </a:xfrm>
          <a:prstGeom prst="rect">
            <a:avLst/>
          </a:prstGeom>
        </p:spPr>
      </p:pic>
      <p:sp>
        <p:nvSpPr>
          <p:cNvPr id="2" name="Espace réservé du pied de page 2">
            <a:extLst>
              <a:ext uri="{FF2B5EF4-FFF2-40B4-BE49-F238E27FC236}">
                <a16:creationId xmlns:a16="http://schemas.microsoft.com/office/drawing/2014/main" id="{A25DB0ED-0279-5E3E-8575-39ECEE4D8A8A}"/>
              </a:ext>
            </a:extLst>
          </p:cNvPr>
          <p:cNvSpPr txBox="1">
            <a:spLocks/>
          </p:cNvSpPr>
          <p:nvPr/>
        </p:nvSpPr>
        <p:spPr>
          <a:xfrm>
            <a:off x="9258908" y="6492875"/>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304935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0303DCFB-2EAA-F7FF-1C51-B2AD9EB2DA0D}"/>
              </a:ext>
            </a:extLst>
          </p:cNvPr>
          <p:cNvSpPr>
            <a:spLocks noGrp="1"/>
          </p:cNvSpPr>
          <p:nvPr>
            <p:ph type="title"/>
          </p:nvPr>
        </p:nvSpPr>
        <p:spPr>
          <a:xfrm>
            <a:off x="391886" y="25077"/>
            <a:ext cx="10855036" cy="1325563"/>
          </a:xfrm>
        </p:spPr>
        <p:txBody>
          <a:bodyPr/>
          <a:lstStyle/>
          <a:p>
            <a:r>
              <a:rPr lang="fr-FR" b="1" dirty="0">
                <a:latin typeface="Segoe UI Symbol" panose="020B0502040204020203" pitchFamily="34" charset="0"/>
                <a:ea typeface="Segoe UI Symbol" panose="020B0502040204020203" pitchFamily="34" charset="0"/>
              </a:rPr>
              <a:t>Le Défi solidaire avec Nicolas Jossier</a:t>
            </a:r>
          </a:p>
        </p:txBody>
      </p:sp>
      <p:pic>
        <p:nvPicPr>
          <p:cNvPr id="4" name="Espace réservé du contenu 3">
            <a:extLst>
              <a:ext uri="{FF2B5EF4-FFF2-40B4-BE49-F238E27FC236}">
                <a16:creationId xmlns:a16="http://schemas.microsoft.com/office/drawing/2014/main" id="{CBF42971-DB04-8B5C-3D53-8478AFE520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06147" y="163626"/>
            <a:ext cx="2473562" cy="3467611"/>
          </a:xfrm>
          <a:prstGeom prst="rect">
            <a:avLst/>
          </a:prstGeom>
        </p:spPr>
      </p:pic>
      <p:sp>
        <p:nvSpPr>
          <p:cNvPr id="5" name="ZoneTexte 4">
            <a:extLst>
              <a:ext uri="{FF2B5EF4-FFF2-40B4-BE49-F238E27FC236}">
                <a16:creationId xmlns:a16="http://schemas.microsoft.com/office/drawing/2014/main" id="{E366FAEA-8DEB-51B6-8936-906D0DB3E692}"/>
              </a:ext>
            </a:extLst>
          </p:cNvPr>
          <p:cNvSpPr txBox="1"/>
          <p:nvPr/>
        </p:nvSpPr>
        <p:spPr>
          <a:xfrm>
            <a:off x="203672" y="1169895"/>
            <a:ext cx="7160821" cy="3170099"/>
          </a:xfrm>
          <a:prstGeom prst="rect">
            <a:avLst/>
          </a:prstGeom>
          <a:noFill/>
        </p:spPr>
        <p:txBody>
          <a:bodyPr wrap="square" rtlCol="0">
            <a:spAutoFit/>
          </a:bodyPr>
          <a:lstStyle/>
          <a:p>
            <a:pPr marL="285750"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Le projet est maintenant « </a:t>
            </a:r>
            <a:r>
              <a:rPr lang="fr-FR" sz="2000" b="1" dirty="0">
                <a:latin typeface="Segoe UI Symbol" panose="020B0502040204020203" pitchFamily="34" charset="0"/>
                <a:ea typeface="Segoe UI Symbol" panose="020B0502040204020203" pitchFamily="34" charset="0"/>
              </a:rPr>
              <a:t>un défi solidaire </a:t>
            </a:r>
            <a:r>
              <a:rPr lang="fr-FR" sz="2000" dirty="0">
                <a:latin typeface="Segoe UI Symbol" panose="020B0502040204020203" pitchFamily="34" charset="0"/>
                <a:ea typeface="Segoe UI Symbol" panose="020B0502040204020203" pitchFamily="34" charset="0"/>
              </a:rPr>
              <a:t>» en double engageant Sophie Faguet et Nicolas Jossier pour deux associations l’Arche et ELLyE</a:t>
            </a:r>
          </a:p>
          <a:p>
            <a:pPr marL="285750"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En 2025:</a:t>
            </a:r>
          </a:p>
          <a:p>
            <a:pPr marL="742950" lvl="1"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Deux sorties avec patients vers l’archipel de Chausey</a:t>
            </a:r>
          </a:p>
          <a:p>
            <a:pPr marL="1200150" lvl="2"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Sortie AJA en Juin</a:t>
            </a:r>
          </a:p>
          <a:p>
            <a:pPr marL="1200150" lvl="2"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Sortie Adultes en septembre</a:t>
            </a:r>
          </a:p>
          <a:p>
            <a:pPr marL="742950" lvl="1"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Départ Normandie Channel Race et randonnée</a:t>
            </a:r>
          </a:p>
          <a:p>
            <a:pPr marL="742950" lvl="1" indent="-285750">
              <a:buFont typeface="Arial" panose="020B0604020202020204" pitchFamily="34" charset="0"/>
              <a:buChar char="•"/>
            </a:pPr>
            <a:r>
              <a:rPr lang="fr-FR" sz="2000" dirty="0">
                <a:latin typeface="Segoe UI Symbol" panose="020B0502040204020203" pitchFamily="34" charset="0"/>
                <a:ea typeface="Segoe UI Symbol" panose="020B0502040204020203" pitchFamily="34" charset="0"/>
              </a:rPr>
              <a:t>Départ de la transat ‘Café l’Or » du Havre</a:t>
            </a:r>
          </a:p>
          <a:p>
            <a:pPr marL="1200150" lvl="2" indent="-285750">
              <a:buFont typeface="Arial" panose="020B0604020202020204" pitchFamily="34" charset="0"/>
              <a:buChar char="•"/>
            </a:pPr>
            <a:endParaRPr lang="fr-FR" sz="2000" dirty="0">
              <a:latin typeface="Segoe UI Symbol" panose="020B0502040204020203" pitchFamily="34" charset="0"/>
              <a:ea typeface="Segoe UI Symbol" panose="020B0502040204020203" pitchFamily="34" charset="0"/>
            </a:endParaRPr>
          </a:p>
        </p:txBody>
      </p:sp>
      <p:pic>
        <p:nvPicPr>
          <p:cNvPr id="7" name="Image 6">
            <a:extLst>
              <a:ext uri="{FF2B5EF4-FFF2-40B4-BE49-F238E27FC236}">
                <a16:creationId xmlns:a16="http://schemas.microsoft.com/office/drawing/2014/main" id="{43103677-9150-CCFD-EDB8-1E3B6F3099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989" y="1805763"/>
            <a:ext cx="2515002" cy="1883785"/>
          </a:xfrm>
          <a:prstGeom prst="rect">
            <a:avLst/>
          </a:prstGeom>
        </p:spPr>
      </p:pic>
      <p:pic>
        <p:nvPicPr>
          <p:cNvPr id="9" name="Image 8">
            <a:extLst>
              <a:ext uri="{FF2B5EF4-FFF2-40B4-BE49-F238E27FC236}">
                <a16:creationId xmlns:a16="http://schemas.microsoft.com/office/drawing/2014/main" id="{CF830052-D5C6-FE3F-2824-90509538A6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99135" y="4494015"/>
            <a:ext cx="3052022" cy="2286024"/>
          </a:xfrm>
          <a:prstGeom prst="rect">
            <a:avLst/>
          </a:prstGeom>
        </p:spPr>
      </p:pic>
      <p:pic>
        <p:nvPicPr>
          <p:cNvPr id="11" name="Image 10">
            <a:extLst>
              <a:ext uri="{FF2B5EF4-FFF2-40B4-BE49-F238E27FC236}">
                <a16:creationId xmlns:a16="http://schemas.microsoft.com/office/drawing/2014/main" id="{E9B51313-6B7B-64E5-54E5-667DC8369E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81021" y="3769786"/>
            <a:ext cx="3052022" cy="2289017"/>
          </a:xfrm>
          <a:prstGeom prst="rect">
            <a:avLst/>
          </a:prstGeom>
        </p:spPr>
      </p:pic>
      <p:pic>
        <p:nvPicPr>
          <p:cNvPr id="13" name="Image 12">
            <a:extLst>
              <a:ext uri="{FF2B5EF4-FFF2-40B4-BE49-F238E27FC236}">
                <a16:creationId xmlns:a16="http://schemas.microsoft.com/office/drawing/2014/main" id="{8BBD193B-6068-B7D0-B483-B5685B0479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540" y="4494015"/>
            <a:ext cx="5028731" cy="2322405"/>
          </a:xfrm>
          <a:prstGeom prst="rect">
            <a:avLst/>
          </a:prstGeom>
        </p:spPr>
      </p:pic>
      <p:sp>
        <p:nvSpPr>
          <p:cNvPr id="2" name="Espace réservé du pied de page 2">
            <a:extLst>
              <a:ext uri="{FF2B5EF4-FFF2-40B4-BE49-F238E27FC236}">
                <a16:creationId xmlns:a16="http://schemas.microsoft.com/office/drawing/2014/main" id="{FD44556F-D67F-46BF-D03E-749D6EC09BD9}"/>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248170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FA8E4E92-61D2-2B83-FCD8-4A5E9C9213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2010" y="915230"/>
            <a:ext cx="4454153" cy="4454153"/>
          </a:xfrm>
          <a:prstGeom prst="rect">
            <a:avLst/>
          </a:prstGeom>
        </p:spPr>
      </p:pic>
      <p:sp>
        <p:nvSpPr>
          <p:cNvPr id="5" name="Espace réservé du pied de page 2">
            <a:extLst>
              <a:ext uri="{FF2B5EF4-FFF2-40B4-BE49-F238E27FC236}">
                <a16:creationId xmlns:a16="http://schemas.microsoft.com/office/drawing/2014/main" id="{7FAF0305-CFF4-3FD8-91B7-08BA70FFE626}"/>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748983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069AEB-FFC4-6F6D-2224-7E91C1F63992}"/>
              </a:ext>
            </a:extLst>
          </p:cNvPr>
          <p:cNvSpPr>
            <a:spLocks noGrp="1"/>
          </p:cNvSpPr>
          <p:nvPr>
            <p:ph type="title"/>
          </p:nvPr>
        </p:nvSpPr>
        <p:spPr>
          <a:xfrm>
            <a:off x="205421" y="380265"/>
            <a:ext cx="8647444" cy="552659"/>
          </a:xfrm>
        </p:spPr>
        <p:txBody>
          <a:bodyPr>
            <a:normAutofit/>
          </a:bodyPr>
          <a:lstStyle/>
          <a:p>
            <a:pPr marL="0" marR="0" lvl="0" indent="0" defTabSz="914400" rtl="0" eaLnBrk="1" fontAlgn="auto" latinLnBrk="0" hangingPunct="1">
              <a:lnSpc>
                <a:spcPct val="100000"/>
              </a:lnSpc>
              <a:spcBef>
                <a:spcPts val="0"/>
              </a:spcBef>
              <a:spcAft>
                <a:spcPts val="0"/>
              </a:spcAft>
              <a:tabLst/>
              <a:defRPr/>
            </a:pPr>
            <a:r>
              <a:rPr lang="fr-FR" sz="2800" b="1" noProof="1">
                <a:latin typeface="Segoe UI Symbol" panose="020B0502040204020203" pitchFamily="34" charset="0"/>
                <a:ea typeface="Segoe UI Symbol" panose="020B0502040204020203" pitchFamily="34" charset="0"/>
              </a:rPr>
              <a:t>Contribution à l’évaluation des médicaments</a:t>
            </a:r>
            <a:endParaRPr lang="fr-FR" b="1" noProof="1">
              <a:latin typeface="Segoe UI Symbol" panose="020B0502040204020203" pitchFamily="34" charset="0"/>
              <a:ea typeface="Segoe UI Symbol" panose="020B0502040204020203" pitchFamily="34" charset="0"/>
            </a:endParaRPr>
          </a:p>
        </p:txBody>
      </p:sp>
      <p:sp>
        <p:nvSpPr>
          <p:cNvPr id="6" name="ZoneTexte 5">
            <a:extLst>
              <a:ext uri="{FF2B5EF4-FFF2-40B4-BE49-F238E27FC236}">
                <a16:creationId xmlns:a16="http://schemas.microsoft.com/office/drawing/2014/main" id="{4E7B98AE-CC2E-FF63-1DD8-F062C9F5CC56}"/>
              </a:ext>
            </a:extLst>
          </p:cNvPr>
          <p:cNvSpPr txBox="1"/>
          <p:nvPr/>
        </p:nvSpPr>
        <p:spPr>
          <a:xfrm>
            <a:off x="299737" y="932924"/>
            <a:ext cx="12117207" cy="861774"/>
          </a:xfrm>
          <a:prstGeom prst="rect">
            <a:avLst/>
          </a:prstGeom>
          <a:noFill/>
        </p:spPr>
        <p:txBody>
          <a:bodyPr wrap="square" rtlCol="0">
            <a:spAutoFit/>
          </a:bodyPr>
          <a:lstStyle/>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En 2025 nous avons travaillé sur 10 dossiers pour la commission de la transparence de l’HAS</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Travail sur la nouvelle procédure d’évaluation européene et participations aux échanges et premières évaluations </a:t>
            </a:r>
          </a:p>
          <a:p>
            <a:endParaRPr lang="fr-FR" noProof="1">
              <a:latin typeface="Segoe UI Symbol" panose="020B0502040204020203" pitchFamily="34" charset="0"/>
              <a:ea typeface="Segoe UI Symbol" panose="020B0502040204020203" pitchFamily="34" charset="0"/>
            </a:endParaRPr>
          </a:p>
        </p:txBody>
      </p:sp>
      <p:sp>
        <p:nvSpPr>
          <p:cNvPr id="4" name="Titre 1">
            <a:extLst>
              <a:ext uri="{FF2B5EF4-FFF2-40B4-BE49-F238E27FC236}">
                <a16:creationId xmlns:a16="http://schemas.microsoft.com/office/drawing/2014/main" id="{2DA5358A-BE04-EC18-0558-184C799F38D1}"/>
              </a:ext>
            </a:extLst>
          </p:cNvPr>
          <p:cNvSpPr txBox="1">
            <a:spLocks/>
          </p:cNvSpPr>
          <p:nvPr/>
        </p:nvSpPr>
        <p:spPr>
          <a:xfrm>
            <a:off x="288548" y="1671739"/>
            <a:ext cx="8647444" cy="552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defRPr/>
            </a:pPr>
            <a:r>
              <a:rPr lang="fr-FR" sz="2800" b="1" noProof="1">
                <a:latin typeface="Segoe UI Symbol" panose="020B0502040204020203" pitchFamily="34" charset="0"/>
                <a:ea typeface="Segoe UI Symbol" panose="020B0502040204020203" pitchFamily="34" charset="0"/>
              </a:rPr>
              <a:t>Collectifs et actions</a:t>
            </a:r>
            <a:endParaRPr lang="fr-FR" b="1" noProof="1">
              <a:latin typeface="Segoe UI Symbol" panose="020B0502040204020203" pitchFamily="34" charset="0"/>
              <a:ea typeface="Segoe UI Symbol" panose="020B0502040204020203" pitchFamily="34" charset="0"/>
            </a:endParaRPr>
          </a:p>
        </p:txBody>
      </p:sp>
      <p:sp>
        <p:nvSpPr>
          <p:cNvPr id="8" name="ZoneTexte 7">
            <a:extLst>
              <a:ext uri="{FF2B5EF4-FFF2-40B4-BE49-F238E27FC236}">
                <a16:creationId xmlns:a16="http://schemas.microsoft.com/office/drawing/2014/main" id="{F40ED82B-EACA-FD2A-C181-52C56462D2A5}"/>
              </a:ext>
            </a:extLst>
          </p:cNvPr>
          <p:cNvSpPr txBox="1"/>
          <p:nvPr/>
        </p:nvSpPr>
        <p:spPr>
          <a:xfrm>
            <a:off x="288548" y="2347357"/>
            <a:ext cx="12117207" cy="4001095"/>
          </a:xfrm>
          <a:prstGeom prst="rect">
            <a:avLst/>
          </a:prstGeom>
          <a:noFill/>
        </p:spPr>
        <p:txBody>
          <a:bodyPr wrap="square" rtlCol="0">
            <a:spAutoFit/>
          </a:bodyPr>
          <a:lstStyle/>
          <a:p>
            <a:pPr marL="0" indent="0">
              <a:buNone/>
            </a:pPr>
            <a:r>
              <a:rPr lang="fr-FR" sz="2000" b="1" noProof="1">
                <a:latin typeface="Segoe UI Symbol" panose="020B0502040204020203" pitchFamily="34" charset="0"/>
                <a:ea typeface="Segoe UI Symbol" panose="020B0502040204020203" pitchFamily="34" charset="0"/>
              </a:rPr>
              <a:t>AVNIR:</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Après 10 de travail,  le collectif AVNIR s’est transformé en association.</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ELLyE y est représentée par Pierre Aumont, membre du bureau</a:t>
            </a:r>
          </a:p>
          <a:p>
            <a:endParaRPr lang="fr-FR" sz="1600" noProof="1">
              <a:latin typeface="Segoe UI Symbol" panose="020B0502040204020203" pitchFamily="34" charset="0"/>
              <a:ea typeface="Segoe UI Symbol" panose="020B0502040204020203" pitchFamily="34" charset="0"/>
            </a:endParaRPr>
          </a:p>
          <a:p>
            <a:pPr marL="0" indent="0">
              <a:buNone/>
            </a:pPr>
            <a:r>
              <a:rPr lang="fr-FR" sz="2000" b="1" noProof="1">
                <a:latin typeface="Segoe UI Symbol" panose="020B0502040204020203" pitchFamily="34" charset="0"/>
                <a:ea typeface="Segoe UI Symbol" panose="020B0502040204020203" pitchFamily="34" charset="0"/>
              </a:rPr>
              <a:t>Action Patients:</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ELLyE toujours bien représentée dans cette association avec un membre au bureau </a:t>
            </a:r>
          </a:p>
          <a:p>
            <a:pPr lvl="1"/>
            <a:r>
              <a:rPr lang="fr-FR" sz="1600" noProof="1">
                <a:latin typeface="Segoe UI Symbol" panose="020B0502040204020203" pitchFamily="34" charset="0"/>
                <a:ea typeface="Segoe UI Symbol" panose="020B0502040204020203" pitchFamily="34" charset="0"/>
              </a:rPr>
              <a:t>et de nombreux participants aux travaux.</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Observatoire des pertes de chances</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Propositions PLFSS pour la maîtrise du budget</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Projet évènement démocratie en santé</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Participation à différentes tables rondes et congrès</a:t>
            </a:r>
          </a:p>
          <a:p>
            <a:pPr marL="285750" indent="-285750">
              <a:buFont typeface="Arial" panose="020B0604020202020204" pitchFamily="34" charset="0"/>
              <a:buChar char="•"/>
            </a:pPr>
            <a:endParaRPr lang="fr-FR" sz="1600" noProof="1">
              <a:latin typeface="Segoe UI Symbol" panose="020B0502040204020203" pitchFamily="34" charset="0"/>
              <a:ea typeface="Segoe UI Symbol" panose="020B0502040204020203" pitchFamily="34" charset="0"/>
            </a:endParaRPr>
          </a:p>
          <a:p>
            <a:r>
              <a:rPr lang="fr-FR" sz="2000" b="1" noProof="1">
                <a:latin typeface="Segoe UI Symbol" panose="020B0502040204020203" pitchFamily="34" charset="0"/>
                <a:ea typeface="Segoe UI Symbol" panose="020B0502040204020203" pitchFamily="34" charset="0"/>
              </a:rPr>
              <a:t>GVHD Chronique</a:t>
            </a:r>
          </a:p>
          <a:p>
            <a:pPr marL="285750" indent="-285750">
              <a:buFont typeface="Arial" panose="020B0604020202020204" pitchFamily="34" charset="0"/>
              <a:buChar char="•"/>
            </a:pPr>
            <a:r>
              <a:rPr lang="fr-FR" sz="1600" noProof="1">
                <a:latin typeface="Segoe UI Symbol" panose="020B0502040204020203" pitchFamily="34" charset="0"/>
                <a:ea typeface="Segoe UI Symbol" panose="020B0502040204020203" pitchFamily="34" charset="0"/>
              </a:rPr>
              <a:t>Création d’un collectif Agir Ensemble Pour La Reconnaissance De La GVHD Chronique</a:t>
            </a:r>
          </a:p>
          <a:p>
            <a:endParaRPr lang="fr-FR" noProof="1">
              <a:latin typeface="Segoe UI Symbol" panose="020B0502040204020203" pitchFamily="34" charset="0"/>
              <a:ea typeface="Segoe UI Symbol" panose="020B0502040204020203" pitchFamily="34" charset="0"/>
            </a:endParaRPr>
          </a:p>
        </p:txBody>
      </p:sp>
      <p:pic>
        <p:nvPicPr>
          <p:cNvPr id="10" name="Image 9">
            <a:extLst>
              <a:ext uri="{FF2B5EF4-FFF2-40B4-BE49-F238E27FC236}">
                <a16:creationId xmlns:a16="http://schemas.microsoft.com/office/drawing/2014/main" id="{5A151625-B7DC-80F8-6838-BE36BB84A2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8497" y="1794698"/>
            <a:ext cx="1719890" cy="942262"/>
          </a:xfrm>
          <a:prstGeom prst="rect">
            <a:avLst/>
          </a:prstGeom>
        </p:spPr>
      </p:pic>
      <p:pic>
        <p:nvPicPr>
          <p:cNvPr id="11" name="Content Placeholder 4" descr="A red circle with white text&#10;&#10;Description automatically generated">
            <a:extLst>
              <a:ext uri="{FF2B5EF4-FFF2-40B4-BE49-F238E27FC236}">
                <a16:creationId xmlns:a16="http://schemas.microsoft.com/office/drawing/2014/main" id="{5EC6C63A-981B-C52C-56F5-EC86885F1F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0532" y="3171875"/>
            <a:ext cx="1537855" cy="1537855"/>
          </a:xfrm>
          <a:prstGeom prst="rect">
            <a:avLst/>
          </a:prstGeom>
        </p:spPr>
      </p:pic>
      <p:pic>
        <p:nvPicPr>
          <p:cNvPr id="13" name="Image 12">
            <a:extLst>
              <a:ext uri="{FF2B5EF4-FFF2-40B4-BE49-F238E27FC236}">
                <a16:creationId xmlns:a16="http://schemas.microsoft.com/office/drawing/2014/main" id="{195876C5-E1A1-2006-3DE8-79194A8B30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0532" y="4943806"/>
            <a:ext cx="1889927" cy="1077727"/>
          </a:xfrm>
          <a:prstGeom prst="rect">
            <a:avLst/>
          </a:prstGeom>
        </p:spPr>
      </p:pic>
      <p:sp>
        <p:nvSpPr>
          <p:cNvPr id="3" name="Espace réservé du pied de page 2">
            <a:extLst>
              <a:ext uri="{FF2B5EF4-FFF2-40B4-BE49-F238E27FC236}">
                <a16:creationId xmlns:a16="http://schemas.microsoft.com/office/drawing/2014/main" id="{DBB8CDFF-5059-4A63-D8A9-137D46306205}"/>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2637633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Espace réservé du contenu 1">
            <a:extLst>
              <a:ext uri="{FF2B5EF4-FFF2-40B4-BE49-F238E27FC236}">
                <a16:creationId xmlns:a16="http://schemas.microsoft.com/office/drawing/2014/main" id="{88DA45D0-37E5-2009-7908-376B7D593CDA}"/>
              </a:ext>
            </a:extLst>
          </p:cNvPr>
          <p:cNvSpPr>
            <a:spLocks noGrp="1"/>
          </p:cNvSpPr>
          <p:nvPr>
            <p:ph idx="1"/>
          </p:nvPr>
        </p:nvSpPr>
        <p:spPr>
          <a:xfrm>
            <a:off x="390515" y="2137480"/>
            <a:ext cx="11410969" cy="4351338"/>
          </a:xfrm>
        </p:spPr>
        <p:txBody>
          <a:bodyPr>
            <a:normAutofit fontScale="92500" lnSpcReduction="10000"/>
          </a:bodyPr>
          <a:lstStyle/>
          <a:p>
            <a:r>
              <a:rPr lang="fr-FR" noProof="1">
                <a:latin typeface="Segoe UI Symbol" panose="020B0502040204020203" pitchFamily="34" charset="0"/>
                <a:ea typeface="Segoe UI Symbol" panose="020B0502040204020203" pitchFamily="34" charset="0"/>
              </a:rPr>
              <a:t>360</a:t>
            </a:r>
          </a:p>
          <a:p>
            <a:pPr marL="457200" lvl="1" indent="0">
              <a:buNone/>
            </a:pPr>
            <a:r>
              <a:rPr lang="fr-FR" sz="2000" noProof="1">
                <a:latin typeface="Segoe UI Symbol" panose="020B0502040204020203" pitchFamily="34" charset="0"/>
                <a:ea typeface="Segoe UI Symbol" panose="020B0502040204020203" pitchFamily="34" charset="0"/>
              </a:rPr>
              <a:t>En trois phases: Analyse de la littérature, enquête quantitative et qualitative.</a:t>
            </a:r>
          </a:p>
          <a:p>
            <a:pPr marL="457200" lvl="1" indent="0">
              <a:buNone/>
            </a:pPr>
            <a:r>
              <a:rPr lang="fr-FR" sz="2000" noProof="1">
                <a:latin typeface="Segoe UI Symbol" panose="020B0502040204020203" pitchFamily="34" charset="0"/>
                <a:ea typeface="Segoe UI Symbol" panose="020B0502040204020203" pitchFamily="34" charset="0"/>
              </a:rPr>
              <a:t>Base très utile pour la refonte de notre stratégie </a:t>
            </a:r>
          </a:p>
          <a:p>
            <a:pPr marL="457200" lvl="1" indent="0">
              <a:buNone/>
            </a:pPr>
            <a:r>
              <a:rPr lang="fr-FR" sz="2000" noProof="1">
                <a:latin typeface="Segoe UI Symbol" panose="020B0502040204020203" pitchFamily="34" charset="0"/>
                <a:ea typeface="Segoe UI Symbol" panose="020B0502040204020203" pitchFamily="34" charset="0"/>
              </a:rPr>
              <a:t>Création de 3 posters scientifiques 2026 mis à disposition pour la SFH 2026</a:t>
            </a:r>
          </a:p>
          <a:p>
            <a:r>
              <a:rPr lang="fr-FR" noProof="1">
                <a:latin typeface="Segoe UI Symbol" panose="020B0502040204020203" pitchFamily="34" charset="0"/>
                <a:ea typeface="Segoe UI Symbol" panose="020B0502040204020203" pitchFamily="34" charset="0"/>
              </a:rPr>
              <a:t>EPALYR</a:t>
            </a:r>
          </a:p>
          <a:p>
            <a:pPr marL="457200" lvl="1" indent="0">
              <a:buNone/>
            </a:pPr>
            <a:r>
              <a:rPr lang="fr-FR" sz="2000" noProof="1">
                <a:latin typeface="Segoe UI Symbol" panose="020B0502040204020203" pitchFamily="34" charset="0"/>
                <a:ea typeface="Segoe UI Symbol" panose="020B0502040204020203" pitchFamily="34" charset="0"/>
              </a:rPr>
              <a:t>Enquête sur l’expérience des patients en rechute d’une LLC en partenariat avec le laboratoire LIllY et BVA</a:t>
            </a:r>
          </a:p>
          <a:p>
            <a:pPr marL="457200" lvl="1" indent="0">
              <a:buNone/>
            </a:pPr>
            <a:r>
              <a:rPr lang="fr-FR" sz="2000" noProof="1">
                <a:latin typeface="Segoe UI Symbol" panose="020B0502040204020203" pitchFamily="34" charset="0"/>
                <a:ea typeface="Segoe UI Symbol" panose="020B0502040204020203" pitchFamily="34" charset="0"/>
              </a:rPr>
              <a:t>Création d’1 poster oral en 2026</a:t>
            </a:r>
            <a:endParaRPr lang="fr-FR" noProof="1">
              <a:latin typeface="Segoe UI Symbol" panose="020B0502040204020203" pitchFamily="34" charset="0"/>
              <a:ea typeface="Segoe UI Symbol" panose="020B0502040204020203" pitchFamily="34" charset="0"/>
            </a:endParaRPr>
          </a:p>
          <a:p>
            <a:r>
              <a:rPr lang="fr-FR" noProof="1">
                <a:latin typeface="Segoe UI Symbol" panose="020B0502040204020203" pitchFamily="34" charset="0"/>
                <a:ea typeface="Segoe UI Symbol" panose="020B0502040204020203" pitchFamily="34" charset="0"/>
              </a:rPr>
              <a:t>VESPAL</a:t>
            </a:r>
          </a:p>
          <a:p>
            <a:pPr marL="457200" lvl="1" indent="0">
              <a:buNone/>
            </a:pPr>
            <a:r>
              <a:rPr lang="fr-FR" sz="2000" noProof="1">
                <a:latin typeface="Segoe UI Symbol" panose="020B0502040204020203" pitchFamily="34" charset="0"/>
                <a:ea typeface="Segoe UI Symbol" panose="020B0502040204020203" pitchFamily="34" charset="0"/>
              </a:rPr>
              <a:t>Vécu des patients participant  à une étude clinique</a:t>
            </a:r>
          </a:p>
          <a:p>
            <a:pPr marL="457200" lvl="1" indent="0">
              <a:buNone/>
            </a:pPr>
            <a:r>
              <a:rPr lang="fr-FR" sz="2000" noProof="1">
                <a:latin typeface="Segoe UI Symbol" panose="020B0502040204020203" pitchFamily="34" charset="0"/>
                <a:ea typeface="Segoe UI Symbol" panose="020B0502040204020203" pitchFamily="34" charset="0"/>
              </a:rPr>
              <a:t>1 poster en 2026</a:t>
            </a:r>
          </a:p>
          <a:p>
            <a:pPr marL="457200" lvl="1" indent="0">
              <a:buNone/>
            </a:pPr>
            <a:endParaRPr lang="fr-FR" sz="2000" noProof="1">
              <a:latin typeface="Segoe UI Symbol" panose="020B0502040204020203" pitchFamily="34" charset="0"/>
              <a:ea typeface="Segoe UI Symbol" panose="020B0502040204020203" pitchFamily="34" charset="0"/>
            </a:endParaRPr>
          </a:p>
          <a:p>
            <a:pPr marL="457200" lvl="1" indent="0" algn="ctr">
              <a:buNone/>
            </a:pPr>
            <a:r>
              <a:rPr lang="fr-FR" sz="2200" b="1" noProof="1">
                <a:latin typeface="Segoe UI Symbol" panose="020B0502040204020203" pitchFamily="34" charset="0"/>
                <a:ea typeface="Segoe UI Symbol" panose="020B0502040204020203" pitchFamily="34" charset="0"/>
              </a:rPr>
              <a:t>Tous les résultats sont sur notre site</a:t>
            </a:r>
          </a:p>
        </p:txBody>
      </p:sp>
      <p:sp>
        <p:nvSpPr>
          <p:cNvPr id="3" name="Titre 2">
            <a:extLst>
              <a:ext uri="{FF2B5EF4-FFF2-40B4-BE49-F238E27FC236}">
                <a16:creationId xmlns:a16="http://schemas.microsoft.com/office/drawing/2014/main" id="{4613C34B-EA1A-1560-9DBB-BE86C972EB5E}"/>
              </a:ext>
            </a:extLst>
          </p:cNvPr>
          <p:cNvSpPr>
            <a:spLocks noGrp="1"/>
          </p:cNvSpPr>
          <p:nvPr>
            <p:ph type="title"/>
          </p:nvPr>
        </p:nvSpPr>
        <p:spPr>
          <a:xfrm>
            <a:off x="390515" y="273696"/>
            <a:ext cx="10515600" cy="1325563"/>
          </a:xfrm>
        </p:spPr>
        <p:txBody>
          <a:bodyPr/>
          <a:lstStyle/>
          <a:p>
            <a:r>
              <a:rPr lang="fr-FR" b="1" noProof="1">
                <a:latin typeface="Segoe UI Symbol" panose="020B0502040204020203" pitchFamily="34" charset="0"/>
                <a:ea typeface="Segoe UI Symbol" panose="020B0502040204020203" pitchFamily="34" charset="0"/>
              </a:rPr>
              <a:t>Enquêtes</a:t>
            </a:r>
          </a:p>
        </p:txBody>
      </p:sp>
      <p:pic>
        <p:nvPicPr>
          <p:cNvPr id="6" name="Image 5">
            <a:extLst>
              <a:ext uri="{FF2B5EF4-FFF2-40B4-BE49-F238E27FC236}">
                <a16:creationId xmlns:a16="http://schemas.microsoft.com/office/drawing/2014/main" id="{8EC874B2-73C1-E66B-7B91-3628D37E7E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4528" y="147457"/>
            <a:ext cx="4898407" cy="1863784"/>
          </a:xfrm>
          <a:prstGeom prst="rect">
            <a:avLst/>
          </a:prstGeom>
        </p:spPr>
      </p:pic>
      <p:pic>
        <p:nvPicPr>
          <p:cNvPr id="8" name="Image 7">
            <a:extLst>
              <a:ext uri="{FF2B5EF4-FFF2-40B4-BE49-F238E27FC236}">
                <a16:creationId xmlns:a16="http://schemas.microsoft.com/office/drawing/2014/main" id="{D36F01CD-46AE-408B-5423-003903CDC6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7490" y="356339"/>
            <a:ext cx="1373660" cy="1160276"/>
          </a:xfrm>
          <a:prstGeom prst="rect">
            <a:avLst/>
          </a:prstGeom>
        </p:spPr>
      </p:pic>
      <p:sp>
        <p:nvSpPr>
          <p:cNvPr id="5" name="Espace réservé du pied de page 2">
            <a:extLst>
              <a:ext uri="{FF2B5EF4-FFF2-40B4-BE49-F238E27FC236}">
                <a16:creationId xmlns:a16="http://schemas.microsoft.com/office/drawing/2014/main" id="{88A7CAF5-D940-4E1C-74B2-1BE1AFA814B3}"/>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7" name="Image 6" descr="Une image contenant Police, Graphique, logo, conception&#10;&#10;Le contenu généré par l’IA peut être incorrect.">
            <a:extLst>
              <a:ext uri="{FF2B5EF4-FFF2-40B4-BE49-F238E27FC236}">
                <a16:creationId xmlns:a16="http://schemas.microsoft.com/office/drawing/2014/main" id="{669A6BC5-76F4-2852-723E-BF7C1C30A607}"/>
              </a:ext>
            </a:extLst>
          </p:cNvPr>
          <p:cNvPicPr>
            <a:picLocks noChangeAspect="1"/>
          </p:cNvPicPr>
          <p:nvPr/>
        </p:nvPicPr>
        <p:blipFill>
          <a:blip r:embed="rId4"/>
          <a:stretch>
            <a:fillRect/>
          </a:stretch>
        </p:blipFill>
        <p:spPr>
          <a:xfrm>
            <a:off x="9399364" y="228006"/>
            <a:ext cx="2571125" cy="1162394"/>
          </a:xfrm>
          <a:prstGeom prst="rect">
            <a:avLst/>
          </a:prstGeom>
        </p:spPr>
      </p:pic>
    </p:spTree>
    <p:extLst>
      <p:ext uri="{BB962C8B-B14F-4D97-AF65-F5344CB8AC3E}">
        <p14:creationId xmlns:p14="http://schemas.microsoft.com/office/powerpoint/2010/main" val="2555162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Espace réservé du contenu 1">
            <a:extLst>
              <a:ext uri="{FF2B5EF4-FFF2-40B4-BE49-F238E27FC236}">
                <a16:creationId xmlns:a16="http://schemas.microsoft.com/office/drawing/2014/main" id="{973859C5-311D-4C81-0AE5-CD9A8C30AD01}"/>
              </a:ext>
            </a:extLst>
          </p:cNvPr>
          <p:cNvSpPr>
            <a:spLocks noGrp="1"/>
          </p:cNvSpPr>
          <p:nvPr>
            <p:ph idx="1"/>
          </p:nvPr>
        </p:nvSpPr>
        <p:spPr>
          <a:xfrm>
            <a:off x="838200" y="2339414"/>
            <a:ext cx="10515600" cy="3678704"/>
          </a:xfrm>
        </p:spPr>
        <p:txBody>
          <a:bodyPr>
            <a:normAutofit/>
          </a:bodyPr>
          <a:lstStyle/>
          <a:p>
            <a:r>
              <a:rPr lang="fr-FR" sz="2400" noProof="1">
                <a:latin typeface="Segoe UI Symbol" panose="020B0502040204020203" pitchFamily="34" charset="0"/>
                <a:ea typeface="Segoe UI Symbol" panose="020B0502040204020203" pitchFamily="34" charset="0"/>
              </a:rPr>
              <a:t>Le comité s’est élargi avec maintenant 11 membres</a:t>
            </a:r>
          </a:p>
          <a:p>
            <a:r>
              <a:rPr lang="fr-FR" sz="2400" noProof="1">
                <a:latin typeface="Segoe UI Symbol" panose="020B0502040204020203" pitchFamily="34" charset="0"/>
                <a:ea typeface="Segoe UI Symbol" panose="020B0502040204020203" pitchFamily="34" charset="0"/>
              </a:rPr>
              <a:t>Accès aux CAR-T (Bayonne, Marseille) et étude sur les prix réels</a:t>
            </a:r>
          </a:p>
          <a:p>
            <a:r>
              <a:rPr lang="fr-FR" sz="2400" noProof="1">
                <a:latin typeface="Segoe UI Symbol" panose="020B0502040204020203" pitchFamily="34" charset="0"/>
                <a:ea typeface="Segoe UI Symbol" panose="020B0502040204020203" pitchFamily="34" charset="0"/>
              </a:rPr>
              <a:t>Plaidoyer soigner mieux en dépensant moins</a:t>
            </a:r>
          </a:p>
          <a:p>
            <a:r>
              <a:rPr lang="fr-FR" sz="2400" noProof="1">
                <a:latin typeface="Segoe UI Symbol" panose="020B0502040204020203" pitchFamily="34" charset="0"/>
                <a:ea typeface="Segoe UI Symbol" panose="020B0502040204020203" pitchFamily="34" charset="0"/>
              </a:rPr>
              <a:t>Tribune loi Duplomb, pesticides</a:t>
            </a:r>
          </a:p>
          <a:p>
            <a:r>
              <a:rPr lang="fr-FR" sz="2400" noProof="1">
                <a:latin typeface="Segoe UI Symbol" panose="020B0502040204020203" pitchFamily="34" charset="0"/>
                <a:ea typeface="Segoe UI Symbol" panose="020B0502040204020203" pitchFamily="34" charset="0"/>
              </a:rPr>
              <a:t>Travail sur les pénuries, la vaccination COVID</a:t>
            </a:r>
          </a:p>
          <a:p>
            <a:r>
              <a:rPr lang="fr-FR" sz="2400" noProof="1">
                <a:latin typeface="Segoe UI Symbol" panose="020B0502040204020203" pitchFamily="34" charset="0"/>
                <a:ea typeface="Segoe UI Symbol" panose="020B0502040204020203" pitchFamily="34" charset="0"/>
              </a:rPr>
              <a:t>Travail sur une requête au SNDS</a:t>
            </a:r>
          </a:p>
          <a:p>
            <a:r>
              <a:rPr lang="fr-FR" sz="2400" noProof="1">
                <a:latin typeface="Segoe UI Symbol" panose="020B0502040204020203" pitchFamily="34" charset="0"/>
                <a:ea typeface="Segoe UI Symbol" panose="020B0502040204020203" pitchFamily="34" charset="0"/>
              </a:rPr>
              <a:t>Travail sur l’accès au anti PD1 pour les LH agés en 1L</a:t>
            </a:r>
          </a:p>
          <a:p>
            <a:r>
              <a:rPr lang="fr-FR" sz="2400" noProof="1">
                <a:latin typeface="Segoe UI Symbol" panose="020B0502040204020203" pitchFamily="34" charset="0"/>
                <a:ea typeface="Segoe UI Symbol" panose="020B0502040204020203" pitchFamily="34" charset="0"/>
              </a:rPr>
              <a:t>Formation au plaidoyer des bénévoles</a:t>
            </a:r>
          </a:p>
        </p:txBody>
      </p:sp>
      <p:sp>
        <p:nvSpPr>
          <p:cNvPr id="3" name="Titre 2">
            <a:extLst>
              <a:ext uri="{FF2B5EF4-FFF2-40B4-BE49-F238E27FC236}">
                <a16:creationId xmlns:a16="http://schemas.microsoft.com/office/drawing/2014/main" id="{DF2A255E-AC25-1251-59BF-B1895F67FF1E}"/>
              </a:ext>
            </a:extLst>
          </p:cNvPr>
          <p:cNvSpPr>
            <a:spLocks noGrp="1"/>
          </p:cNvSpPr>
          <p:nvPr>
            <p:ph type="title"/>
          </p:nvPr>
        </p:nvSpPr>
        <p:spPr/>
        <p:txBody>
          <a:bodyPr/>
          <a:lstStyle/>
          <a:p>
            <a:r>
              <a:rPr lang="fr-FR" b="1" noProof="1">
                <a:latin typeface="Segoe UI Symbol" panose="020B0502040204020203" pitchFamily="34" charset="0"/>
                <a:ea typeface="Segoe UI Symbol" panose="020B0502040204020203" pitchFamily="34" charset="0"/>
              </a:rPr>
              <a:t>Autres actions Plaidoyer 2025</a:t>
            </a:r>
          </a:p>
        </p:txBody>
      </p:sp>
      <p:sp>
        <p:nvSpPr>
          <p:cNvPr id="6" name="Espace réservé du pied de page 2">
            <a:extLst>
              <a:ext uri="{FF2B5EF4-FFF2-40B4-BE49-F238E27FC236}">
                <a16:creationId xmlns:a16="http://schemas.microsoft.com/office/drawing/2014/main" id="{0324BE92-853D-52B3-4A4F-0341FDBD408E}"/>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065284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13B455-1F64-3342-B090-1CF81CB7D643}"/>
              </a:ext>
            </a:extLst>
          </p:cNvPr>
          <p:cNvSpPr>
            <a:spLocks noGrp="1"/>
          </p:cNvSpPr>
          <p:nvPr>
            <p:ph type="title"/>
          </p:nvPr>
        </p:nvSpPr>
        <p:spPr>
          <a:xfrm>
            <a:off x="415636" y="24468"/>
            <a:ext cx="10938164" cy="1325563"/>
          </a:xfrm>
        </p:spPr>
        <p:txBody>
          <a:bodyPr/>
          <a:lstStyle/>
          <a:p>
            <a:r>
              <a:rPr lang="fr-FR" b="1" noProof="1">
                <a:latin typeface="Segoe UI Symbol" panose="020B0502040204020203" pitchFamily="34" charset="0"/>
                <a:ea typeface="Segoe UI Symbol" panose="020B0502040204020203" pitchFamily="34" charset="0"/>
              </a:rPr>
              <a:t>Démocratie en santé: ASAPP &amp; RU</a:t>
            </a:r>
          </a:p>
        </p:txBody>
      </p:sp>
      <p:sp>
        <p:nvSpPr>
          <p:cNvPr id="8" name="Espace réservé du contenu 7">
            <a:extLst>
              <a:ext uri="{FF2B5EF4-FFF2-40B4-BE49-F238E27FC236}">
                <a16:creationId xmlns:a16="http://schemas.microsoft.com/office/drawing/2014/main" id="{FCEC328D-ABE7-4604-5A6F-1DD0C99415F8}"/>
              </a:ext>
            </a:extLst>
          </p:cNvPr>
          <p:cNvSpPr>
            <a:spLocks noGrp="1"/>
          </p:cNvSpPr>
          <p:nvPr>
            <p:ph idx="1"/>
          </p:nvPr>
        </p:nvSpPr>
        <p:spPr>
          <a:xfrm>
            <a:off x="415636" y="1278312"/>
            <a:ext cx="11360728" cy="5032841"/>
          </a:xfrm>
        </p:spPr>
        <p:txBody>
          <a:bodyPr>
            <a:noAutofit/>
          </a:bodyPr>
          <a:lstStyle/>
          <a:p>
            <a:r>
              <a:rPr lang="fr-FR" sz="2000" b="1" noProof="1">
                <a:latin typeface="Segoe UI Symbol" panose="020B0502040204020203" pitchFamily="34" charset="0"/>
                <a:ea typeface="Segoe UI Symbol" panose="020B0502040204020203" pitchFamily="34" charset="0"/>
              </a:rPr>
              <a:t>Représentation des Usagers:</a:t>
            </a:r>
          </a:p>
          <a:p>
            <a:pPr lvl="1"/>
            <a:r>
              <a:rPr lang="fr-FR" sz="2000" noProof="1">
                <a:latin typeface="Segoe UI Symbol" panose="020B0502040204020203" pitchFamily="34" charset="0"/>
                <a:ea typeface="Segoe UI Symbol" panose="020B0502040204020203" pitchFamily="34" charset="0"/>
              </a:rPr>
              <a:t>15 membres de l’association ont été nommés représentants des usagers au sein de 12 centres de soins. </a:t>
            </a:r>
          </a:p>
          <a:p>
            <a:pPr lvl="1"/>
            <a:r>
              <a:rPr lang="fr-FR" sz="2000" noProof="1">
                <a:latin typeface="Segoe UI Symbol" panose="020B0502040204020203" pitchFamily="34" charset="0"/>
                <a:ea typeface="Segoe UI Symbol" panose="020B0502040204020203" pitchFamily="34" charset="0"/>
              </a:rPr>
              <a:t>1 membre siège au sein d’un CPP</a:t>
            </a:r>
          </a:p>
          <a:p>
            <a:pPr lvl="1"/>
            <a:r>
              <a:rPr lang="fr-FR" sz="2000" noProof="1">
                <a:latin typeface="Segoe UI Symbol" panose="020B0502040204020203" pitchFamily="34" charset="0"/>
                <a:ea typeface="Segoe UI Symbol" panose="020B0502040204020203" pitchFamily="34" charset="0"/>
              </a:rPr>
              <a:t>2 membres siègent au sein de conseil d’administration de centres de soins.</a:t>
            </a:r>
          </a:p>
          <a:p>
            <a:r>
              <a:rPr lang="fr-FR" sz="2000" b="1" noProof="1">
                <a:latin typeface="Segoe UI Symbol" panose="020B0502040204020203" pitchFamily="34" charset="0"/>
                <a:ea typeface="Segoe UI Symbol" panose="020B0502040204020203" pitchFamily="34" charset="0"/>
              </a:rPr>
              <a:t>ASAPP:</a:t>
            </a:r>
            <a:endParaRPr lang="fr-FR" sz="2000" b="1" dirty="0">
              <a:latin typeface="Segoe UI Symbol" panose="020B0502040204020203" pitchFamily="34" charset="0"/>
              <a:ea typeface="Segoe UI Symbol" panose="020B0502040204020203" pitchFamily="34" charset="0"/>
            </a:endParaRPr>
          </a:p>
          <a:p>
            <a:pPr lvl="1"/>
            <a:r>
              <a:rPr lang="fr-FR" sz="2000" dirty="0">
                <a:latin typeface="Segoe UI Symbol" panose="020B0502040204020203" pitchFamily="34" charset="0"/>
                <a:ea typeface="Segoe UI Symbol" panose="020B0502040204020203" pitchFamily="34" charset="0"/>
              </a:rPr>
              <a:t>Formation avec le Pr Emmanuel Gyan de 11bénévoles (5 franciliens, 4 Normands,1 Lyonnais, 1 Nantaise) à la pédagogie de la simulation en santé</a:t>
            </a:r>
          </a:p>
          <a:p>
            <a:pPr lvl="1"/>
            <a:r>
              <a:rPr lang="fr-FR" sz="2000" dirty="0">
                <a:latin typeface="Segoe UI Symbol" panose="020B0502040204020203" pitchFamily="34" charset="0"/>
                <a:ea typeface="Segoe UI Symbol" panose="020B0502040204020203" pitchFamily="34" charset="0"/>
              </a:rPr>
              <a:t>UVSQ : consolidation du partenariat en 2025 (février / novembre) –public cible : internes IDF</a:t>
            </a:r>
          </a:p>
          <a:p>
            <a:pPr lvl="1"/>
            <a:r>
              <a:rPr lang="fr-FR" sz="2000" dirty="0">
                <a:latin typeface="Segoe UI Symbol" panose="020B0502040204020203" pitchFamily="34" charset="0"/>
                <a:ea typeface="Segoe UI Symbol" panose="020B0502040204020203" pitchFamily="34" charset="0"/>
              </a:rPr>
              <a:t>Paris -</a:t>
            </a:r>
            <a:r>
              <a:rPr lang="fr-FR" sz="2000" dirty="0" err="1">
                <a:latin typeface="Segoe UI Symbol" panose="020B0502040204020203" pitchFamily="34" charset="0"/>
                <a:ea typeface="Segoe UI Symbol" panose="020B0502040204020203" pitchFamily="34" charset="0"/>
              </a:rPr>
              <a:t>Ilumens</a:t>
            </a:r>
            <a:r>
              <a:rPr lang="fr-FR" sz="2000" dirty="0">
                <a:latin typeface="Segoe UI Symbol" panose="020B0502040204020203" pitchFamily="34" charset="0"/>
                <a:ea typeface="Segoe UI Symbol" panose="020B0502040204020203" pitchFamily="34" charset="0"/>
              </a:rPr>
              <a:t>-mai 2025 –public cible : internes IDF</a:t>
            </a:r>
          </a:p>
          <a:p>
            <a:pPr lvl="1"/>
            <a:r>
              <a:rPr lang="fr-FR" sz="2000" dirty="0">
                <a:latin typeface="Segoe UI Symbol" panose="020B0502040204020203" pitchFamily="34" charset="0"/>
                <a:ea typeface="Segoe UI Symbol" panose="020B0502040204020203" pitchFamily="34" charset="0"/>
              </a:rPr>
              <a:t>Tours –15/10 –internes hémato Tours </a:t>
            </a:r>
          </a:p>
          <a:p>
            <a:pPr lvl="1"/>
            <a:r>
              <a:rPr lang="fr-FR" sz="2000" dirty="0">
                <a:latin typeface="Segoe UI Symbol" panose="020B0502040204020203" pitchFamily="34" charset="0"/>
                <a:ea typeface="Segoe UI Symbol" panose="020B0502040204020203" pitchFamily="34" charset="0"/>
              </a:rPr>
              <a:t>Nancy –session le 20 novembre – public cible : internes de Strasbourg, Metz, Nancy. </a:t>
            </a:r>
            <a:endParaRPr lang="fr-FR" sz="2000" noProof="1">
              <a:latin typeface="Segoe UI Symbol" panose="020B0502040204020203" pitchFamily="34" charset="0"/>
              <a:ea typeface="Segoe UI Symbol" panose="020B0502040204020203" pitchFamily="34" charset="0"/>
            </a:endParaRPr>
          </a:p>
          <a:p>
            <a:r>
              <a:rPr lang="fr-FR" sz="2000" b="1" noProof="1">
                <a:latin typeface="Segoe UI Symbol" panose="020B0502040204020203" pitchFamily="34" charset="0"/>
                <a:ea typeface="Segoe UI Symbol" panose="020B0502040204020203" pitchFamily="34" charset="0"/>
              </a:rPr>
              <a:t>Nous sommes également représentés au sein de :</a:t>
            </a:r>
          </a:p>
          <a:p>
            <a:pPr lvl="1"/>
            <a:r>
              <a:rPr lang="fr-FR" sz="2000" noProof="1">
                <a:latin typeface="Segoe UI Symbol" panose="020B0502040204020203" pitchFamily="34" charset="0"/>
                <a:ea typeface="Segoe UI Symbol" panose="020B0502040204020203" pitchFamily="34" charset="0"/>
              </a:rPr>
              <a:t>CLLAN, Lymphoma Coalition, EBMT, Institut Calym , GISCOP 84 et nous avons de nombreux patients experts</a:t>
            </a:r>
          </a:p>
        </p:txBody>
      </p:sp>
      <p:sp>
        <p:nvSpPr>
          <p:cNvPr id="2" name="Espace réservé du pied de page 2">
            <a:extLst>
              <a:ext uri="{FF2B5EF4-FFF2-40B4-BE49-F238E27FC236}">
                <a16:creationId xmlns:a16="http://schemas.microsoft.com/office/drawing/2014/main" id="{DBD2B920-44E1-0E29-00F9-4B74CB122561}"/>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5017426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Espace réservé du pied de page 2">
            <a:extLst>
              <a:ext uri="{FF2B5EF4-FFF2-40B4-BE49-F238E27FC236}">
                <a16:creationId xmlns:a16="http://schemas.microsoft.com/office/drawing/2014/main" id="{8ACAAFE2-0A9B-2417-9879-A6A0A74C4D65}"/>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5" name="Image 4">
            <a:extLst>
              <a:ext uri="{FF2B5EF4-FFF2-40B4-BE49-F238E27FC236}">
                <a16:creationId xmlns:a16="http://schemas.microsoft.com/office/drawing/2014/main" id="{C2FAF2BB-AD5D-B826-3A29-8C405F30C7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0275" y="1020665"/>
            <a:ext cx="4609170" cy="4609170"/>
          </a:xfrm>
          <a:prstGeom prst="rect">
            <a:avLst/>
          </a:prstGeom>
        </p:spPr>
      </p:pic>
    </p:spTree>
    <p:extLst>
      <p:ext uri="{BB962C8B-B14F-4D97-AF65-F5344CB8AC3E}">
        <p14:creationId xmlns:p14="http://schemas.microsoft.com/office/powerpoint/2010/main" val="22635264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Espace réservé du contenu 1">
            <a:extLst>
              <a:ext uri="{FF2B5EF4-FFF2-40B4-BE49-F238E27FC236}">
                <a16:creationId xmlns:a16="http://schemas.microsoft.com/office/drawing/2014/main" id="{CA2D2928-3DC5-6F1C-AB63-B422375A6C12}"/>
              </a:ext>
            </a:extLst>
          </p:cNvPr>
          <p:cNvSpPr>
            <a:spLocks noGrp="1"/>
          </p:cNvSpPr>
          <p:nvPr>
            <p:ph idx="1"/>
          </p:nvPr>
        </p:nvSpPr>
        <p:spPr>
          <a:xfrm>
            <a:off x="428833" y="1170809"/>
            <a:ext cx="8542116" cy="5491248"/>
          </a:xfrm>
        </p:spPr>
        <p:txBody>
          <a:bodyPr>
            <a:normAutofit fontScale="85000" lnSpcReduction="20000"/>
          </a:bodyPr>
          <a:lstStyle/>
          <a:p>
            <a:endParaRPr lang="fr-FR" sz="2300" b="1" noProof="1">
              <a:latin typeface="Segoe UI Symbol" panose="020B0502040204020203" pitchFamily="34" charset="0"/>
              <a:ea typeface="Segoe UI Symbol" panose="020B0502040204020203" pitchFamily="34" charset="0"/>
            </a:endParaRPr>
          </a:p>
          <a:p>
            <a:r>
              <a:rPr lang="fr-FR" sz="2300" b="1" noProof="1">
                <a:latin typeface="Segoe UI Symbol" panose="020B0502040204020203" pitchFamily="34" charset="0"/>
                <a:ea typeface="Segoe UI Symbol" panose="020B0502040204020203" pitchFamily="34" charset="0"/>
              </a:rPr>
              <a:t>Bourse QdV : </a:t>
            </a:r>
          </a:p>
          <a:p>
            <a:pPr lvl="1"/>
            <a:r>
              <a:rPr lang="fr-FR" sz="2300" noProof="1">
                <a:latin typeface="Segoe UI Symbol" panose="020B0502040204020203" pitchFamily="34" charset="0"/>
                <a:ea typeface="Segoe UI Symbol" panose="020B0502040204020203" pitchFamily="34" charset="0"/>
              </a:rPr>
              <a:t>Dr Antoine Bonnet – CH Bretagne Atlantique de Vannes</a:t>
            </a:r>
          </a:p>
          <a:p>
            <a:pPr lvl="1"/>
            <a:r>
              <a:rPr lang="fr-FR" sz="2300" noProof="1">
                <a:latin typeface="Segoe UI Symbol" panose="020B0502040204020203" pitchFamily="34" charset="0"/>
                <a:ea typeface="Segoe UI Symbol" panose="020B0502040204020203" pitchFamily="34" charset="0"/>
              </a:rPr>
              <a:t>Résilience patients, aidants et soignants</a:t>
            </a:r>
          </a:p>
          <a:p>
            <a:r>
              <a:rPr lang="fr-FR" sz="2300" b="1" noProof="1">
                <a:latin typeface="Segoe UI Symbol" panose="020B0502040204020203" pitchFamily="34" charset="0"/>
                <a:ea typeface="Segoe UI Symbol" panose="020B0502040204020203" pitchFamily="34" charset="0"/>
              </a:rPr>
              <a:t>Bourse Jeune chercheur : </a:t>
            </a:r>
          </a:p>
          <a:p>
            <a:pPr lvl="1"/>
            <a:r>
              <a:rPr lang="fr-FR" sz="2300" noProof="1">
                <a:latin typeface="Segoe UI Symbol" panose="020B0502040204020203" pitchFamily="34" charset="0"/>
                <a:ea typeface="Segoe UI Symbol" panose="020B0502040204020203" pitchFamily="34" charset="0"/>
              </a:rPr>
              <a:t>Dr Charlotte Syrykh – Toulouse</a:t>
            </a:r>
          </a:p>
          <a:p>
            <a:pPr lvl="1"/>
            <a:r>
              <a:rPr lang="fr-FR" sz="2300" noProof="1">
                <a:latin typeface="Segoe UI Symbol" panose="020B0502040204020203" pitchFamily="34" charset="0"/>
                <a:ea typeface="Segoe UI Symbol" panose="020B0502040204020203" pitchFamily="34" charset="0"/>
              </a:rPr>
              <a:t>Mécanismes de résistances aux CAR-T et bispécifiques</a:t>
            </a:r>
          </a:p>
          <a:p>
            <a:r>
              <a:rPr lang="fr-FR" sz="2300" b="1" noProof="1">
                <a:latin typeface="Segoe UI Symbol" panose="020B0502040204020203" pitchFamily="34" charset="0"/>
                <a:ea typeface="Segoe UI Symbol" panose="020B0502040204020203" pitchFamily="34" charset="0"/>
              </a:rPr>
              <a:t>Bourse Innovation : </a:t>
            </a:r>
          </a:p>
          <a:p>
            <a:pPr lvl="1"/>
            <a:r>
              <a:rPr lang="fr-FR" sz="2300" noProof="1">
                <a:latin typeface="Segoe UI Symbol" panose="020B0502040204020203" pitchFamily="34" charset="0"/>
                <a:ea typeface="Segoe UI Symbol" panose="020B0502040204020203" pitchFamily="34" charset="0"/>
              </a:rPr>
              <a:t>Dr Laurence Bresson-Bepolin – Bordeaux</a:t>
            </a:r>
          </a:p>
          <a:p>
            <a:pPr lvl="1"/>
            <a:r>
              <a:rPr lang="fr-FR" sz="2300" noProof="1">
                <a:latin typeface="Segoe UI Symbol" panose="020B0502040204020203" pitchFamily="34" charset="0"/>
                <a:ea typeface="Segoe UI Symbol" panose="020B0502040204020203" pitchFamily="34" charset="0"/>
              </a:rPr>
              <a:t>Nouvelle approche thérapeutique pour les Lymphomes B cutanés</a:t>
            </a:r>
          </a:p>
          <a:p>
            <a:r>
              <a:rPr lang="fr-FR" sz="2300" b="1" noProof="1">
                <a:latin typeface="Segoe UI Symbol" panose="020B0502040204020203" pitchFamily="34" charset="0"/>
                <a:ea typeface="Segoe UI Symbol" panose="020B0502040204020203" pitchFamily="34" charset="0"/>
              </a:rPr>
              <a:t>Bourse « Sacha » AJA :</a:t>
            </a:r>
            <a:r>
              <a:rPr lang="fr-FR" sz="2300" noProof="1">
                <a:latin typeface="Segoe UI Symbol" panose="020B0502040204020203" pitchFamily="34" charset="0"/>
                <a:ea typeface="Segoe UI Symbol" panose="020B0502040204020203" pitchFamily="34" charset="0"/>
              </a:rPr>
              <a:t> </a:t>
            </a:r>
          </a:p>
          <a:p>
            <a:pPr lvl="1"/>
            <a:r>
              <a:rPr lang="fr-FR" sz="2300" noProof="1">
                <a:latin typeface="Segoe UI Symbol" panose="020B0502040204020203" pitchFamily="34" charset="0"/>
                <a:ea typeface="Segoe UI Symbol" panose="020B0502040204020203" pitchFamily="34" charset="0"/>
              </a:rPr>
              <a:t>Dr Fabienne Meggetto – Toulouse</a:t>
            </a:r>
          </a:p>
          <a:p>
            <a:pPr lvl="1"/>
            <a:r>
              <a:rPr lang="fr-FR" sz="2300" noProof="1">
                <a:latin typeface="Segoe UI Symbol" panose="020B0502040204020203" pitchFamily="34" charset="0"/>
                <a:ea typeface="Segoe UI Symbol" panose="020B0502040204020203" pitchFamily="34" charset="0"/>
              </a:rPr>
              <a:t>Lymphomes rares de l’enfant, rôle de l’ARN</a:t>
            </a:r>
          </a:p>
          <a:p>
            <a:r>
              <a:rPr lang="fr-FR" sz="2300" b="1" noProof="1">
                <a:latin typeface="Segoe UI Symbol" panose="020B0502040204020203" pitchFamily="34" charset="0"/>
                <a:ea typeface="Segoe UI Symbol" panose="020B0502040204020203" pitchFamily="34" charset="0"/>
              </a:rPr>
              <a:t>Bourses Jeunes Experts LLC et Lymphomes : </a:t>
            </a:r>
          </a:p>
          <a:p>
            <a:pPr lvl="1"/>
            <a:r>
              <a:rPr lang="fr-FR" noProof="1">
                <a:latin typeface="Segoe UI Symbol" panose="020B0502040204020203" pitchFamily="34" charset="0"/>
                <a:ea typeface="Segoe UI Symbol" panose="020B0502040204020203" pitchFamily="34" charset="0"/>
              </a:rPr>
              <a:t>FabienGava - Toulouse</a:t>
            </a:r>
          </a:p>
          <a:p>
            <a:pPr lvl="1"/>
            <a:r>
              <a:rPr lang="fr-FR" noProof="1">
                <a:latin typeface="Segoe UI Symbol" panose="020B0502040204020203" pitchFamily="34" charset="0"/>
                <a:ea typeface="Segoe UI Symbol" panose="020B0502040204020203" pitchFamily="34" charset="0"/>
              </a:rPr>
              <a:t>Yoann Zelmat – Toulouse</a:t>
            </a:r>
          </a:p>
          <a:p>
            <a:pPr lvl="1"/>
            <a:endParaRPr lang="fr-FR" noProof="1">
              <a:latin typeface="Segoe UI Symbol" panose="020B0502040204020203" pitchFamily="34" charset="0"/>
              <a:ea typeface="Segoe UI Symbol" panose="020B0502040204020203" pitchFamily="34" charset="0"/>
            </a:endParaRPr>
          </a:p>
          <a:p>
            <a:r>
              <a:rPr lang="fr-FR" b="1" noProof="1">
                <a:latin typeface="Segoe UI Symbol" panose="020B0502040204020203" pitchFamily="34" charset="0"/>
                <a:ea typeface="Segoe UI Symbol" panose="020B0502040204020203" pitchFamily="34" charset="0"/>
              </a:rPr>
              <a:t>Financement du registre GISCOP 84</a:t>
            </a:r>
          </a:p>
        </p:txBody>
      </p:sp>
      <p:sp>
        <p:nvSpPr>
          <p:cNvPr id="3" name="Titre 2">
            <a:extLst>
              <a:ext uri="{FF2B5EF4-FFF2-40B4-BE49-F238E27FC236}">
                <a16:creationId xmlns:a16="http://schemas.microsoft.com/office/drawing/2014/main" id="{4056D857-7DF7-1E9B-76A4-6B125457B4E7}"/>
              </a:ext>
            </a:extLst>
          </p:cNvPr>
          <p:cNvSpPr>
            <a:spLocks noGrp="1"/>
          </p:cNvSpPr>
          <p:nvPr>
            <p:ph type="title"/>
          </p:nvPr>
        </p:nvSpPr>
        <p:spPr>
          <a:xfrm>
            <a:off x="537259" y="-19126"/>
            <a:ext cx="10515600" cy="1325563"/>
          </a:xfrm>
        </p:spPr>
        <p:txBody>
          <a:bodyPr/>
          <a:lstStyle/>
          <a:p>
            <a:r>
              <a:rPr lang="fr-FR" b="1" noProof="1">
                <a:latin typeface="Segoe UI Symbol" panose="020B0502040204020203" pitchFamily="34" charset="0"/>
                <a:ea typeface="Segoe UI Symbol" panose="020B0502040204020203" pitchFamily="34" charset="0"/>
              </a:rPr>
              <a:t>Financement et bourses 2025</a:t>
            </a:r>
          </a:p>
        </p:txBody>
      </p:sp>
      <p:sp>
        <p:nvSpPr>
          <p:cNvPr id="6" name="ZoneTexte 5">
            <a:extLst>
              <a:ext uri="{FF2B5EF4-FFF2-40B4-BE49-F238E27FC236}">
                <a16:creationId xmlns:a16="http://schemas.microsoft.com/office/drawing/2014/main" id="{4DF6BFFE-FEA9-FBDD-588B-848BA7E51645}"/>
              </a:ext>
            </a:extLst>
          </p:cNvPr>
          <p:cNvSpPr txBox="1"/>
          <p:nvPr/>
        </p:nvSpPr>
        <p:spPr>
          <a:xfrm>
            <a:off x="9196050" y="3044279"/>
            <a:ext cx="3221050" cy="769441"/>
          </a:xfrm>
          <a:prstGeom prst="rect">
            <a:avLst/>
          </a:prstGeom>
          <a:noFill/>
        </p:spPr>
        <p:txBody>
          <a:bodyPr wrap="square" rtlCol="0">
            <a:spAutoFit/>
          </a:bodyPr>
          <a:lstStyle/>
          <a:p>
            <a:r>
              <a:rPr lang="fr-FR" sz="4400" b="1" dirty="0">
                <a:solidFill>
                  <a:srgbClr val="00B0F0"/>
                </a:solidFill>
                <a:latin typeface="Segoe UI Symbol" panose="020B0502040204020203" pitchFamily="34" charset="0"/>
                <a:ea typeface="Segoe UI Symbol" panose="020B0502040204020203" pitchFamily="34" charset="0"/>
              </a:rPr>
              <a:t>94.000</a:t>
            </a:r>
            <a:r>
              <a:rPr lang="fr-FR" sz="4400" dirty="0">
                <a:solidFill>
                  <a:srgbClr val="00B0F0"/>
                </a:solidFill>
                <a:latin typeface="Segoe UI Symbol" panose="020B0502040204020203" pitchFamily="34" charset="0"/>
                <a:ea typeface="Segoe UI Symbol" panose="020B0502040204020203" pitchFamily="34" charset="0"/>
              </a:rPr>
              <a:t>€</a:t>
            </a:r>
          </a:p>
        </p:txBody>
      </p:sp>
      <p:sp>
        <p:nvSpPr>
          <p:cNvPr id="7" name="Espace réservé du pied de page 2">
            <a:extLst>
              <a:ext uri="{FF2B5EF4-FFF2-40B4-BE49-F238E27FC236}">
                <a16:creationId xmlns:a16="http://schemas.microsoft.com/office/drawing/2014/main" id="{158AA95E-69B1-EFDA-3C25-3AC8312AB2FE}"/>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0537195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5BD2CB5F-903A-4683-8CFC-0504112D3584}"/>
              </a:ext>
            </a:extLst>
          </p:cNvPr>
          <p:cNvSpPr>
            <a:spLocks noGrp="1"/>
          </p:cNvSpPr>
          <p:nvPr>
            <p:ph type="title"/>
          </p:nvPr>
        </p:nvSpPr>
        <p:spPr>
          <a:xfrm>
            <a:off x="652271" y="421657"/>
            <a:ext cx="8616967" cy="774276"/>
          </a:xfrm>
        </p:spPr>
        <p:txBody>
          <a:bodyPr>
            <a:normAutofit fontScale="90000"/>
          </a:bodyPr>
          <a:lstStyle/>
          <a:p>
            <a:r>
              <a:rPr lang="fr-FR" sz="3100" b="1" noProof="1">
                <a:solidFill>
                  <a:srgbClr val="222661"/>
                </a:solidFill>
                <a:latin typeface="Segoe UI Symbol" panose="020B0502040204020203" pitchFamily="34" charset="0"/>
                <a:ea typeface="Segoe UI Symbol" panose="020B0502040204020203" pitchFamily="34" charset="0"/>
                <a:cs typeface="Open Sans" panose="020B0606030504020204" pitchFamily="34" charset="0"/>
              </a:rPr>
              <a:t>Programme PRECAP: </a:t>
            </a:r>
            <a:br>
              <a:rPr lang="fr-FR" sz="2400" b="1" noProof="1">
                <a:solidFill>
                  <a:srgbClr val="222661"/>
                </a:solidFill>
                <a:latin typeface="Segoe UI Symbol" panose="020B0502040204020203" pitchFamily="34" charset="0"/>
                <a:ea typeface="Segoe UI Symbol" panose="020B0502040204020203" pitchFamily="34" charset="0"/>
                <a:cs typeface="Open Sans" panose="020B0606030504020204" pitchFamily="34" charset="0"/>
              </a:rPr>
            </a:br>
            <a:r>
              <a:rPr lang="fr-FR" sz="2400" b="1" noProof="1">
                <a:solidFill>
                  <a:srgbClr val="222661"/>
                </a:solidFill>
                <a:latin typeface="Segoe UI Symbol" panose="020B0502040204020203" pitchFamily="34" charset="0"/>
                <a:ea typeface="Segoe UI Symbol" panose="020B0502040204020203" pitchFamily="34" charset="0"/>
                <a:cs typeface="Open Sans" panose="020B0606030504020204" pitchFamily="34" charset="0"/>
              </a:rPr>
              <a:t>Implication des patients dans la recherche clinique</a:t>
            </a:r>
          </a:p>
        </p:txBody>
      </p:sp>
      <p:sp>
        <p:nvSpPr>
          <p:cNvPr id="2" name="Espace réservé du contenu 1">
            <a:extLst>
              <a:ext uri="{FF2B5EF4-FFF2-40B4-BE49-F238E27FC236}">
                <a16:creationId xmlns:a16="http://schemas.microsoft.com/office/drawing/2014/main" id="{E68C8FAA-6B86-452C-85F5-987BFCCFACEC}"/>
              </a:ext>
            </a:extLst>
          </p:cNvPr>
          <p:cNvSpPr>
            <a:spLocks noGrp="1"/>
          </p:cNvSpPr>
          <p:nvPr>
            <p:ph idx="1"/>
          </p:nvPr>
        </p:nvSpPr>
        <p:spPr>
          <a:xfrm>
            <a:off x="592895" y="1404760"/>
            <a:ext cx="10887457" cy="5031583"/>
          </a:xfrm>
        </p:spPr>
        <p:txBody>
          <a:bodyPr>
            <a:noAutofit/>
          </a:bodyPr>
          <a:lstStyle/>
          <a:p>
            <a:pPr marL="0" lvl="0" indent="0">
              <a:lnSpc>
                <a:spcPct val="100000"/>
              </a:lnSpc>
              <a:spcBef>
                <a:spcPts val="0"/>
              </a:spcBef>
              <a:buNone/>
            </a:pPr>
            <a:r>
              <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rPr>
              <a:t>Deux membres supplémentaires au groupe </a:t>
            </a:r>
          </a:p>
          <a:p>
            <a:pPr marL="0" lvl="0" indent="0">
              <a:lnSpc>
                <a:spcPct val="100000"/>
              </a:lnSpc>
              <a:spcBef>
                <a:spcPts val="0"/>
              </a:spcBef>
              <a:buNone/>
            </a:pPr>
            <a:endPar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endParaRPr>
          </a:p>
          <a:p>
            <a:pPr marL="0" lvl="0" indent="0">
              <a:lnSpc>
                <a:spcPct val="100000"/>
              </a:lnSpc>
              <a:spcBef>
                <a:spcPts val="0"/>
              </a:spcBef>
              <a:buNone/>
            </a:pPr>
            <a:r>
              <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rPr>
              <a:t>Avec le LYSA-LYSARC-FILO</a:t>
            </a:r>
            <a:endParaRPr lang="fr-FR" sz="1600" b="1" noProof="1">
              <a:solidFill>
                <a:schemeClr val="accent2"/>
              </a:solidFill>
              <a:latin typeface="Segoe UI Symbol" panose="020B0502040204020203" pitchFamily="34" charset="0"/>
              <a:ea typeface="Segoe UI Symbol" panose="020B0502040204020203" pitchFamily="34" charset="0"/>
              <a:cs typeface="Open Sans SemiBold" panose="020B0606030504020204" pitchFamily="34" charset="0"/>
            </a:endParaRPr>
          </a:p>
          <a:p>
            <a:pPr>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Renforcement de la relation et discussion pour rejoindre le CS</a:t>
            </a:r>
            <a:endParaRPr lang="fr-FR" sz="1600"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endParaRPr>
          </a:p>
          <a:p>
            <a:pPr lvl="0">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Présentation aux jounées du FILO et LYSA</a:t>
            </a:r>
          </a:p>
          <a:p>
            <a:pPr>
              <a:lnSpc>
                <a:spcPct val="100000"/>
              </a:lnSpc>
              <a:spcBef>
                <a:spcPts val="0"/>
              </a:spcBef>
              <a:buFont typeface="Wingdings" pitchFamily="2" charset="2"/>
              <a:buChar char="§"/>
            </a:pPr>
            <a:r>
              <a:rPr lang="fr-FR" sz="1600" dirty="0">
                <a:latin typeface="Segoe UI Symbol" panose="020B0502040204020203" pitchFamily="34" charset="0"/>
                <a:ea typeface="Segoe UI Symbol" panose="020B0502040204020203" pitchFamily="34" charset="0"/>
              </a:rPr>
              <a:t>Rédaction d’un article sur ELLyE pour la newsletter REALYSA</a:t>
            </a:r>
          </a:p>
          <a:p>
            <a:pPr>
              <a:lnSpc>
                <a:spcPct val="100000"/>
              </a:lnSpc>
              <a:spcBef>
                <a:spcPts val="0"/>
              </a:spcBef>
              <a:buFont typeface="Wingdings" pitchFamily="2" charset="2"/>
              <a:buChar char="§"/>
            </a:pPr>
            <a:r>
              <a:rPr lang="fr-FR" sz="1600" dirty="0">
                <a:latin typeface="Segoe UI Symbol" panose="020B0502040204020203" pitchFamily="34" charset="0"/>
                <a:ea typeface="Segoe UI Symbol" panose="020B0502040204020203" pitchFamily="34" charset="0"/>
              </a:rPr>
              <a:t>Relecture NIFC pour l’essai Pacific (FILO)</a:t>
            </a:r>
          </a:p>
          <a:p>
            <a:pPr lvl="0">
              <a:lnSpc>
                <a:spcPct val="100000"/>
              </a:lnSpc>
              <a:spcBef>
                <a:spcPts val="0"/>
              </a:spcBef>
              <a:buFont typeface="Wingdings" pitchFamily="2" charset="2"/>
              <a:buChar char="§"/>
            </a:pPr>
            <a:endPar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endParaRPr>
          </a:p>
          <a:p>
            <a:pPr marL="0" lvl="0" indent="0">
              <a:lnSpc>
                <a:spcPct val="100000"/>
              </a:lnSpc>
              <a:spcBef>
                <a:spcPts val="1200"/>
              </a:spcBef>
              <a:buNone/>
            </a:pPr>
            <a:r>
              <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rPr>
              <a:t>Autres consultations (GFELC, PHRC…)</a:t>
            </a:r>
            <a:endParaRPr lang="fr-FR" sz="1600" b="1" noProof="1">
              <a:solidFill>
                <a:schemeClr val="accent2"/>
              </a:solidFill>
              <a:latin typeface="Segoe UI Symbol" panose="020B0502040204020203" pitchFamily="34" charset="0"/>
              <a:ea typeface="Segoe UI Symbol" panose="020B0502040204020203" pitchFamily="34" charset="0"/>
              <a:cs typeface="Open Sans SemiBold" panose="020B0606030504020204" pitchFamily="34" charset="0"/>
            </a:endParaRPr>
          </a:p>
          <a:p>
            <a:pPr lvl="0">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4 concertations PHRC en 2025</a:t>
            </a:r>
          </a:p>
          <a:p>
            <a:pPr lvl="0">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Relectures fiches GFELC</a:t>
            </a:r>
          </a:p>
          <a:p>
            <a:pPr lvl="0">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Partenariat avec JUISCI</a:t>
            </a:r>
          </a:p>
          <a:p>
            <a:pPr lvl="0">
              <a:lnSpc>
                <a:spcPct val="100000"/>
              </a:lnSpc>
              <a:spcBef>
                <a:spcPts val="0"/>
              </a:spcBef>
              <a:buFont typeface="Wingdings" pitchFamily="2" charset="2"/>
              <a:buChar char="§"/>
            </a:pPr>
            <a:endPar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endParaRPr>
          </a:p>
          <a:p>
            <a:pPr marL="0" lvl="0" indent="0">
              <a:lnSpc>
                <a:spcPct val="100000"/>
              </a:lnSpc>
              <a:spcBef>
                <a:spcPts val="1200"/>
              </a:spcBef>
              <a:buNone/>
            </a:pPr>
            <a:r>
              <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rPr>
              <a:t>Avec le CALYM</a:t>
            </a:r>
            <a:r>
              <a:rPr lang="fr-FR" sz="1600" b="1" noProof="1">
                <a:solidFill>
                  <a:schemeClr val="accent2"/>
                </a:solidFill>
                <a:latin typeface="Segoe UI Symbol" panose="020B0502040204020203" pitchFamily="34" charset="0"/>
                <a:ea typeface="Segoe UI Symbol" panose="020B0502040204020203" pitchFamily="34" charset="0"/>
                <a:cs typeface="Open Sans SemiBold" panose="020B0606030504020204" pitchFamily="34" charset="0"/>
              </a:rPr>
              <a:t>	</a:t>
            </a:r>
          </a:p>
          <a:p>
            <a:pPr lvl="0">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Participation au Comité stratégique et au Lymphoma Data Hub, </a:t>
            </a:r>
          </a:p>
          <a:p>
            <a:pPr marL="0" lvl="0" indent="0">
              <a:lnSpc>
                <a:spcPct val="100000"/>
              </a:lnSpc>
              <a:spcBef>
                <a:spcPts val="0"/>
              </a:spcBef>
              <a:buNone/>
            </a:pPr>
            <a:endParaRPr lang="fr-FR" sz="1600" b="1"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endParaRPr>
          </a:p>
          <a:p>
            <a:pPr marL="0" lvl="0" indent="0">
              <a:lnSpc>
                <a:spcPct val="100000"/>
              </a:lnSpc>
              <a:spcBef>
                <a:spcPts val="0"/>
              </a:spcBef>
              <a:buNone/>
            </a:pPr>
            <a:r>
              <a:rPr lang="fr-FR" sz="1600" b="1" noProof="1">
                <a:solidFill>
                  <a:srgbClr val="FAA91F"/>
                </a:solidFill>
                <a:latin typeface="Segoe UI Symbol" panose="020B0502040204020203" pitchFamily="34" charset="0"/>
                <a:ea typeface="Segoe UI Symbol" panose="020B0502040204020203" pitchFamily="34" charset="0"/>
                <a:cs typeface="Open Sans SemiBold" panose="020B0606030504020204" pitchFamily="34" charset="0"/>
              </a:rPr>
              <a:t>VESPAL (enquête sur le vécu des essais par les patients)</a:t>
            </a:r>
            <a:endParaRPr lang="fr-FR" sz="1600" b="1" noProof="1">
              <a:solidFill>
                <a:schemeClr val="accent2"/>
              </a:solidFill>
              <a:latin typeface="Segoe UI Symbol" panose="020B0502040204020203" pitchFamily="34" charset="0"/>
              <a:ea typeface="Segoe UI Symbol" panose="020B0502040204020203" pitchFamily="34" charset="0"/>
              <a:cs typeface="Open Sans SemiBold" panose="020B0606030504020204" pitchFamily="34" charset="0"/>
            </a:endParaRPr>
          </a:p>
          <a:p>
            <a:pPr>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Fin de l’enquête en ligne </a:t>
            </a:r>
          </a:p>
          <a:p>
            <a:pPr>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Analyse des résultats</a:t>
            </a:r>
          </a:p>
          <a:p>
            <a:pPr>
              <a:lnSpc>
                <a:spcPct val="100000"/>
              </a:lnSpc>
              <a:spcBef>
                <a:spcPts val="0"/>
              </a:spcBef>
              <a:buFont typeface="Wingdings" pitchFamily="2" charset="2"/>
              <a:buChar char="§"/>
            </a:pPr>
            <a:r>
              <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rPr>
              <a:t>Publication et communication (5 presentations partenaires)</a:t>
            </a:r>
          </a:p>
          <a:p>
            <a:pPr lvl="0">
              <a:lnSpc>
                <a:spcPct val="100000"/>
              </a:lnSpc>
              <a:spcBef>
                <a:spcPts val="0"/>
              </a:spcBef>
              <a:buFont typeface="Wingdings" pitchFamily="2" charset="2"/>
              <a:buChar char="§"/>
            </a:pPr>
            <a:endPar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endParaRPr>
          </a:p>
          <a:p>
            <a:pPr marL="0" lvl="0" indent="0">
              <a:lnSpc>
                <a:spcPct val="100000"/>
              </a:lnSpc>
              <a:spcBef>
                <a:spcPts val="0"/>
              </a:spcBef>
              <a:buNone/>
            </a:pPr>
            <a:endParaRPr lang="fr-FR" sz="1600" noProof="1">
              <a:solidFill>
                <a:srgbClr val="23265E"/>
              </a:solidFill>
              <a:latin typeface="Segoe UI Symbol" panose="020B0502040204020203" pitchFamily="34" charset="0"/>
              <a:ea typeface="Segoe UI Symbol" panose="020B0502040204020203" pitchFamily="34" charset="0"/>
              <a:cs typeface="Open Sans Semibold" panose="020B0606030504020204" pitchFamily="34" charset="0"/>
            </a:endParaRPr>
          </a:p>
        </p:txBody>
      </p:sp>
      <p:sp>
        <p:nvSpPr>
          <p:cNvPr id="4" name="Espace réservé du contenu 1">
            <a:extLst>
              <a:ext uri="{FF2B5EF4-FFF2-40B4-BE49-F238E27FC236}">
                <a16:creationId xmlns:a16="http://schemas.microsoft.com/office/drawing/2014/main" id="{D382D43E-1BBE-46C4-9E5B-FDD327763783}"/>
              </a:ext>
            </a:extLst>
          </p:cNvPr>
          <p:cNvSpPr txBox="1">
            <a:spLocks/>
          </p:cNvSpPr>
          <p:nvPr/>
        </p:nvSpPr>
        <p:spPr>
          <a:xfrm>
            <a:off x="6681216" y="1690688"/>
            <a:ext cx="4858512" cy="41007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fr-FR" noProof="1">
              <a:latin typeface="Montserrat Light" panose="00000400000000000000" pitchFamily="2" charset="0"/>
            </a:endParaRPr>
          </a:p>
        </p:txBody>
      </p:sp>
      <p:pic>
        <p:nvPicPr>
          <p:cNvPr id="6" name="Image 5">
            <a:extLst>
              <a:ext uri="{FF2B5EF4-FFF2-40B4-BE49-F238E27FC236}">
                <a16:creationId xmlns:a16="http://schemas.microsoft.com/office/drawing/2014/main" id="{3E55FA59-91C4-1987-BA8D-BA3591B948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0712" y="1526584"/>
            <a:ext cx="2142942" cy="1511767"/>
          </a:xfrm>
          <a:prstGeom prst="rect">
            <a:avLst/>
          </a:prstGeom>
        </p:spPr>
      </p:pic>
      <p:pic>
        <p:nvPicPr>
          <p:cNvPr id="11" name="Image 10">
            <a:extLst>
              <a:ext uri="{FF2B5EF4-FFF2-40B4-BE49-F238E27FC236}">
                <a16:creationId xmlns:a16="http://schemas.microsoft.com/office/drawing/2014/main" id="{CBC7C737-EF58-D218-9B03-BE342BFC64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18968" y="520252"/>
            <a:ext cx="2451521" cy="3247901"/>
          </a:xfrm>
          <a:prstGeom prst="rect">
            <a:avLst/>
          </a:prstGeom>
        </p:spPr>
      </p:pic>
      <p:pic>
        <p:nvPicPr>
          <p:cNvPr id="13" name="Image 12">
            <a:extLst>
              <a:ext uri="{FF2B5EF4-FFF2-40B4-BE49-F238E27FC236}">
                <a16:creationId xmlns:a16="http://schemas.microsoft.com/office/drawing/2014/main" id="{796BE9B0-3A84-C495-3B64-B684C2DA33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9088" y="3949230"/>
            <a:ext cx="2884014" cy="2128153"/>
          </a:xfrm>
          <a:prstGeom prst="rect">
            <a:avLst/>
          </a:prstGeom>
        </p:spPr>
      </p:pic>
      <p:sp>
        <p:nvSpPr>
          <p:cNvPr id="7" name="Espace réservé du pied de page 2">
            <a:extLst>
              <a:ext uri="{FF2B5EF4-FFF2-40B4-BE49-F238E27FC236}">
                <a16:creationId xmlns:a16="http://schemas.microsoft.com/office/drawing/2014/main" id="{995A5860-3133-2959-13F6-0FD73D512789}"/>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3366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 name="Image 26" descr="Une image contenant texte, Police, logo, Graphique&#10;&#10;Le contenu généré par l’IA peut être incorrect.">
            <a:extLst>
              <a:ext uri="{FF2B5EF4-FFF2-40B4-BE49-F238E27FC236}">
                <a16:creationId xmlns:a16="http://schemas.microsoft.com/office/drawing/2014/main" id="{E527E242-7421-68C6-BE7A-C041FF189D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0356" y="5787505"/>
            <a:ext cx="3978887" cy="1491205"/>
          </a:xfrm>
          <a:prstGeom prst="rect">
            <a:avLst/>
          </a:prstGeom>
        </p:spPr>
      </p:pic>
      <p:pic>
        <p:nvPicPr>
          <p:cNvPr id="50" name="Image 49" descr="Une image contenant Police, texte, conception, guide&#10;&#10;Le contenu généré par l’IA peut être incorrect.">
            <a:extLst>
              <a:ext uri="{FF2B5EF4-FFF2-40B4-BE49-F238E27FC236}">
                <a16:creationId xmlns:a16="http://schemas.microsoft.com/office/drawing/2014/main" id="{FC29A482-C06B-17CB-901E-7BC9FF79E3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79815" y="1343539"/>
            <a:ext cx="2286000" cy="889000"/>
          </a:xfrm>
          <a:prstGeom prst="rect">
            <a:avLst/>
          </a:prstGeom>
        </p:spPr>
      </p:pic>
      <p:pic>
        <p:nvPicPr>
          <p:cNvPr id="56" name="Image 55" descr="Une image contenant Police, logo, Graphique, conception&#10;&#10;Le contenu généré par l’IA peut être incorrect.">
            <a:extLst>
              <a:ext uri="{FF2B5EF4-FFF2-40B4-BE49-F238E27FC236}">
                <a16:creationId xmlns:a16="http://schemas.microsoft.com/office/drawing/2014/main" id="{AE4A50B8-7C3A-D160-B8C7-BA0D196A7D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77562" y="-702075"/>
            <a:ext cx="3729419" cy="2097798"/>
          </a:xfrm>
          <a:prstGeom prst="rect">
            <a:avLst/>
          </a:prstGeom>
        </p:spPr>
      </p:pic>
      <p:pic>
        <p:nvPicPr>
          <p:cNvPr id="7" name="Picture 6" descr="A red and white logo&#10;&#10;Description automatically generated">
            <a:extLst>
              <a:ext uri="{FF2B5EF4-FFF2-40B4-BE49-F238E27FC236}">
                <a16:creationId xmlns:a16="http://schemas.microsoft.com/office/drawing/2014/main" id="{641488EA-62A4-14C4-BA4C-BA2F0BA57F77}"/>
              </a:ext>
            </a:extLst>
          </p:cNvPr>
          <p:cNvPicPr>
            <a:picLocks noChangeAspect="1"/>
          </p:cNvPicPr>
          <p:nvPr/>
        </p:nvPicPr>
        <p:blipFill>
          <a:blip r:embed="rId6"/>
          <a:stretch>
            <a:fillRect/>
          </a:stretch>
        </p:blipFill>
        <p:spPr>
          <a:xfrm>
            <a:off x="6708487" y="4049579"/>
            <a:ext cx="2507678" cy="814677"/>
          </a:xfrm>
          <a:prstGeom prst="rect">
            <a:avLst/>
          </a:prstGeom>
        </p:spPr>
      </p:pic>
      <p:pic>
        <p:nvPicPr>
          <p:cNvPr id="9" name="Image 31" descr="Une image contenant texte, clipart&#10;&#10;Description générée automatiquement">
            <a:extLst>
              <a:ext uri="{FF2B5EF4-FFF2-40B4-BE49-F238E27FC236}">
                <a16:creationId xmlns:a16="http://schemas.microsoft.com/office/drawing/2014/main" id="{F50119E2-9858-4974-59FF-C8E2EBBB36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12341" y="3132915"/>
            <a:ext cx="4345685" cy="764971"/>
          </a:xfrm>
          <a:prstGeom prst="rect">
            <a:avLst/>
          </a:prstGeom>
        </p:spPr>
      </p:pic>
      <p:pic>
        <p:nvPicPr>
          <p:cNvPr id="11" name="Image 23" descr="Une image contenant logo&#10;&#10;Description générée automatiquement">
            <a:extLst>
              <a:ext uri="{FF2B5EF4-FFF2-40B4-BE49-F238E27FC236}">
                <a16:creationId xmlns:a16="http://schemas.microsoft.com/office/drawing/2014/main" id="{EE05B44A-44D3-B72F-DAF1-DDB012A6071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47200" y="3603505"/>
            <a:ext cx="2718818" cy="869748"/>
          </a:xfrm>
          <a:prstGeom prst="rect">
            <a:avLst/>
          </a:prstGeom>
        </p:spPr>
      </p:pic>
      <p:pic>
        <p:nvPicPr>
          <p:cNvPr id="15" name="Picture 14" descr="A blue sign with white letters&#10;&#10;Description automatically generated">
            <a:extLst>
              <a:ext uri="{FF2B5EF4-FFF2-40B4-BE49-F238E27FC236}">
                <a16:creationId xmlns:a16="http://schemas.microsoft.com/office/drawing/2014/main" id="{B17FCA52-43D8-8274-D898-D54FFAB58218}"/>
              </a:ext>
            </a:extLst>
          </p:cNvPr>
          <p:cNvPicPr>
            <a:picLocks noChangeAspect="1"/>
          </p:cNvPicPr>
          <p:nvPr/>
        </p:nvPicPr>
        <p:blipFill>
          <a:blip r:embed="rId9"/>
          <a:stretch>
            <a:fillRect/>
          </a:stretch>
        </p:blipFill>
        <p:spPr>
          <a:xfrm>
            <a:off x="2683365" y="4889411"/>
            <a:ext cx="4036871" cy="674914"/>
          </a:xfrm>
          <a:prstGeom prst="rect">
            <a:avLst/>
          </a:prstGeom>
        </p:spPr>
      </p:pic>
      <p:pic>
        <p:nvPicPr>
          <p:cNvPr id="21" name="Image 17" descr="Une image contenant texte, clipart&#10;&#10;Description générée automatiquement">
            <a:extLst>
              <a:ext uri="{FF2B5EF4-FFF2-40B4-BE49-F238E27FC236}">
                <a16:creationId xmlns:a16="http://schemas.microsoft.com/office/drawing/2014/main" id="{1577F28F-A90B-1510-F1EB-F67422A45B4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42457" y="127549"/>
            <a:ext cx="2341184" cy="786444"/>
          </a:xfrm>
          <a:prstGeom prst="rect">
            <a:avLst/>
          </a:prstGeom>
        </p:spPr>
      </p:pic>
      <p:pic>
        <p:nvPicPr>
          <p:cNvPr id="23" name="Image 19" descr="Une image contenant texte, clipart&#10;&#10;Description générée automatiquement">
            <a:extLst>
              <a:ext uri="{FF2B5EF4-FFF2-40B4-BE49-F238E27FC236}">
                <a16:creationId xmlns:a16="http://schemas.microsoft.com/office/drawing/2014/main" id="{0095755E-5AA9-F99D-7628-19AE68DA55A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22666" y="6029600"/>
            <a:ext cx="4519445" cy="791113"/>
          </a:xfrm>
          <a:prstGeom prst="rect">
            <a:avLst/>
          </a:prstGeom>
        </p:spPr>
      </p:pic>
      <p:pic>
        <p:nvPicPr>
          <p:cNvPr id="36" name="Picture 35" descr="A red and black logo&#10;&#10;Description automatically generated">
            <a:extLst>
              <a:ext uri="{FF2B5EF4-FFF2-40B4-BE49-F238E27FC236}">
                <a16:creationId xmlns:a16="http://schemas.microsoft.com/office/drawing/2014/main" id="{DD3B34E1-93C6-2E45-853F-9243871EE041}"/>
              </a:ext>
            </a:extLst>
          </p:cNvPr>
          <p:cNvPicPr>
            <a:picLocks noChangeAspect="1"/>
          </p:cNvPicPr>
          <p:nvPr/>
        </p:nvPicPr>
        <p:blipFill>
          <a:blip r:embed="rId12"/>
          <a:stretch>
            <a:fillRect/>
          </a:stretch>
        </p:blipFill>
        <p:spPr>
          <a:xfrm>
            <a:off x="2600790" y="865003"/>
            <a:ext cx="2021686" cy="790603"/>
          </a:xfrm>
          <a:prstGeom prst="rect">
            <a:avLst/>
          </a:prstGeom>
        </p:spPr>
      </p:pic>
      <p:pic>
        <p:nvPicPr>
          <p:cNvPr id="40" name="Picture 39" descr="A blue sign with white text&#10;&#10;Description automatically generated">
            <a:extLst>
              <a:ext uri="{FF2B5EF4-FFF2-40B4-BE49-F238E27FC236}">
                <a16:creationId xmlns:a16="http://schemas.microsoft.com/office/drawing/2014/main" id="{F965D56F-1CDB-508B-B264-115B24187AFE}"/>
              </a:ext>
            </a:extLst>
          </p:cNvPr>
          <p:cNvPicPr>
            <a:picLocks noChangeAspect="1"/>
          </p:cNvPicPr>
          <p:nvPr/>
        </p:nvPicPr>
        <p:blipFill>
          <a:blip r:embed="rId13"/>
          <a:stretch>
            <a:fillRect/>
          </a:stretch>
        </p:blipFill>
        <p:spPr>
          <a:xfrm>
            <a:off x="235243" y="970849"/>
            <a:ext cx="2298700" cy="876300"/>
          </a:xfrm>
          <a:prstGeom prst="rect">
            <a:avLst/>
          </a:prstGeom>
        </p:spPr>
      </p:pic>
      <p:pic>
        <p:nvPicPr>
          <p:cNvPr id="8" name="Image 7" descr="Une image contenant Police, Graphique, rouge, logo&#10;&#10;Le contenu généré par l’IA peut être incorrect.">
            <a:extLst>
              <a:ext uri="{FF2B5EF4-FFF2-40B4-BE49-F238E27FC236}">
                <a16:creationId xmlns:a16="http://schemas.microsoft.com/office/drawing/2014/main" id="{CA4109C9-B3D4-3381-88C7-413945BB8EC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469987" y="58230"/>
            <a:ext cx="1098277" cy="1098277"/>
          </a:xfrm>
          <a:prstGeom prst="rect">
            <a:avLst/>
          </a:prstGeom>
        </p:spPr>
      </p:pic>
      <p:pic>
        <p:nvPicPr>
          <p:cNvPr id="12" name="Image 11" descr="Une image contenant Police, Graphique, capture d’écran, graphisme&#10;&#10;Le contenu généré par l’IA peut être incorrect.">
            <a:extLst>
              <a:ext uri="{FF2B5EF4-FFF2-40B4-BE49-F238E27FC236}">
                <a16:creationId xmlns:a16="http://schemas.microsoft.com/office/drawing/2014/main" id="{2EAFB464-5DD0-2CC6-8AAB-EF162A00802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90519" y="3784127"/>
            <a:ext cx="3318691" cy="828209"/>
          </a:xfrm>
          <a:prstGeom prst="rect">
            <a:avLst/>
          </a:prstGeom>
        </p:spPr>
      </p:pic>
      <p:pic>
        <p:nvPicPr>
          <p:cNvPr id="14" name="Image 13" descr="Une image contenant texte, Police, logo, Graphique&#10;&#10;Le contenu généré par l’IA peut être incorrect.">
            <a:extLst>
              <a:ext uri="{FF2B5EF4-FFF2-40B4-BE49-F238E27FC236}">
                <a16:creationId xmlns:a16="http://schemas.microsoft.com/office/drawing/2014/main" id="{83A13E62-38EA-430E-7D31-D26E41837A3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338871" y="5120730"/>
            <a:ext cx="1727147" cy="1727147"/>
          </a:xfrm>
          <a:prstGeom prst="rect">
            <a:avLst/>
          </a:prstGeom>
        </p:spPr>
      </p:pic>
      <p:pic>
        <p:nvPicPr>
          <p:cNvPr id="17" name="Image 16" descr="Une image contenant Police, Graphique, graphisme, conception&#10;&#10;Le contenu généré par l’IA peut être incorrect.">
            <a:extLst>
              <a:ext uri="{FF2B5EF4-FFF2-40B4-BE49-F238E27FC236}">
                <a16:creationId xmlns:a16="http://schemas.microsoft.com/office/drawing/2014/main" id="{A591B157-B3BD-9297-E12F-83AE48215FDA}"/>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3781115" y="2012065"/>
            <a:ext cx="1384300" cy="812800"/>
          </a:xfrm>
          <a:prstGeom prst="rect">
            <a:avLst/>
          </a:prstGeom>
        </p:spPr>
      </p:pic>
      <p:pic>
        <p:nvPicPr>
          <p:cNvPr id="20" name="Image 19" descr="Une image contenant Police, texte, Graphique, logo&#10;&#10;Le contenu généré par l’IA peut être incorrect.">
            <a:extLst>
              <a:ext uri="{FF2B5EF4-FFF2-40B4-BE49-F238E27FC236}">
                <a16:creationId xmlns:a16="http://schemas.microsoft.com/office/drawing/2014/main" id="{69EAA55F-9E72-B598-4DEA-D2F7AC50345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52878" y="1839971"/>
            <a:ext cx="3459561" cy="1143000"/>
          </a:xfrm>
          <a:prstGeom prst="rect">
            <a:avLst/>
          </a:prstGeom>
        </p:spPr>
      </p:pic>
      <p:pic>
        <p:nvPicPr>
          <p:cNvPr id="30" name="Image 29" descr="Une image contenant Police, Graphique, capture d’écran, logo&#10;&#10;Le contenu généré par l’IA peut être incorrect.">
            <a:extLst>
              <a:ext uri="{FF2B5EF4-FFF2-40B4-BE49-F238E27FC236}">
                <a16:creationId xmlns:a16="http://schemas.microsoft.com/office/drawing/2014/main" id="{F8AEA663-7B14-676C-5EBD-05794E6AE62B}"/>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8202854" y="1864405"/>
            <a:ext cx="1587500" cy="1066800"/>
          </a:xfrm>
          <a:prstGeom prst="rect">
            <a:avLst/>
          </a:prstGeom>
        </p:spPr>
      </p:pic>
      <p:pic>
        <p:nvPicPr>
          <p:cNvPr id="39" name="Image 38" descr="Une image contenant texte, Police, Graphique, graphisme&#10;&#10;Le contenu généré par l’IA peut être incorrect.">
            <a:extLst>
              <a:ext uri="{FF2B5EF4-FFF2-40B4-BE49-F238E27FC236}">
                <a16:creationId xmlns:a16="http://schemas.microsoft.com/office/drawing/2014/main" id="{2EADE5E7-E697-FBB1-0CB0-5540F1E2B38F}"/>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5240222" y="5573445"/>
            <a:ext cx="1284555" cy="1284555"/>
          </a:xfrm>
          <a:prstGeom prst="rect">
            <a:avLst/>
          </a:prstGeom>
        </p:spPr>
      </p:pic>
      <p:pic>
        <p:nvPicPr>
          <p:cNvPr id="43" name="Image 42" descr="Une image contenant texte, Police, Graphique, logo&#10;&#10;Le contenu généré par l’IA peut être incorrect.">
            <a:extLst>
              <a:ext uri="{FF2B5EF4-FFF2-40B4-BE49-F238E27FC236}">
                <a16:creationId xmlns:a16="http://schemas.microsoft.com/office/drawing/2014/main" id="{60D38226-181D-52BF-6B63-295B7B906C9C}"/>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98655" y="4729614"/>
            <a:ext cx="2183733" cy="826179"/>
          </a:xfrm>
          <a:prstGeom prst="rect">
            <a:avLst/>
          </a:prstGeom>
        </p:spPr>
      </p:pic>
      <p:pic>
        <p:nvPicPr>
          <p:cNvPr id="47" name="Image 46" descr="Une image contenant Graphique, Police, graphisme, capture d’écran&#10;&#10;Le contenu généré par l’IA peut être incorrect.">
            <a:extLst>
              <a:ext uri="{FF2B5EF4-FFF2-40B4-BE49-F238E27FC236}">
                <a16:creationId xmlns:a16="http://schemas.microsoft.com/office/drawing/2014/main" id="{95DA0F67-1EB9-7764-6536-18804E9F75D3}"/>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520529" y="2928591"/>
            <a:ext cx="2861531" cy="690714"/>
          </a:xfrm>
          <a:prstGeom prst="rect">
            <a:avLst/>
          </a:prstGeom>
        </p:spPr>
      </p:pic>
      <p:pic>
        <p:nvPicPr>
          <p:cNvPr id="52" name="Image 51" descr="Une image contenant texte, Police, Graphique, graphisme&#10;&#10;Le contenu généré par l’IA peut être incorrect.">
            <a:extLst>
              <a:ext uri="{FF2B5EF4-FFF2-40B4-BE49-F238E27FC236}">
                <a16:creationId xmlns:a16="http://schemas.microsoft.com/office/drawing/2014/main" id="{6C5BAB4A-B45C-7F66-7CF7-15A88C5E2014}"/>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3764575" y="3987736"/>
            <a:ext cx="2463800" cy="812800"/>
          </a:xfrm>
          <a:prstGeom prst="rect">
            <a:avLst/>
          </a:prstGeom>
        </p:spPr>
      </p:pic>
      <p:pic>
        <p:nvPicPr>
          <p:cNvPr id="60" name="Image 59" descr="Une image contenant Graphique, graphisme, Police, logo&#10;&#10;Le contenu généré par l’IA peut être incorrect.">
            <a:extLst>
              <a:ext uri="{FF2B5EF4-FFF2-40B4-BE49-F238E27FC236}">
                <a16:creationId xmlns:a16="http://schemas.microsoft.com/office/drawing/2014/main" id="{5AAC1165-8027-C190-0543-F3371B9C3A8E}"/>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6915696" y="4755684"/>
            <a:ext cx="3292140" cy="1086295"/>
          </a:xfrm>
          <a:prstGeom prst="rect">
            <a:avLst/>
          </a:prstGeom>
        </p:spPr>
      </p:pic>
      <p:sp>
        <p:nvSpPr>
          <p:cNvPr id="2" name="Espace réservé du pied de page 1">
            <a:extLst>
              <a:ext uri="{FF2B5EF4-FFF2-40B4-BE49-F238E27FC236}">
                <a16:creationId xmlns:a16="http://schemas.microsoft.com/office/drawing/2014/main" id="{4B6494B2-0D67-7A67-BD70-0CC2ADF508B8}"/>
              </a:ext>
            </a:extLst>
          </p:cNvPr>
          <p:cNvSpPr>
            <a:spLocks noGrp="1"/>
          </p:cNvSpPr>
          <p:nvPr>
            <p:ph type="ftr" sz="quarter" idx="11"/>
          </p:nvPr>
        </p:nvSpPr>
        <p:spPr/>
        <p:txBody>
          <a:bodyPr/>
          <a:lstStyle/>
          <a:p>
            <a:r>
              <a:rPr lang="fr-FR" noProof="1"/>
              <a:t>AG 2026 </a:t>
            </a:r>
          </a:p>
        </p:txBody>
      </p:sp>
      <p:pic>
        <p:nvPicPr>
          <p:cNvPr id="10" name="Image 9" descr="Une image contenant texte, Police, logo, Graphique&#10;&#10;Le contenu généré par l’IA peut être incorrect.">
            <a:extLst>
              <a:ext uri="{FF2B5EF4-FFF2-40B4-BE49-F238E27FC236}">
                <a16:creationId xmlns:a16="http://schemas.microsoft.com/office/drawing/2014/main" id="{D43F439D-0FD7-2B43-C48D-68E158C2D9E7}"/>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4574044" y="630777"/>
            <a:ext cx="2349768" cy="1233628"/>
          </a:xfrm>
          <a:prstGeom prst="rect">
            <a:avLst/>
          </a:prstGeom>
        </p:spPr>
      </p:pic>
      <p:pic>
        <p:nvPicPr>
          <p:cNvPr id="13" name="Image 12">
            <a:extLst>
              <a:ext uri="{FF2B5EF4-FFF2-40B4-BE49-F238E27FC236}">
                <a16:creationId xmlns:a16="http://schemas.microsoft.com/office/drawing/2014/main" id="{70E6F5FB-9BB1-AB83-5524-639B81A1A9AD}"/>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6841713" y="18602"/>
            <a:ext cx="1339163" cy="1339163"/>
          </a:xfrm>
          <a:prstGeom prst="rect">
            <a:avLst/>
          </a:prstGeom>
        </p:spPr>
      </p:pic>
      <p:pic>
        <p:nvPicPr>
          <p:cNvPr id="18" name="Image 17">
            <a:extLst>
              <a:ext uri="{FF2B5EF4-FFF2-40B4-BE49-F238E27FC236}">
                <a16:creationId xmlns:a16="http://schemas.microsoft.com/office/drawing/2014/main" id="{D19EFFF7-D3A0-EEEE-B9B3-CB4641F54FBB}"/>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198655" y="3104991"/>
            <a:ext cx="3200663" cy="565117"/>
          </a:xfrm>
          <a:prstGeom prst="rect">
            <a:avLst/>
          </a:prstGeom>
        </p:spPr>
      </p:pic>
      <p:pic>
        <p:nvPicPr>
          <p:cNvPr id="4" name="Image 3" descr="Une image contenant Police, logo, Graphique, conception&#10;&#10;Le contenu généré par l’IA peut être incorrect.">
            <a:extLst>
              <a:ext uri="{FF2B5EF4-FFF2-40B4-BE49-F238E27FC236}">
                <a16:creationId xmlns:a16="http://schemas.microsoft.com/office/drawing/2014/main" id="{3944466C-1FAC-AAE9-AF7B-D1114EA54A19}"/>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5491658" y="1337581"/>
            <a:ext cx="2794711" cy="1291783"/>
          </a:xfrm>
          <a:prstGeom prst="rect">
            <a:avLst/>
          </a:prstGeom>
        </p:spPr>
      </p:pic>
      <p:pic>
        <p:nvPicPr>
          <p:cNvPr id="24" name="Image 23" descr="Une image contenant rouge, Graphique, silhouette, conception&#10;&#10;Le contenu généré par l’IA peut être incorrect.">
            <a:extLst>
              <a:ext uri="{FF2B5EF4-FFF2-40B4-BE49-F238E27FC236}">
                <a16:creationId xmlns:a16="http://schemas.microsoft.com/office/drawing/2014/main" id="{C4ED7980-D0DE-592D-E72F-F88723A61F4F}"/>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5382652" y="2318238"/>
            <a:ext cx="3017322" cy="814677"/>
          </a:xfrm>
          <a:prstGeom prst="rect">
            <a:avLst/>
          </a:prstGeom>
        </p:spPr>
      </p:pic>
      <p:pic>
        <p:nvPicPr>
          <p:cNvPr id="22" name="Image 21">
            <a:extLst>
              <a:ext uri="{FF2B5EF4-FFF2-40B4-BE49-F238E27FC236}">
                <a16:creationId xmlns:a16="http://schemas.microsoft.com/office/drawing/2014/main" id="{F737A975-F784-C112-3675-16B4D06A7F9F}"/>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0283978" y="-169131"/>
            <a:ext cx="1898454" cy="1898454"/>
          </a:xfrm>
          <a:prstGeom prst="rect">
            <a:avLst/>
          </a:prstGeom>
        </p:spPr>
      </p:pic>
      <p:pic>
        <p:nvPicPr>
          <p:cNvPr id="25" name="Image 27" descr="Une image contenant texte&#10;&#10;Description générée automatiquement">
            <a:extLst>
              <a:ext uri="{FF2B5EF4-FFF2-40B4-BE49-F238E27FC236}">
                <a16:creationId xmlns:a16="http://schemas.microsoft.com/office/drawing/2014/main" id="{1BE62A70-C0BB-C098-296C-5C0A29400B9D}"/>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0464560" y="1571183"/>
            <a:ext cx="1601458" cy="1293978"/>
          </a:xfrm>
          <a:prstGeom prst="rect">
            <a:avLst/>
          </a:prstGeom>
        </p:spPr>
      </p:pic>
    </p:spTree>
    <p:extLst>
      <p:ext uri="{BB962C8B-B14F-4D97-AF65-F5344CB8AC3E}">
        <p14:creationId xmlns:p14="http://schemas.microsoft.com/office/powerpoint/2010/main" val="3527613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D33B9-4F0F-D07C-C2A4-87980837A16B}"/>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D40030B1-CBE4-FFC2-E7AA-5AE498551D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8F0C5826-B48D-B54D-2CF5-86986EEE91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9CD4EB68-514C-1D61-89C3-5DD871BB09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39BC653C-E75D-F009-6747-77378277C1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10" name="Espace réservé du pied de page 2">
            <a:extLst>
              <a:ext uri="{FF2B5EF4-FFF2-40B4-BE49-F238E27FC236}">
                <a16:creationId xmlns:a16="http://schemas.microsoft.com/office/drawing/2014/main" id="{6840504D-0516-A0A1-4E08-61637C9F16F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8" name="Image 7">
            <a:extLst>
              <a:ext uri="{FF2B5EF4-FFF2-40B4-BE49-F238E27FC236}">
                <a16:creationId xmlns:a16="http://schemas.microsoft.com/office/drawing/2014/main" id="{6580BEBD-18AE-7526-1499-F7A0AAF33D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9755" y="1481439"/>
            <a:ext cx="5932489" cy="1540480"/>
          </a:xfrm>
          <a:prstGeom prst="rect">
            <a:avLst/>
          </a:prstGeom>
        </p:spPr>
      </p:pic>
      <p:sp>
        <p:nvSpPr>
          <p:cNvPr id="9" name="Espace réservé du texte 8">
            <a:extLst>
              <a:ext uri="{FF2B5EF4-FFF2-40B4-BE49-F238E27FC236}">
                <a16:creationId xmlns:a16="http://schemas.microsoft.com/office/drawing/2014/main" id="{137BE596-501A-3379-D583-C118F08598DC}"/>
              </a:ext>
            </a:extLst>
          </p:cNvPr>
          <p:cNvSpPr>
            <a:spLocks noGrp="1"/>
          </p:cNvSpPr>
          <p:nvPr>
            <p:ph type="body" idx="1"/>
          </p:nvPr>
        </p:nvSpPr>
        <p:spPr/>
        <p:txBody>
          <a:bodyPr/>
          <a:lstStyle/>
          <a:p>
            <a:endParaRPr lang="fr-FR"/>
          </a:p>
        </p:txBody>
      </p:sp>
      <p:sp>
        <p:nvSpPr>
          <p:cNvPr id="11" name="Espace réservé du texte 2">
            <a:extLst>
              <a:ext uri="{FF2B5EF4-FFF2-40B4-BE49-F238E27FC236}">
                <a16:creationId xmlns:a16="http://schemas.microsoft.com/office/drawing/2014/main" id="{D50B5D05-3ED0-A4D6-479C-4DF2F89B7B3D}"/>
              </a:ext>
            </a:extLst>
          </p:cNvPr>
          <p:cNvSpPr txBox="1">
            <a:spLocks/>
          </p:cNvSpPr>
          <p:nvPr/>
        </p:nvSpPr>
        <p:spPr>
          <a:xfrm>
            <a:off x="2411729" y="3683571"/>
            <a:ext cx="7552705" cy="877881"/>
          </a:xfrm>
          <a:prstGeom prst="rect">
            <a:avLst/>
          </a:prstGeom>
        </p:spPr>
        <p:txBody>
          <a:bodyPr vert="horz" lIns="91440" tIns="45720" rIns="91440" bIns="45720" rtlCol="0">
            <a:normAutofit fontScale="5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ctr"/>
            <a:r>
              <a:rPr lang="fr-FR" sz="6000" b="1" noProof="1">
                <a:solidFill>
                  <a:srgbClr val="002060"/>
                </a:solidFill>
                <a:latin typeface="Segoe UI Symbol" panose="020B0502040204020203" pitchFamily="34" charset="0"/>
                <a:ea typeface="Segoe UI Symbol" panose="020B0502040204020203" pitchFamily="34" charset="0"/>
              </a:rPr>
              <a:t>BILAN FINANCIER 2025</a:t>
            </a:r>
          </a:p>
          <a:p>
            <a:pPr algn="ctr"/>
            <a:r>
              <a:rPr lang="fr-FR" sz="4200" b="1" noProof="1">
                <a:solidFill>
                  <a:srgbClr val="002060"/>
                </a:solidFill>
                <a:latin typeface="Segoe UI Symbol" panose="020B0502040204020203" pitchFamily="34" charset="0"/>
                <a:ea typeface="Segoe UI Symbol" panose="020B0502040204020203" pitchFamily="34" charset="0"/>
              </a:rPr>
              <a:t>EXERCICE CLOS LE 31/12/2025</a:t>
            </a:r>
          </a:p>
        </p:txBody>
      </p:sp>
    </p:spTree>
    <p:extLst>
      <p:ext uri="{BB962C8B-B14F-4D97-AF65-F5344CB8AC3E}">
        <p14:creationId xmlns:p14="http://schemas.microsoft.com/office/powerpoint/2010/main" val="14269442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B788A-9850-0D4E-7FC8-51EB484F2578}"/>
            </a:ext>
          </a:extLst>
        </p:cNvPr>
        <p:cNvGrpSpPr/>
        <p:nvPr/>
      </p:nvGrpSpPr>
      <p:grpSpPr>
        <a:xfrm>
          <a:off x="0" y="0"/>
          <a:ext cx="0" cy="0"/>
          <a:chOff x="0" y="0"/>
          <a:chExt cx="0" cy="0"/>
        </a:xfrm>
      </p:grpSpPr>
      <p:pic>
        <p:nvPicPr>
          <p:cNvPr id="9" name="Espace réservé du contenu 8">
            <a:extLst>
              <a:ext uri="{FF2B5EF4-FFF2-40B4-BE49-F238E27FC236}">
                <a16:creationId xmlns:a16="http://schemas.microsoft.com/office/drawing/2014/main" id="{70703DD4-F827-9CE5-D0F0-818B0206E23F}"/>
              </a:ext>
            </a:extLst>
          </p:cNvPr>
          <p:cNvPicPr>
            <a:picLocks noGrp="1" noChangeAspect="1"/>
          </p:cNvPicPr>
          <p:nvPr>
            <p:ph idx="1"/>
          </p:nvPr>
        </p:nvPicPr>
        <p:blipFill>
          <a:blip r:embed="rId2"/>
          <a:stretch>
            <a:fillRect/>
          </a:stretch>
        </p:blipFill>
        <p:spPr>
          <a:xfrm>
            <a:off x="349079" y="1631535"/>
            <a:ext cx="4846902" cy="4218757"/>
          </a:xfrm>
          <a:prstGeom prst="rect">
            <a:avLst/>
          </a:prstGeom>
        </p:spPr>
      </p:pic>
      <p:sp>
        <p:nvSpPr>
          <p:cNvPr id="3" name="Titre 2">
            <a:extLst>
              <a:ext uri="{FF2B5EF4-FFF2-40B4-BE49-F238E27FC236}">
                <a16:creationId xmlns:a16="http://schemas.microsoft.com/office/drawing/2014/main" id="{49C7E89D-158F-14C7-3021-A0C1FDC82D0C}"/>
              </a:ext>
            </a:extLst>
          </p:cNvPr>
          <p:cNvSpPr>
            <a:spLocks noGrp="1"/>
          </p:cNvSpPr>
          <p:nvPr>
            <p:ph type="title"/>
          </p:nvPr>
        </p:nvSpPr>
        <p:spPr>
          <a:xfrm>
            <a:off x="537258" y="-19126"/>
            <a:ext cx="11052761" cy="1325563"/>
          </a:xfrm>
        </p:spPr>
        <p:txBody>
          <a:bodyPr>
            <a:normAutofit/>
          </a:bodyPr>
          <a:lstStyle/>
          <a:p>
            <a:r>
              <a:rPr lang="fr-FR" sz="4000" b="1" noProof="1">
                <a:latin typeface="Segoe UI Symbol" panose="020B0502040204020203" pitchFamily="34" charset="0"/>
                <a:ea typeface="Segoe UI Symbol" panose="020B0502040204020203" pitchFamily="34" charset="0"/>
              </a:rPr>
              <a:t>Compte rendu de travaux de l’expert comptable</a:t>
            </a:r>
          </a:p>
        </p:txBody>
      </p:sp>
      <p:sp>
        <p:nvSpPr>
          <p:cNvPr id="6" name="ZoneTexte 5">
            <a:extLst>
              <a:ext uri="{FF2B5EF4-FFF2-40B4-BE49-F238E27FC236}">
                <a16:creationId xmlns:a16="http://schemas.microsoft.com/office/drawing/2014/main" id="{14285DC2-AC14-B91E-2770-5D263BA3DF2F}"/>
              </a:ext>
            </a:extLst>
          </p:cNvPr>
          <p:cNvSpPr txBox="1"/>
          <p:nvPr/>
        </p:nvSpPr>
        <p:spPr>
          <a:xfrm>
            <a:off x="5195981" y="2397948"/>
            <a:ext cx="6774508" cy="1569660"/>
          </a:xfrm>
          <a:prstGeom prst="rect">
            <a:avLst/>
          </a:prstGeom>
          <a:noFill/>
        </p:spPr>
        <p:txBody>
          <a:bodyPr wrap="square" rtlCol="0">
            <a:spAutoFit/>
          </a:bodyPr>
          <a:lstStyle/>
          <a:p>
            <a:r>
              <a:rPr lang="fr-FR" sz="3200" b="1" dirty="0">
                <a:latin typeface="Segoe UI Symbol" panose="020B0502040204020203" pitchFamily="34" charset="0"/>
                <a:ea typeface="Segoe UI Symbol" panose="020B0502040204020203" pitchFamily="34" charset="0"/>
                <a:sym typeface="Symbol" panose="05050102010706020507" pitchFamily="18" charset="2"/>
              </a:rPr>
              <a:t> </a:t>
            </a:r>
            <a:r>
              <a:rPr lang="fr-FR" sz="3200" b="1" dirty="0">
                <a:latin typeface="Segoe UI Symbol" panose="020B0502040204020203" pitchFamily="34" charset="0"/>
                <a:ea typeface="Segoe UI Symbol" panose="020B0502040204020203" pitchFamily="34" charset="0"/>
              </a:rPr>
              <a:t>Total du bilan 768.086 €</a:t>
            </a:r>
          </a:p>
          <a:p>
            <a:r>
              <a:rPr lang="fr-FR" sz="3200" b="1" dirty="0">
                <a:latin typeface="Segoe UI Symbol" panose="020B0502040204020203" pitchFamily="34" charset="0"/>
                <a:ea typeface="Segoe UI Symbol" panose="020B0502040204020203" pitchFamily="34" charset="0"/>
                <a:sym typeface="Symbol" panose="05050102010706020507" pitchFamily="18" charset="2"/>
              </a:rPr>
              <a:t> </a:t>
            </a:r>
            <a:r>
              <a:rPr lang="fr-FR" sz="3200" b="1" dirty="0">
                <a:latin typeface="Segoe UI Symbol" panose="020B0502040204020203" pitchFamily="34" charset="0"/>
                <a:ea typeface="Segoe UI Symbol" panose="020B0502040204020203" pitchFamily="34" charset="0"/>
              </a:rPr>
              <a:t>Produits d’exploitation 891.748 €</a:t>
            </a:r>
          </a:p>
          <a:p>
            <a:r>
              <a:rPr lang="fr-FR" sz="3200" b="1" dirty="0">
                <a:solidFill>
                  <a:srgbClr val="00B0F0"/>
                </a:solidFill>
                <a:latin typeface="Segoe UI Symbol" panose="020B0502040204020203" pitchFamily="34" charset="0"/>
                <a:ea typeface="Segoe UI Symbol" panose="020B0502040204020203" pitchFamily="34" charset="0"/>
                <a:sym typeface="Symbol" panose="05050102010706020507" pitchFamily="18" charset="2"/>
              </a:rPr>
              <a:t> </a:t>
            </a:r>
            <a:r>
              <a:rPr lang="fr-FR" sz="3200" b="1" dirty="0">
                <a:solidFill>
                  <a:srgbClr val="00B0F0"/>
                </a:solidFill>
                <a:latin typeface="Segoe UI Symbol" panose="020B0502040204020203" pitchFamily="34" charset="0"/>
                <a:ea typeface="Segoe UI Symbol" panose="020B0502040204020203" pitchFamily="34" charset="0"/>
              </a:rPr>
              <a:t>Résultat net comptable -53.154 €</a:t>
            </a:r>
          </a:p>
        </p:txBody>
      </p:sp>
      <p:sp>
        <p:nvSpPr>
          <p:cNvPr id="7" name="Espace réservé du pied de page 2">
            <a:extLst>
              <a:ext uri="{FF2B5EF4-FFF2-40B4-BE49-F238E27FC236}">
                <a16:creationId xmlns:a16="http://schemas.microsoft.com/office/drawing/2014/main" id="{9BD6DD78-DC24-379F-1BB2-C21C5687FF31}"/>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9996918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DBB7-9A51-0CEB-F9DC-AE86FEC573CA}"/>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A2F5D631-77AD-AE68-7FB1-075D6638CCC7}"/>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8" name="Image 7">
            <a:extLst>
              <a:ext uri="{FF2B5EF4-FFF2-40B4-BE49-F238E27FC236}">
                <a16:creationId xmlns:a16="http://schemas.microsoft.com/office/drawing/2014/main" id="{7C482FDE-4261-BF2A-0AE6-9F94B2CCB8A1}"/>
              </a:ext>
            </a:extLst>
          </p:cNvPr>
          <p:cNvPicPr>
            <a:picLocks noChangeAspect="1"/>
          </p:cNvPicPr>
          <p:nvPr/>
        </p:nvPicPr>
        <p:blipFill>
          <a:blip r:embed="rId2"/>
          <a:stretch>
            <a:fillRect/>
          </a:stretch>
        </p:blipFill>
        <p:spPr>
          <a:xfrm>
            <a:off x="457200" y="162737"/>
            <a:ext cx="5014451" cy="6646854"/>
          </a:xfrm>
          <a:prstGeom prst="rect">
            <a:avLst/>
          </a:prstGeom>
        </p:spPr>
      </p:pic>
      <p:sp>
        <p:nvSpPr>
          <p:cNvPr id="11" name="Titre 10">
            <a:extLst>
              <a:ext uri="{FF2B5EF4-FFF2-40B4-BE49-F238E27FC236}">
                <a16:creationId xmlns:a16="http://schemas.microsoft.com/office/drawing/2014/main" id="{FBA4BEB0-5C45-63F2-E6A2-65EBCC295018}"/>
              </a:ext>
            </a:extLst>
          </p:cNvPr>
          <p:cNvSpPr>
            <a:spLocks noGrp="1"/>
          </p:cNvSpPr>
          <p:nvPr>
            <p:ph type="title"/>
          </p:nvPr>
        </p:nvSpPr>
        <p:spPr>
          <a:xfrm>
            <a:off x="5702751" y="320155"/>
            <a:ext cx="1275414" cy="954010"/>
          </a:xfrm>
        </p:spPr>
        <p:txBody>
          <a:bodyPr>
            <a:normAutofit/>
          </a:bodyPr>
          <a:lstStyle/>
          <a:p>
            <a:r>
              <a:rPr lang="fr-FR" sz="3000" b="1" dirty="0">
                <a:latin typeface="Segoe UI Symbol" panose="020B0502040204020203" pitchFamily="34" charset="0"/>
                <a:ea typeface="Segoe UI Symbol" panose="020B0502040204020203" pitchFamily="34" charset="0"/>
              </a:rPr>
              <a:t>Actif</a:t>
            </a:r>
            <a:endParaRPr lang="fr-FR" sz="3000" dirty="0"/>
          </a:p>
        </p:txBody>
      </p:sp>
      <p:sp>
        <p:nvSpPr>
          <p:cNvPr id="2" name="ZoneTexte 1">
            <a:extLst>
              <a:ext uri="{FF2B5EF4-FFF2-40B4-BE49-F238E27FC236}">
                <a16:creationId xmlns:a16="http://schemas.microsoft.com/office/drawing/2014/main" id="{2282FD30-1FD0-18FE-C50D-82A9F5AE8E09}"/>
              </a:ext>
            </a:extLst>
          </p:cNvPr>
          <p:cNvSpPr txBox="1"/>
          <p:nvPr/>
        </p:nvSpPr>
        <p:spPr>
          <a:xfrm>
            <a:off x="5471650" y="2409378"/>
            <a:ext cx="7089919" cy="1815882"/>
          </a:xfrm>
          <a:prstGeom prst="rect">
            <a:avLst/>
          </a:prstGeom>
          <a:noFill/>
        </p:spPr>
        <p:txBody>
          <a:bodyPr wrap="square" rtlCol="0">
            <a:spAutoFit/>
          </a:bodyPr>
          <a:lstStyle/>
          <a:p>
            <a:r>
              <a:rPr lang="fr-FR" sz="2800" dirty="0">
                <a:latin typeface="Segoe UI Symbol" panose="020B0502040204020203" pitchFamily="34" charset="0"/>
                <a:ea typeface="Segoe UI Symbol" panose="020B0502040204020203" pitchFamily="34" charset="0"/>
                <a:sym typeface="Symbol" panose="05050102010706020507" pitchFamily="18" charset="2"/>
              </a:rPr>
              <a:t>Au 31/12 2025</a:t>
            </a:r>
          </a:p>
          <a:p>
            <a:pPr marL="457200" indent="-457200">
              <a:buFont typeface="Symbol" panose="05050102010706020507" pitchFamily="18" charset="2"/>
              <a:buChar char="®"/>
            </a:pPr>
            <a:r>
              <a:rPr lang="fr-FR" sz="2800" dirty="0">
                <a:latin typeface="Segoe UI Symbol" panose="020B0502040204020203" pitchFamily="34" charset="0"/>
                <a:ea typeface="Segoe UI Symbol" panose="020B0502040204020203" pitchFamily="34" charset="0"/>
              </a:rPr>
              <a:t>Total de l’actif 766 416 €</a:t>
            </a:r>
          </a:p>
          <a:p>
            <a:pPr marL="457200" indent="-457200">
              <a:buFont typeface="Symbol" panose="05050102010706020507" pitchFamily="18" charset="2"/>
              <a:buChar char="®"/>
            </a:pPr>
            <a:r>
              <a:rPr lang="fr-FR" sz="2800" dirty="0">
                <a:latin typeface="Segoe UI Symbol" panose="020B0502040204020203" pitchFamily="34" charset="0"/>
                <a:ea typeface="Segoe UI Symbol" panose="020B0502040204020203" pitchFamily="34" charset="0"/>
              </a:rPr>
              <a:t>Total général de l’actif brut 802 255 € </a:t>
            </a:r>
          </a:p>
          <a:p>
            <a:pPr marL="457200" indent="-457200">
              <a:buFont typeface="Symbol" panose="05050102010706020507" pitchFamily="18" charset="2"/>
              <a:buChar char="®"/>
            </a:pPr>
            <a:r>
              <a:rPr lang="fr-FR" sz="2800" dirty="0">
                <a:latin typeface="Segoe UI Symbol" panose="020B0502040204020203" pitchFamily="34" charset="0"/>
                <a:ea typeface="Segoe UI Symbol" panose="020B0502040204020203" pitchFamily="34" charset="0"/>
              </a:rPr>
              <a:t>Total général de l’actif net 768 086 €</a:t>
            </a:r>
          </a:p>
        </p:txBody>
      </p:sp>
    </p:spTree>
    <p:extLst>
      <p:ext uri="{BB962C8B-B14F-4D97-AF65-F5344CB8AC3E}">
        <p14:creationId xmlns:p14="http://schemas.microsoft.com/office/powerpoint/2010/main" val="1686642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F5501-C8C2-C616-13CE-AC6009D5ECAF}"/>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C92EDF72-1164-C836-D9C8-924E0EB10A02}"/>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3" name="Image 2">
            <a:extLst>
              <a:ext uri="{FF2B5EF4-FFF2-40B4-BE49-F238E27FC236}">
                <a16:creationId xmlns:a16="http://schemas.microsoft.com/office/drawing/2014/main" id="{FBAD3DFD-F1A5-34F8-0660-27EEC8083979}"/>
              </a:ext>
            </a:extLst>
          </p:cNvPr>
          <p:cNvPicPr>
            <a:picLocks noChangeAspect="1"/>
          </p:cNvPicPr>
          <p:nvPr/>
        </p:nvPicPr>
        <p:blipFill>
          <a:blip r:embed="rId2"/>
          <a:stretch>
            <a:fillRect/>
          </a:stretch>
        </p:blipFill>
        <p:spPr>
          <a:xfrm>
            <a:off x="143746" y="282580"/>
            <a:ext cx="5460641" cy="6530563"/>
          </a:xfrm>
          <a:prstGeom prst="rect">
            <a:avLst/>
          </a:prstGeom>
        </p:spPr>
      </p:pic>
      <p:sp>
        <p:nvSpPr>
          <p:cNvPr id="4" name="Titre 10">
            <a:extLst>
              <a:ext uri="{FF2B5EF4-FFF2-40B4-BE49-F238E27FC236}">
                <a16:creationId xmlns:a16="http://schemas.microsoft.com/office/drawing/2014/main" id="{85EB106E-3AF6-10B8-BAEA-C6F9DB82456D}"/>
              </a:ext>
            </a:extLst>
          </p:cNvPr>
          <p:cNvSpPr txBox="1">
            <a:spLocks/>
          </p:cNvSpPr>
          <p:nvPr/>
        </p:nvSpPr>
        <p:spPr>
          <a:xfrm>
            <a:off x="6071419" y="282580"/>
            <a:ext cx="1275414" cy="95401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sz="3000" b="1" dirty="0">
                <a:latin typeface="Segoe UI Symbol" panose="020B0502040204020203" pitchFamily="34" charset="0"/>
                <a:ea typeface="Segoe UI Symbol" panose="020B0502040204020203" pitchFamily="34" charset="0"/>
              </a:rPr>
              <a:t>Passif</a:t>
            </a:r>
            <a:endParaRPr lang="fr-FR" sz="3000" dirty="0"/>
          </a:p>
        </p:txBody>
      </p:sp>
      <p:sp>
        <p:nvSpPr>
          <p:cNvPr id="2" name="ZoneTexte 1">
            <a:extLst>
              <a:ext uri="{FF2B5EF4-FFF2-40B4-BE49-F238E27FC236}">
                <a16:creationId xmlns:a16="http://schemas.microsoft.com/office/drawing/2014/main" id="{98D2048B-83A7-A55E-39DA-7DDE8CAA54EA}"/>
              </a:ext>
            </a:extLst>
          </p:cNvPr>
          <p:cNvSpPr txBox="1"/>
          <p:nvPr/>
        </p:nvSpPr>
        <p:spPr>
          <a:xfrm>
            <a:off x="5615396" y="1815018"/>
            <a:ext cx="6576604" cy="954107"/>
          </a:xfrm>
          <a:prstGeom prst="rect">
            <a:avLst/>
          </a:prstGeom>
          <a:noFill/>
        </p:spPr>
        <p:txBody>
          <a:bodyPr wrap="square" rtlCol="0">
            <a:spAutoFit/>
          </a:bodyPr>
          <a:lstStyle/>
          <a:p>
            <a:r>
              <a:rPr lang="fr-FR" sz="2800" dirty="0">
                <a:latin typeface="Segoe UI Symbol" panose="020B0502040204020203" pitchFamily="34" charset="0"/>
                <a:ea typeface="Segoe UI Symbol" panose="020B0502040204020203" pitchFamily="34" charset="0"/>
                <a:sym typeface="Symbol" panose="05050102010706020507" pitchFamily="18" charset="2"/>
              </a:rPr>
              <a:t>Au 31/12 2025</a:t>
            </a:r>
          </a:p>
          <a:p>
            <a:pPr marL="457200" indent="-457200">
              <a:buFont typeface="Symbol" panose="05050102010706020507" pitchFamily="18" charset="2"/>
              <a:buChar char="®"/>
            </a:pPr>
            <a:r>
              <a:rPr lang="fr-FR" sz="2800" dirty="0">
                <a:latin typeface="Segoe UI Symbol" panose="020B0502040204020203" pitchFamily="34" charset="0"/>
                <a:ea typeface="Segoe UI Symbol" panose="020B0502040204020203" pitchFamily="34" charset="0"/>
              </a:rPr>
              <a:t>Total général du passif 768 086 €</a:t>
            </a:r>
          </a:p>
        </p:txBody>
      </p:sp>
    </p:spTree>
    <p:extLst>
      <p:ext uri="{BB962C8B-B14F-4D97-AF65-F5344CB8AC3E}">
        <p14:creationId xmlns:p14="http://schemas.microsoft.com/office/powerpoint/2010/main" val="23283796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EF28D-1C00-73BE-2557-160DEFF38036}"/>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BE595CBC-014A-7ECD-9F1D-99C6294CEA3B}"/>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4" name="Image 3">
            <a:extLst>
              <a:ext uri="{FF2B5EF4-FFF2-40B4-BE49-F238E27FC236}">
                <a16:creationId xmlns:a16="http://schemas.microsoft.com/office/drawing/2014/main" id="{5B1BAD13-26E6-3AAA-F1A0-0B2DE8D0FB03}"/>
              </a:ext>
            </a:extLst>
          </p:cNvPr>
          <p:cNvPicPr>
            <a:picLocks noChangeAspect="1"/>
          </p:cNvPicPr>
          <p:nvPr/>
        </p:nvPicPr>
        <p:blipFill>
          <a:blip r:embed="rId2"/>
          <a:stretch>
            <a:fillRect/>
          </a:stretch>
        </p:blipFill>
        <p:spPr>
          <a:xfrm>
            <a:off x="221511" y="249189"/>
            <a:ext cx="5809176" cy="6359622"/>
          </a:xfrm>
          <a:prstGeom prst="rect">
            <a:avLst/>
          </a:prstGeom>
        </p:spPr>
      </p:pic>
      <p:sp>
        <p:nvSpPr>
          <p:cNvPr id="5" name="Titre 10">
            <a:extLst>
              <a:ext uri="{FF2B5EF4-FFF2-40B4-BE49-F238E27FC236}">
                <a16:creationId xmlns:a16="http://schemas.microsoft.com/office/drawing/2014/main" id="{3FFCCCEA-300B-2409-C845-67246B0D6D19}"/>
              </a:ext>
            </a:extLst>
          </p:cNvPr>
          <p:cNvSpPr>
            <a:spLocks noGrp="1"/>
          </p:cNvSpPr>
          <p:nvPr>
            <p:ph type="title"/>
          </p:nvPr>
        </p:nvSpPr>
        <p:spPr>
          <a:xfrm>
            <a:off x="6295381" y="320155"/>
            <a:ext cx="5809176" cy="954010"/>
          </a:xfrm>
        </p:spPr>
        <p:txBody>
          <a:bodyPr>
            <a:normAutofit/>
          </a:bodyPr>
          <a:lstStyle/>
          <a:p>
            <a:r>
              <a:rPr lang="fr-FR" sz="2600" b="1" dirty="0">
                <a:latin typeface="Segoe UI Symbol" panose="020B0502040204020203" pitchFamily="34" charset="0"/>
                <a:ea typeface="Segoe UI Symbol" panose="020B0502040204020203" pitchFamily="34" charset="0"/>
              </a:rPr>
              <a:t>Compte de résultat / résultat d’exploitation</a:t>
            </a:r>
            <a:endParaRPr lang="fr-FR" sz="2600" dirty="0"/>
          </a:p>
        </p:txBody>
      </p:sp>
      <p:sp>
        <p:nvSpPr>
          <p:cNvPr id="2" name="ZoneTexte 1">
            <a:extLst>
              <a:ext uri="{FF2B5EF4-FFF2-40B4-BE49-F238E27FC236}">
                <a16:creationId xmlns:a16="http://schemas.microsoft.com/office/drawing/2014/main" id="{BE7479D3-2FE3-B330-0262-EF5F502F6281}"/>
              </a:ext>
            </a:extLst>
          </p:cNvPr>
          <p:cNvSpPr txBox="1"/>
          <p:nvPr/>
        </p:nvSpPr>
        <p:spPr>
          <a:xfrm>
            <a:off x="6030687" y="2032188"/>
            <a:ext cx="6073870" cy="2554545"/>
          </a:xfrm>
          <a:prstGeom prst="rect">
            <a:avLst/>
          </a:prstGeom>
          <a:noFill/>
        </p:spPr>
        <p:txBody>
          <a:bodyPr wrap="square" rtlCol="0">
            <a:spAutoFit/>
          </a:bodyPr>
          <a:lstStyle/>
          <a:p>
            <a:r>
              <a:rPr lang="fr-FR" sz="2600" dirty="0">
                <a:latin typeface="Segoe UI Symbol" panose="020B0502040204020203" pitchFamily="34" charset="0"/>
                <a:ea typeface="Segoe UI Symbol" panose="020B0502040204020203" pitchFamily="34" charset="0"/>
                <a:sym typeface="Symbol" panose="05050102010706020507" pitchFamily="18" charset="2"/>
              </a:rPr>
              <a:t>Au 31/12 2025</a:t>
            </a:r>
          </a:p>
          <a:p>
            <a:pPr marL="457200" indent="-457200">
              <a:buFont typeface="Symbol" panose="05050102010706020507" pitchFamily="18" charset="2"/>
              <a:buChar char="®"/>
            </a:pPr>
            <a:r>
              <a:rPr lang="fr-FR" sz="2600" dirty="0">
                <a:latin typeface="Segoe UI Symbol" panose="020B0502040204020203" pitchFamily="34" charset="0"/>
                <a:ea typeface="Segoe UI Symbol" panose="020B0502040204020203" pitchFamily="34" charset="0"/>
              </a:rPr>
              <a:t>Total des produits d’exploitation </a:t>
            </a:r>
          </a:p>
          <a:p>
            <a:r>
              <a:rPr lang="fr-FR" sz="2600" dirty="0">
                <a:latin typeface="Segoe UI Symbol" panose="020B0502040204020203" pitchFamily="34" charset="0"/>
                <a:ea typeface="Segoe UI Symbol" panose="020B0502040204020203" pitchFamily="34" charset="0"/>
              </a:rPr>
              <a:t>891 748 €</a:t>
            </a:r>
          </a:p>
          <a:p>
            <a:pPr marL="457200" indent="-457200">
              <a:buFont typeface="Symbol" panose="05050102010706020507" pitchFamily="18" charset="2"/>
              <a:buChar char="®"/>
            </a:pPr>
            <a:r>
              <a:rPr lang="fr-FR" sz="2600" dirty="0">
                <a:latin typeface="Segoe UI Symbol" panose="020B0502040204020203" pitchFamily="34" charset="0"/>
                <a:ea typeface="Segoe UI Symbol" panose="020B0502040204020203" pitchFamily="34" charset="0"/>
              </a:rPr>
              <a:t>Total des charges d’exploitation</a:t>
            </a:r>
          </a:p>
          <a:p>
            <a:r>
              <a:rPr lang="fr-FR" sz="2600" dirty="0">
                <a:latin typeface="Segoe UI Symbol" panose="020B0502040204020203" pitchFamily="34" charset="0"/>
                <a:ea typeface="Segoe UI Symbol" panose="020B0502040204020203" pitchFamily="34" charset="0"/>
              </a:rPr>
              <a:t>955 587 €</a:t>
            </a:r>
          </a:p>
          <a:p>
            <a:r>
              <a:rPr lang="fr-FR" sz="2600" dirty="0">
                <a:latin typeface="Segoe UI Symbol" panose="020B0502040204020203" pitchFamily="34" charset="0"/>
                <a:ea typeface="Segoe UI Symbol" panose="020B0502040204020203" pitchFamily="34" charset="0"/>
              </a:rPr>
              <a:t>Résultat d’exploitation -63 838 €</a:t>
            </a:r>
          </a:p>
        </p:txBody>
      </p:sp>
    </p:spTree>
    <p:extLst>
      <p:ext uri="{BB962C8B-B14F-4D97-AF65-F5344CB8AC3E}">
        <p14:creationId xmlns:p14="http://schemas.microsoft.com/office/powerpoint/2010/main" val="5620785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8E032-AE2E-9579-2AC7-FB078E4DDE71}"/>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0CB0DF8B-3D15-B2E4-11F1-CAD8C05E3A11}"/>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5" name="Titre 10">
            <a:extLst>
              <a:ext uri="{FF2B5EF4-FFF2-40B4-BE49-F238E27FC236}">
                <a16:creationId xmlns:a16="http://schemas.microsoft.com/office/drawing/2014/main" id="{B8A5F29F-CC92-DF0B-BE6B-4753B37C9FF0}"/>
              </a:ext>
            </a:extLst>
          </p:cNvPr>
          <p:cNvSpPr>
            <a:spLocks noGrp="1"/>
          </p:cNvSpPr>
          <p:nvPr>
            <p:ph type="title"/>
          </p:nvPr>
        </p:nvSpPr>
        <p:spPr>
          <a:xfrm>
            <a:off x="5260299" y="320155"/>
            <a:ext cx="6302436" cy="1316916"/>
          </a:xfrm>
        </p:spPr>
        <p:txBody>
          <a:bodyPr>
            <a:normAutofit fontScale="90000"/>
          </a:bodyPr>
          <a:lstStyle/>
          <a:p>
            <a:r>
              <a:rPr lang="fr-FR" sz="3000" b="1" dirty="0">
                <a:latin typeface="Segoe UI Symbol" panose="020B0502040204020203" pitchFamily="34" charset="0"/>
                <a:ea typeface="Segoe UI Symbol" panose="020B0502040204020203" pitchFamily="34" charset="0"/>
              </a:rPr>
              <a:t>Compte de résultat / résultat financier / résultat exceptionnel / excédent – déficit / contributions volontaires</a:t>
            </a:r>
            <a:endParaRPr lang="fr-FR" sz="3000" dirty="0"/>
          </a:p>
        </p:txBody>
      </p:sp>
      <p:pic>
        <p:nvPicPr>
          <p:cNvPr id="3" name="Image 2">
            <a:extLst>
              <a:ext uri="{FF2B5EF4-FFF2-40B4-BE49-F238E27FC236}">
                <a16:creationId xmlns:a16="http://schemas.microsoft.com/office/drawing/2014/main" id="{946FC21A-1513-BFC5-C64D-2E4AD63B79A8}"/>
              </a:ext>
            </a:extLst>
          </p:cNvPr>
          <p:cNvPicPr>
            <a:picLocks noChangeAspect="1"/>
          </p:cNvPicPr>
          <p:nvPr/>
        </p:nvPicPr>
        <p:blipFill>
          <a:blip r:embed="rId2"/>
          <a:stretch>
            <a:fillRect/>
          </a:stretch>
        </p:blipFill>
        <p:spPr>
          <a:xfrm>
            <a:off x="172089" y="0"/>
            <a:ext cx="4798117" cy="6682434"/>
          </a:xfrm>
          <a:prstGeom prst="rect">
            <a:avLst/>
          </a:prstGeom>
        </p:spPr>
      </p:pic>
      <p:sp>
        <p:nvSpPr>
          <p:cNvPr id="2" name="ZoneTexte 1">
            <a:extLst>
              <a:ext uri="{FF2B5EF4-FFF2-40B4-BE49-F238E27FC236}">
                <a16:creationId xmlns:a16="http://schemas.microsoft.com/office/drawing/2014/main" id="{0F6512ED-B798-FD83-5D7A-624A873A832C}"/>
              </a:ext>
            </a:extLst>
          </p:cNvPr>
          <p:cNvSpPr txBox="1"/>
          <p:nvPr/>
        </p:nvSpPr>
        <p:spPr>
          <a:xfrm>
            <a:off x="5260299" y="2015150"/>
            <a:ext cx="6073870" cy="2092881"/>
          </a:xfrm>
          <a:prstGeom prst="rect">
            <a:avLst/>
          </a:prstGeom>
          <a:noFill/>
        </p:spPr>
        <p:txBody>
          <a:bodyPr wrap="square" rtlCol="0">
            <a:spAutoFit/>
          </a:bodyPr>
          <a:lstStyle/>
          <a:p>
            <a:r>
              <a:rPr lang="fr-FR" sz="2600" dirty="0">
                <a:latin typeface="Segoe UI Symbol" panose="020B0502040204020203" pitchFamily="34" charset="0"/>
                <a:ea typeface="Segoe UI Symbol" panose="020B0502040204020203" pitchFamily="34" charset="0"/>
                <a:sym typeface="Symbol" panose="05050102010706020507" pitchFamily="18" charset="2"/>
              </a:rPr>
              <a:t>Au 31/12 2025</a:t>
            </a:r>
          </a:p>
          <a:p>
            <a:pPr marL="457200" indent="-457200">
              <a:buFont typeface="Symbol" panose="05050102010706020507" pitchFamily="18" charset="2"/>
              <a:buChar char="®"/>
            </a:pPr>
            <a:r>
              <a:rPr lang="fr-FR" sz="2600" dirty="0">
                <a:latin typeface="Segoe UI Symbol" panose="020B0502040204020203" pitchFamily="34" charset="0"/>
                <a:ea typeface="Segoe UI Symbol" panose="020B0502040204020203" pitchFamily="34" charset="0"/>
              </a:rPr>
              <a:t>Total des produits 902 433 €</a:t>
            </a:r>
          </a:p>
          <a:p>
            <a:pPr marL="457200" indent="-457200">
              <a:buFont typeface="Symbol" panose="05050102010706020507" pitchFamily="18" charset="2"/>
              <a:buChar char="®"/>
            </a:pPr>
            <a:r>
              <a:rPr lang="fr-FR" sz="2600" dirty="0">
                <a:latin typeface="Segoe UI Symbol" panose="020B0502040204020203" pitchFamily="34" charset="0"/>
                <a:ea typeface="Segoe UI Symbol" panose="020B0502040204020203" pitchFamily="34" charset="0"/>
              </a:rPr>
              <a:t>Total des charges</a:t>
            </a:r>
          </a:p>
          <a:p>
            <a:r>
              <a:rPr lang="fr-FR" sz="2600" dirty="0">
                <a:latin typeface="Segoe UI Symbol" panose="020B0502040204020203" pitchFamily="34" charset="0"/>
                <a:ea typeface="Segoe UI Symbol" panose="020B0502040204020203" pitchFamily="34" charset="0"/>
              </a:rPr>
              <a:t>955 587 €</a:t>
            </a:r>
          </a:p>
          <a:p>
            <a:r>
              <a:rPr lang="fr-FR" sz="2600" dirty="0">
                <a:latin typeface="Segoe UI Symbol" panose="020B0502040204020203" pitchFamily="34" charset="0"/>
                <a:ea typeface="Segoe UI Symbol" panose="020B0502040204020203" pitchFamily="34" charset="0"/>
              </a:rPr>
              <a:t>= Excédent ou déficit -53 154 €</a:t>
            </a:r>
          </a:p>
        </p:txBody>
      </p:sp>
      <p:sp>
        <p:nvSpPr>
          <p:cNvPr id="4" name="ZoneTexte 3">
            <a:extLst>
              <a:ext uri="{FF2B5EF4-FFF2-40B4-BE49-F238E27FC236}">
                <a16:creationId xmlns:a16="http://schemas.microsoft.com/office/drawing/2014/main" id="{DB0D646F-A860-EFDD-460A-E182F2B1B7E0}"/>
              </a:ext>
            </a:extLst>
          </p:cNvPr>
          <p:cNvSpPr txBox="1"/>
          <p:nvPr/>
        </p:nvSpPr>
        <p:spPr>
          <a:xfrm>
            <a:off x="5260299" y="4705690"/>
            <a:ext cx="6073870" cy="1292662"/>
          </a:xfrm>
          <a:prstGeom prst="rect">
            <a:avLst/>
          </a:prstGeom>
          <a:noFill/>
        </p:spPr>
        <p:txBody>
          <a:bodyPr wrap="square" rtlCol="0">
            <a:spAutoFit/>
          </a:bodyPr>
          <a:lstStyle/>
          <a:p>
            <a:r>
              <a:rPr lang="fr-FR" sz="2600" dirty="0">
                <a:latin typeface="Segoe UI Symbol" panose="020B0502040204020203" pitchFamily="34" charset="0"/>
                <a:ea typeface="Segoe UI Symbol" panose="020B0502040204020203" pitchFamily="34" charset="0"/>
                <a:sym typeface="Symbol" panose="05050102010706020507" pitchFamily="18" charset="2"/>
              </a:rPr>
              <a:t>Au 31/12 2025</a:t>
            </a:r>
          </a:p>
          <a:p>
            <a:pPr marL="457200" indent="-457200">
              <a:buFont typeface="Symbol" panose="05050102010706020507" pitchFamily="18" charset="2"/>
              <a:buChar char="®"/>
            </a:pPr>
            <a:r>
              <a:rPr lang="fr-FR" sz="2600" dirty="0">
                <a:latin typeface="Segoe UI Symbol" panose="020B0502040204020203" pitchFamily="34" charset="0"/>
                <a:ea typeface="Segoe UI Symbol" panose="020B0502040204020203" pitchFamily="34" charset="0"/>
              </a:rPr>
              <a:t>Contributions volontaires (prestations et bénévolat) 255 710 €</a:t>
            </a:r>
          </a:p>
        </p:txBody>
      </p:sp>
    </p:spTree>
    <p:extLst>
      <p:ext uri="{BB962C8B-B14F-4D97-AF65-F5344CB8AC3E}">
        <p14:creationId xmlns:p14="http://schemas.microsoft.com/office/powerpoint/2010/main" val="4079879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AFE40-E6B5-8ED0-CCD8-89B05BE1A310}"/>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7DEABD2F-D39B-99B4-9A81-E6C977AA2ADD}"/>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5" name="Titre 10">
            <a:extLst>
              <a:ext uri="{FF2B5EF4-FFF2-40B4-BE49-F238E27FC236}">
                <a16:creationId xmlns:a16="http://schemas.microsoft.com/office/drawing/2014/main" id="{72724AC9-FCA7-6905-C5E0-0D2266FDC219}"/>
              </a:ext>
            </a:extLst>
          </p:cNvPr>
          <p:cNvSpPr>
            <a:spLocks noGrp="1"/>
          </p:cNvSpPr>
          <p:nvPr>
            <p:ph type="title"/>
          </p:nvPr>
        </p:nvSpPr>
        <p:spPr>
          <a:xfrm>
            <a:off x="734961" y="0"/>
            <a:ext cx="10722077" cy="1316916"/>
          </a:xfrm>
        </p:spPr>
        <p:txBody>
          <a:bodyPr>
            <a:normAutofit/>
          </a:bodyPr>
          <a:lstStyle/>
          <a:p>
            <a:r>
              <a:rPr lang="fr-FR" sz="3000" b="1" dirty="0">
                <a:latin typeface="Segoe UI Symbol" panose="020B0502040204020203" pitchFamily="34" charset="0"/>
                <a:ea typeface="Segoe UI Symbol" panose="020B0502040204020203" pitchFamily="34" charset="0"/>
              </a:rPr>
              <a:t>Annexe aux comptes de l’exercice clos le 31/12/2025</a:t>
            </a:r>
            <a:endParaRPr lang="fr-FR" sz="3000" dirty="0"/>
          </a:p>
        </p:txBody>
      </p:sp>
      <p:pic>
        <p:nvPicPr>
          <p:cNvPr id="8" name="Image 7">
            <a:extLst>
              <a:ext uri="{FF2B5EF4-FFF2-40B4-BE49-F238E27FC236}">
                <a16:creationId xmlns:a16="http://schemas.microsoft.com/office/drawing/2014/main" id="{359997E3-E28E-8180-11AD-2F7B93E692B8}"/>
              </a:ext>
            </a:extLst>
          </p:cNvPr>
          <p:cNvPicPr>
            <a:picLocks noChangeAspect="1"/>
          </p:cNvPicPr>
          <p:nvPr/>
        </p:nvPicPr>
        <p:blipFill>
          <a:blip r:embed="rId2"/>
          <a:stretch>
            <a:fillRect/>
          </a:stretch>
        </p:blipFill>
        <p:spPr>
          <a:xfrm>
            <a:off x="1995088" y="936298"/>
            <a:ext cx="7102455" cy="5883150"/>
          </a:xfrm>
          <a:prstGeom prst="rect">
            <a:avLst/>
          </a:prstGeom>
        </p:spPr>
      </p:pic>
    </p:spTree>
    <p:extLst>
      <p:ext uri="{BB962C8B-B14F-4D97-AF65-F5344CB8AC3E}">
        <p14:creationId xmlns:p14="http://schemas.microsoft.com/office/powerpoint/2010/main" val="31846409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2ADBE-3102-FED2-15BB-D8024F098350}"/>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1538508F-132C-1176-6787-ECED3222BB40}"/>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3" name="Image 2">
            <a:extLst>
              <a:ext uri="{FF2B5EF4-FFF2-40B4-BE49-F238E27FC236}">
                <a16:creationId xmlns:a16="http://schemas.microsoft.com/office/drawing/2014/main" id="{21CE4122-945C-EC90-F67F-D76DCC0DC1B1}"/>
              </a:ext>
            </a:extLst>
          </p:cNvPr>
          <p:cNvPicPr>
            <a:picLocks noChangeAspect="1"/>
          </p:cNvPicPr>
          <p:nvPr/>
        </p:nvPicPr>
        <p:blipFill>
          <a:blip r:embed="rId2"/>
          <a:srcRect t="11410"/>
          <a:stretch>
            <a:fillRect/>
          </a:stretch>
        </p:blipFill>
        <p:spPr>
          <a:xfrm>
            <a:off x="306981" y="85797"/>
            <a:ext cx="5902090" cy="6772203"/>
          </a:xfrm>
          <a:prstGeom prst="rect">
            <a:avLst/>
          </a:prstGeom>
        </p:spPr>
      </p:pic>
    </p:spTree>
    <p:extLst>
      <p:ext uri="{BB962C8B-B14F-4D97-AF65-F5344CB8AC3E}">
        <p14:creationId xmlns:p14="http://schemas.microsoft.com/office/powerpoint/2010/main" val="12384712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940F1-AEB2-9D8B-6F7E-B3D288D34056}"/>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0601A7C5-4E53-F93D-B0E6-C15989E6D2E1}"/>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BA767251-9399-531D-A9AE-A31F5F27C253}"/>
              </a:ext>
            </a:extLst>
          </p:cNvPr>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515BE3D8-B066-E765-78AA-2195FD604FEA}"/>
              </a:ext>
            </a:extLst>
          </p:cNvPr>
          <p:cNvPicPr>
            <a:picLocks noChangeAspect="1"/>
          </p:cNvPicPr>
          <p:nvPr/>
        </p:nvPicPr>
        <p:blipFill>
          <a:blip r:embed="rId2"/>
          <a:stretch>
            <a:fillRect/>
          </a:stretch>
        </p:blipFill>
        <p:spPr>
          <a:xfrm>
            <a:off x="781669" y="0"/>
            <a:ext cx="5498485" cy="6858000"/>
          </a:xfrm>
          <a:prstGeom prst="rect">
            <a:avLst/>
          </a:prstGeom>
        </p:spPr>
      </p:pic>
    </p:spTree>
    <p:extLst>
      <p:ext uri="{BB962C8B-B14F-4D97-AF65-F5344CB8AC3E}">
        <p14:creationId xmlns:p14="http://schemas.microsoft.com/office/powerpoint/2010/main" val="42291901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9328D-60C0-8ABC-CA00-4C4DFF73621A}"/>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C436B502-3F4B-C986-568E-68597E5125D4}"/>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D9CBE230-B43E-78A9-AEF4-D2B5AD290F49}"/>
              </a:ext>
            </a:extLst>
          </p:cNvPr>
          <p:cNvSpPr>
            <a:spLocks noGrp="1"/>
          </p:cNvSpPr>
          <p:nvPr>
            <p:ph type="title"/>
          </p:nvPr>
        </p:nvSpPr>
        <p:spPr/>
        <p:txBody>
          <a:bodyPr/>
          <a:lstStyle/>
          <a:p>
            <a:endParaRPr lang="fr-FR"/>
          </a:p>
        </p:txBody>
      </p:sp>
      <p:pic>
        <p:nvPicPr>
          <p:cNvPr id="3" name="Image 2">
            <a:extLst>
              <a:ext uri="{FF2B5EF4-FFF2-40B4-BE49-F238E27FC236}">
                <a16:creationId xmlns:a16="http://schemas.microsoft.com/office/drawing/2014/main" id="{4E42E3CF-EB73-90BD-6EBC-4DB51F84900F}"/>
              </a:ext>
            </a:extLst>
          </p:cNvPr>
          <p:cNvPicPr>
            <a:picLocks noChangeAspect="1"/>
          </p:cNvPicPr>
          <p:nvPr/>
        </p:nvPicPr>
        <p:blipFill>
          <a:blip r:embed="rId2"/>
          <a:stretch>
            <a:fillRect/>
          </a:stretch>
        </p:blipFill>
        <p:spPr>
          <a:xfrm>
            <a:off x="501444" y="158368"/>
            <a:ext cx="7565923" cy="6599237"/>
          </a:xfrm>
          <a:prstGeom prst="rect">
            <a:avLst/>
          </a:prstGeom>
        </p:spPr>
      </p:pic>
    </p:spTree>
    <p:extLst>
      <p:ext uri="{BB962C8B-B14F-4D97-AF65-F5344CB8AC3E}">
        <p14:creationId xmlns:p14="http://schemas.microsoft.com/office/powerpoint/2010/main" val="4985895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FA969-0545-67E3-8EA8-611263392DC4}"/>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A964C236-2BB7-634F-34CB-2B004D0056BC}"/>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31DFE278-A384-5DFB-7EC3-043388738794}"/>
              </a:ext>
            </a:extLst>
          </p:cNvPr>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F86F9EF9-D353-D04B-79E6-25A5BE2DFE2C}"/>
              </a:ext>
            </a:extLst>
          </p:cNvPr>
          <p:cNvPicPr>
            <a:picLocks noChangeAspect="1"/>
          </p:cNvPicPr>
          <p:nvPr/>
        </p:nvPicPr>
        <p:blipFill>
          <a:blip r:embed="rId2"/>
          <a:stretch>
            <a:fillRect/>
          </a:stretch>
        </p:blipFill>
        <p:spPr>
          <a:xfrm>
            <a:off x="838200" y="306132"/>
            <a:ext cx="7465142" cy="6357241"/>
          </a:xfrm>
          <a:prstGeom prst="rect">
            <a:avLst/>
          </a:prstGeom>
        </p:spPr>
      </p:pic>
    </p:spTree>
    <p:extLst>
      <p:ext uri="{BB962C8B-B14F-4D97-AF65-F5344CB8AC3E}">
        <p14:creationId xmlns:p14="http://schemas.microsoft.com/office/powerpoint/2010/main" val="35231924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6E7D8-342E-DC0F-E09B-E5E7E8042FAA}"/>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6FC2E7C3-75F2-5CF6-E39E-29FAB6374A96}"/>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A582220F-D4D5-1268-88B9-76DDA8BDBA27}"/>
              </a:ext>
            </a:extLst>
          </p:cNvPr>
          <p:cNvSpPr>
            <a:spLocks noGrp="1"/>
          </p:cNvSpPr>
          <p:nvPr>
            <p:ph type="title"/>
          </p:nvPr>
        </p:nvSpPr>
        <p:spPr/>
        <p:txBody>
          <a:bodyPr/>
          <a:lstStyle/>
          <a:p>
            <a:endParaRPr lang="fr-FR"/>
          </a:p>
        </p:txBody>
      </p:sp>
      <p:pic>
        <p:nvPicPr>
          <p:cNvPr id="3" name="Image 2">
            <a:extLst>
              <a:ext uri="{FF2B5EF4-FFF2-40B4-BE49-F238E27FC236}">
                <a16:creationId xmlns:a16="http://schemas.microsoft.com/office/drawing/2014/main" id="{AACDB3BE-73D5-46FE-A883-39523F3243D4}"/>
              </a:ext>
            </a:extLst>
          </p:cNvPr>
          <p:cNvPicPr>
            <a:picLocks noChangeAspect="1"/>
          </p:cNvPicPr>
          <p:nvPr/>
        </p:nvPicPr>
        <p:blipFill>
          <a:blip r:embed="rId2"/>
          <a:stretch>
            <a:fillRect/>
          </a:stretch>
        </p:blipFill>
        <p:spPr>
          <a:xfrm>
            <a:off x="1578363" y="109999"/>
            <a:ext cx="6179289" cy="6748001"/>
          </a:xfrm>
          <a:prstGeom prst="rect">
            <a:avLst/>
          </a:prstGeom>
        </p:spPr>
      </p:pic>
    </p:spTree>
    <p:extLst>
      <p:ext uri="{BB962C8B-B14F-4D97-AF65-F5344CB8AC3E}">
        <p14:creationId xmlns:p14="http://schemas.microsoft.com/office/powerpoint/2010/main" val="2760707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F2934-9C17-1630-D988-B07499981A20}"/>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2E70A7EE-38F7-5A0D-A3C1-D72C4E6C01A1}"/>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BC9501CC-CBEF-43C1-CD97-1622992C33A3}"/>
              </a:ext>
            </a:extLst>
          </p:cNvPr>
          <p:cNvSpPr>
            <a:spLocks noGrp="1"/>
          </p:cNvSpPr>
          <p:nvPr>
            <p:ph type="title"/>
          </p:nvPr>
        </p:nvSpPr>
        <p:spPr/>
        <p:txBody>
          <a:bodyPr/>
          <a:lstStyle/>
          <a:p>
            <a:endParaRPr lang="fr-FR"/>
          </a:p>
        </p:txBody>
      </p:sp>
      <p:pic>
        <p:nvPicPr>
          <p:cNvPr id="4" name="Image 3">
            <a:extLst>
              <a:ext uri="{FF2B5EF4-FFF2-40B4-BE49-F238E27FC236}">
                <a16:creationId xmlns:a16="http://schemas.microsoft.com/office/drawing/2014/main" id="{66AA3660-1F29-959D-05F8-01DF809B8A72}"/>
              </a:ext>
            </a:extLst>
          </p:cNvPr>
          <p:cNvPicPr>
            <a:picLocks noChangeAspect="1"/>
          </p:cNvPicPr>
          <p:nvPr/>
        </p:nvPicPr>
        <p:blipFill>
          <a:blip r:embed="rId2"/>
          <a:stretch>
            <a:fillRect/>
          </a:stretch>
        </p:blipFill>
        <p:spPr>
          <a:xfrm>
            <a:off x="838200" y="183436"/>
            <a:ext cx="5512908" cy="6542248"/>
          </a:xfrm>
          <a:prstGeom prst="rect">
            <a:avLst/>
          </a:prstGeom>
        </p:spPr>
      </p:pic>
      <p:sp>
        <p:nvSpPr>
          <p:cNvPr id="5" name="ZoneTexte 4">
            <a:extLst>
              <a:ext uri="{FF2B5EF4-FFF2-40B4-BE49-F238E27FC236}">
                <a16:creationId xmlns:a16="http://schemas.microsoft.com/office/drawing/2014/main" id="{88E622F4-637D-CD7B-7570-0B3358D53B83}"/>
              </a:ext>
            </a:extLst>
          </p:cNvPr>
          <p:cNvSpPr txBox="1"/>
          <p:nvPr/>
        </p:nvSpPr>
        <p:spPr>
          <a:xfrm>
            <a:off x="6993440" y="2915951"/>
            <a:ext cx="6098212" cy="1077218"/>
          </a:xfrm>
          <a:prstGeom prst="rect">
            <a:avLst/>
          </a:prstGeom>
          <a:noFill/>
        </p:spPr>
        <p:txBody>
          <a:bodyPr wrap="square" rtlCol="0">
            <a:spAutoFit/>
          </a:bodyPr>
          <a:lstStyle/>
          <a:p>
            <a:pPr marL="457200" indent="-457200">
              <a:buFont typeface="Symbol" panose="05050102010706020507" pitchFamily="18" charset="2"/>
              <a:buChar char="®"/>
            </a:pPr>
            <a:r>
              <a:rPr lang="fr-FR" sz="3200" b="1" dirty="0">
                <a:latin typeface="Segoe UI Symbol" panose="020B0502040204020203" pitchFamily="34" charset="0"/>
                <a:ea typeface="Segoe UI Symbol" panose="020B0502040204020203" pitchFamily="34" charset="0"/>
              </a:rPr>
              <a:t>Produits</a:t>
            </a:r>
          </a:p>
          <a:p>
            <a:r>
              <a:rPr lang="fr-FR" sz="3200" b="1" dirty="0">
                <a:solidFill>
                  <a:srgbClr val="15ACE3"/>
                </a:solidFill>
                <a:latin typeface="Segoe UI Symbol" panose="020B0502040204020203" pitchFamily="34" charset="0"/>
                <a:ea typeface="Segoe UI Symbol" panose="020B0502040204020203" pitchFamily="34" charset="0"/>
              </a:rPr>
              <a:t>Leg :  219.719 €</a:t>
            </a:r>
          </a:p>
        </p:txBody>
      </p:sp>
    </p:spTree>
    <p:extLst>
      <p:ext uri="{BB962C8B-B14F-4D97-AF65-F5344CB8AC3E}">
        <p14:creationId xmlns:p14="http://schemas.microsoft.com/office/powerpoint/2010/main" val="39846154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2CCD7-5E6C-3E69-AFFD-DF8305CC06C3}"/>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0B6B9BA4-B7ED-A3B1-2EAD-509E564207C7}"/>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677234F9-C31D-0D26-F876-09FF1CA997F6}"/>
              </a:ext>
            </a:extLst>
          </p:cNvPr>
          <p:cNvSpPr>
            <a:spLocks noGrp="1"/>
          </p:cNvSpPr>
          <p:nvPr>
            <p:ph type="title"/>
          </p:nvPr>
        </p:nvSpPr>
        <p:spPr/>
        <p:txBody>
          <a:bodyPr/>
          <a:lstStyle/>
          <a:p>
            <a:r>
              <a:rPr lang="fr-FR" dirty="0"/>
              <a:t>2.3.3. contributions volontaires en nature</a:t>
            </a:r>
          </a:p>
        </p:txBody>
      </p:sp>
      <p:sp>
        <p:nvSpPr>
          <p:cNvPr id="5" name="ZoneTexte 4">
            <a:extLst>
              <a:ext uri="{FF2B5EF4-FFF2-40B4-BE49-F238E27FC236}">
                <a16:creationId xmlns:a16="http://schemas.microsoft.com/office/drawing/2014/main" id="{AA96AF16-1B08-05AF-A4B4-93962AA3A32A}"/>
              </a:ext>
            </a:extLst>
          </p:cNvPr>
          <p:cNvSpPr txBox="1"/>
          <p:nvPr/>
        </p:nvSpPr>
        <p:spPr>
          <a:xfrm>
            <a:off x="7138466" y="2118707"/>
            <a:ext cx="4685071" cy="3046988"/>
          </a:xfrm>
          <a:prstGeom prst="rect">
            <a:avLst/>
          </a:prstGeom>
          <a:noFill/>
        </p:spPr>
        <p:txBody>
          <a:bodyPr wrap="square" rtlCol="0">
            <a:spAutoFit/>
          </a:bodyPr>
          <a:lstStyle/>
          <a:p>
            <a:pPr marL="457200" indent="-457200">
              <a:buFont typeface="Symbol" panose="05050102010706020507" pitchFamily="18" charset="2"/>
              <a:buChar char="®"/>
            </a:pPr>
            <a:r>
              <a:rPr lang="fr-FR" sz="3200" b="1" dirty="0">
                <a:latin typeface="Segoe UI Symbol" panose="020B0502040204020203" pitchFamily="34" charset="0"/>
                <a:ea typeface="Segoe UI Symbol" panose="020B0502040204020203" pitchFamily="34" charset="0"/>
              </a:rPr>
              <a:t>Prestations en nature : </a:t>
            </a:r>
            <a:r>
              <a:rPr lang="fr-FR" sz="3200" b="1" dirty="0">
                <a:solidFill>
                  <a:srgbClr val="15ACE3"/>
                </a:solidFill>
                <a:latin typeface="Segoe UI Symbol" panose="020B0502040204020203" pitchFamily="34" charset="0"/>
                <a:ea typeface="Segoe UI Symbol" panose="020B0502040204020203" pitchFamily="34" charset="0"/>
              </a:rPr>
              <a:t>85.110 €</a:t>
            </a:r>
          </a:p>
          <a:p>
            <a:pPr marL="457200" indent="-457200">
              <a:buFont typeface="Symbol" panose="05050102010706020507" pitchFamily="18" charset="2"/>
              <a:buChar char="®"/>
            </a:pPr>
            <a:endParaRPr lang="fr-FR" sz="3200" b="1" dirty="0">
              <a:solidFill>
                <a:srgbClr val="15ACE3"/>
              </a:solidFill>
              <a:latin typeface="Segoe UI Symbol" panose="020B0502040204020203" pitchFamily="34" charset="0"/>
              <a:ea typeface="Segoe UI Symbol" panose="020B0502040204020203" pitchFamily="34" charset="0"/>
            </a:endParaRPr>
          </a:p>
          <a:p>
            <a:pPr marL="457200" indent="-457200">
              <a:buFont typeface="Symbol" panose="05050102010706020507" pitchFamily="18" charset="2"/>
              <a:buChar char="®"/>
            </a:pPr>
            <a:r>
              <a:rPr lang="fr-FR" sz="3200" b="1" dirty="0">
                <a:latin typeface="Segoe UI Symbol" panose="020B0502040204020203" pitchFamily="34" charset="0"/>
                <a:ea typeface="Segoe UI Symbol" panose="020B0502040204020203" pitchFamily="34" charset="0"/>
              </a:rPr>
              <a:t>Bénévolat :  </a:t>
            </a:r>
            <a:r>
              <a:rPr lang="fr-FR" sz="3200" b="1" dirty="0">
                <a:solidFill>
                  <a:srgbClr val="15ACE3"/>
                </a:solidFill>
                <a:latin typeface="Segoe UI Symbol" panose="020B0502040204020203" pitchFamily="34" charset="0"/>
                <a:ea typeface="Segoe UI Symbol" panose="020B0502040204020203" pitchFamily="34" charset="0"/>
              </a:rPr>
              <a:t>170.600 €</a:t>
            </a:r>
          </a:p>
          <a:p>
            <a:pPr marL="457200" indent="-457200">
              <a:buFont typeface="Symbol" panose="05050102010706020507" pitchFamily="18" charset="2"/>
              <a:buChar char="®"/>
            </a:pPr>
            <a:endParaRPr lang="fr-FR" sz="3200" b="1" dirty="0">
              <a:solidFill>
                <a:srgbClr val="15ACE3"/>
              </a:solidFill>
              <a:latin typeface="Segoe UI Symbol" panose="020B0502040204020203" pitchFamily="34" charset="0"/>
              <a:ea typeface="Segoe UI Symbol" panose="020B0502040204020203" pitchFamily="34" charset="0"/>
            </a:endParaRPr>
          </a:p>
          <a:p>
            <a:pPr marL="457200" indent="-457200">
              <a:buFont typeface="Symbol" panose="05050102010706020507" pitchFamily="18" charset="2"/>
              <a:buChar char="®"/>
            </a:pPr>
            <a:r>
              <a:rPr lang="fr-FR" sz="3200" b="1" dirty="0">
                <a:latin typeface="Segoe UI Symbol" panose="020B0502040204020203" pitchFamily="34" charset="0"/>
                <a:ea typeface="Segoe UI Symbol" panose="020B0502040204020203" pitchFamily="34" charset="0"/>
              </a:rPr>
              <a:t>Total : </a:t>
            </a:r>
            <a:r>
              <a:rPr lang="fr-FR" sz="3200" b="1" dirty="0">
                <a:solidFill>
                  <a:srgbClr val="15ACE3"/>
                </a:solidFill>
                <a:latin typeface="Segoe UI Symbol" panose="020B0502040204020203" pitchFamily="34" charset="0"/>
                <a:ea typeface="Segoe UI Symbol" panose="020B0502040204020203" pitchFamily="34" charset="0"/>
              </a:rPr>
              <a:t>255 710 €</a:t>
            </a:r>
          </a:p>
        </p:txBody>
      </p:sp>
      <p:pic>
        <p:nvPicPr>
          <p:cNvPr id="3" name="Image 2">
            <a:extLst>
              <a:ext uri="{FF2B5EF4-FFF2-40B4-BE49-F238E27FC236}">
                <a16:creationId xmlns:a16="http://schemas.microsoft.com/office/drawing/2014/main" id="{D657E9F3-3E33-AA5A-57BE-95223E057ECD}"/>
              </a:ext>
            </a:extLst>
          </p:cNvPr>
          <p:cNvPicPr>
            <a:picLocks noChangeAspect="1"/>
          </p:cNvPicPr>
          <p:nvPr/>
        </p:nvPicPr>
        <p:blipFill>
          <a:blip r:embed="rId2"/>
          <a:srcRect t="12758"/>
          <a:stretch>
            <a:fillRect/>
          </a:stretch>
        </p:blipFill>
        <p:spPr>
          <a:xfrm>
            <a:off x="322006" y="1843549"/>
            <a:ext cx="6950042" cy="4155256"/>
          </a:xfrm>
          <a:prstGeom prst="rect">
            <a:avLst/>
          </a:prstGeom>
        </p:spPr>
      </p:pic>
    </p:spTree>
    <p:extLst>
      <p:ext uri="{BB962C8B-B14F-4D97-AF65-F5344CB8AC3E}">
        <p14:creationId xmlns:p14="http://schemas.microsoft.com/office/powerpoint/2010/main" val="21204957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0BB32-725A-41C6-DDA2-468365660B5A}"/>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2144BD23-6BBC-F41F-D083-2905812C6673}"/>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0DB5C1E8-D43B-4765-2266-559399DB34AC}"/>
              </a:ext>
            </a:extLst>
          </p:cNvPr>
          <p:cNvSpPr>
            <a:spLocks noGrp="1"/>
          </p:cNvSpPr>
          <p:nvPr>
            <p:ph type="title"/>
          </p:nvPr>
        </p:nvSpPr>
        <p:spPr>
          <a:xfrm>
            <a:off x="838200" y="29303"/>
            <a:ext cx="11037570" cy="1325563"/>
          </a:xfrm>
        </p:spPr>
        <p:txBody>
          <a:bodyPr/>
          <a:lstStyle/>
          <a:p>
            <a:r>
              <a:rPr lang="fr-FR" dirty="0"/>
              <a:t>3. Répartition analytique </a:t>
            </a:r>
            <a:r>
              <a:rPr lang="fr-FR" sz="2600" dirty="0"/>
              <a:t>(ordre alphabétique)</a:t>
            </a:r>
          </a:p>
        </p:txBody>
      </p:sp>
      <p:pic>
        <p:nvPicPr>
          <p:cNvPr id="4" name="Image 3">
            <a:extLst>
              <a:ext uri="{FF2B5EF4-FFF2-40B4-BE49-F238E27FC236}">
                <a16:creationId xmlns:a16="http://schemas.microsoft.com/office/drawing/2014/main" id="{B01BD9CD-F05A-5866-3039-045B03A3F5F3}"/>
              </a:ext>
            </a:extLst>
          </p:cNvPr>
          <p:cNvPicPr>
            <a:picLocks noChangeAspect="1"/>
          </p:cNvPicPr>
          <p:nvPr/>
        </p:nvPicPr>
        <p:blipFill>
          <a:blip r:embed="rId2"/>
          <a:srcRect l="10586" t="11685"/>
          <a:stretch>
            <a:fillRect/>
          </a:stretch>
        </p:blipFill>
        <p:spPr>
          <a:xfrm>
            <a:off x="838200" y="1107338"/>
            <a:ext cx="7180253" cy="5721359"/>
          </a:xfrm>
          <a:prstGeom prst="rect">
            <a:avLst/>
          </a:prstGeom>
        </p:spPr>
      </p:pic>
    </p:spTree>
    <p:extLst>
      <p:ext uri="{BB962C8B-B14F-4D97-AF65-F5344CB8AC3E}">
        <p14:creationId xmlns:p14="http://schemas.microsoft.com/office/powerpoint/2010/main" val="26462941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6B33E-29BA-8111-C15C-47710E65C3FB}"/>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22A3E91C-6529-5D78-CE19-0D5EE47CB6E9}"/>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7E8EE308-602C-A92E-8C8D-1490CB90E981}"/>
              </a:ext>
            </a:extLst>
          </p:cNvPr>
          <p:cNvSpPr>
            <a:spLocks noGrp="1"/>
          </p:cNvSpPr>
          <p:nvPr>
            <p:ph type="title"/>
          </p:nvPr>
        </p:nvSpPr>
        <p:spPr>
          <a:xfrm>
            <a:off x="838200" y="29303"/>
            <a:ext cx="10515600" cy="1325563"/>
          </a:xfrm>
        </p:spPr>
        <p:txBody>
          <a:bodyPr/>
          <a:lstStyle/>
          <a:p>
            <a:r>
              <a:rPr lang="fr-FR" dirty="0"/>
              <a:t>3. Répartition analytique</a:t>
            </a:r>
          </a:p>
        </p:txBody>
      </p:sp>
      <p:pic>
        <p:nvPicPr>
          <p:cNvPr id="9" name="Image 8">
            <a:extLst>
              <a:ext uri="{FF2B5EF4-FFF2-40B4-BE49-F238E27FC236}">
                <a16:creationId xmlns:a16="http://schemas.microsoft.com/office/drawing/2014/main" id="{FD38BB3E-2B43-E4F3-0F66-2E2C8595693A}"/>
              </a:ext>
            </a:extLst>
          </p:cNvPr>
          <p:cNvPicPr>
            <a:picLocks noChangeAspect="1"/>
          </p:cNvPicPr>
          <p:nvPr/>
        </p:nvPicPr>
        <p:blipFill>
          <a:blip r:embed="rId2"/>
          <a:stretch>
            <a:fillRect/>
          </a:stretch>
        </p:blipFill>
        <p:spPr>
          <a:xfrm>
            <a:off x="501869" y="980234"/>
            <a:ext cx="10754710" cy="5315417"/>
          </a:xfrm>
          <a:prstGeom prst="rect">
            <a:avLst/>
          </a:prstGeom>
        </p:spPr>
      </p:pic>
    </p:spTree>
    <p:extLst>
      <p:ext uri="{BB962C8B-B14F-4D97-AF65-F5344CB8AC3E}">
        <p14:creationId xmlns:p14="http://schemas.microsoft.com/office/powerpoint/2010/main" val="2992136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F768F-B3D6-E7E4-F176-3EAFFD535BBA}"/>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89BCF926-509E-F8C5-EB3D-88CDB7D46609}"/>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4" name="Image 3">
            <a:extLst>
              <a:ext uri="{FF2B5EF4-FFF2-40B4-BE49-F238E27FC236}">
                <a16:creationId xmlns:a16="http://schemas.microsoft.com/office/drawing/2014/main" id="{39D31516-F973-097E-6791-08F6162DFB3F}"/>
              </a:ext>
            </a:extLst>
          </p:cNvPr>
          <p:cNvPicPr>
            <a:picLocks noChangeAspect="1"/>
          </p:cNvPicPr>
          <p:nvPr/>
        </p:nvPicPr>
        <p:blipFill>
          <a:blip r:embed="rId2"/>
          <a:stretch>
            <a:fillRect/>
          </a:stretch>
        </p:blipFill>
        <p:spPr>
          <a:xfrm>
            <a:off x="222046" y="56891"/>
            <a:ext cx="5325313" cy="6797350"/>
          </a:xfrm>
          <a:prstGeom prst="rect">
            <a:avLst/>
          </a:prstGeom>
        </p:spPr>
      </p:pic>
      <p:sp>
        <p:nvSpPr>
          <p:cNvPr id="9" name="Titre 5">
            <a:extLst>
              <a:ext uri="{FF2B5EF4-FFF2-40B4-BE49-F238E27FC236}">
                <a16:creationId xmlns:a16="http://schemas.microsoft.com/office/drawing/2014/main" id="{0D9AA9F3-01B5-E1DE-DA90-FD1181B7C4EE}"/>
              </a:ext>
            </a:extLst>
          </p:cNvPr>
          <p:cNvSpPr txBox="1">
            <a:spLocks/>
          </p:cNvSpPr>
          <p:nvPr/>
        </p:nvSpPr>
        <p:spPr>
          <a:xfrm>
            <a:off x="6096000" y="197224"/>
            <a:ext cx="58744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sz="3000"/>
              <a:t>Compte de résultat (détails)</a:t>
            </a:r>
            <a:endParaRPr lang="fr-FR" sz="3000" dirty="0"/>
          </a:p>
        </p:txBody>
      </p:sp>
    </p:spTree>
    <p:extLst>
      <p:ext uri="{BB962C8B-B14F-4D97-AF65-F5344CB8AC3E}">
        <p14:creationId xmlns:p14="http://schemas.microsoft.com/office/powerpoint/2010/main" val="7536414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0244E-54B7-9900-21B1-CB749725C62B}"/>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79D8B8C3-0B60-A322-0B0B-E1DE3D7FF198}"/>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3" name="Image 2">
            <a:extLst>
              <a:ext uri="{FF2B5EF4-FFF2-40B4-BE49-F238E27FC236}">
                <a16:creationId xmlns:a16="http://schemas.microsoft.com/office/drawing/2014/main" id="{71A66127-A99C-3DA2-BA57-F23C3768DD16}"/>
              </a:ext>
            </a:extLst>
          </p:cNvPr>
          <p:cNvPicPr>
            <a:picLocks noChangeAspect="1"/>
          </p:cNvPicPr>
          <p:nvPr/>
        </p:nvPicPr>
        <p:blipFill>
          <a:blip r:embed="rId2"/>
          <a:stretch>
            <a:fillRect/>
          </a:stretch>
        </p:blipFill>
        <p:spPr>
          <a:xfrm>
            <a:off x="420105" y="16274"/>
            <a:ext cx="5358903" cy="6846521"/>
          </a:xfrm>
          <a:prstGeom prst="rect">
            <a:avLst/>
          </a:prstGeom>
        </p:spPr>
      </p:pic>
      <p:sp>
        <p:nvSpPr>
          <p:cNvPr id="5" name="Titre 5">
            <a:extLst>
              <a:ext uri="{FF2B5EF4-FFF2-40B4-BE49-F238E27FC236}">
                <a16:creationId xmlns:a16="http://schemas.microsoft.com/office/drawing/2014/main" id="{D594BC6C-8C83-F467-80FC-033AABDDADCC}"/>
              </a:ext>
            </a:extLst>
          </p:cNvPr>
          <p:cNvSpPr txBox="1">
            <a:spLocks/>
          </p:cNvSpPr>
          <p:nvPr/>
        </p:nvSpPr>
        <p:spPr>
          <a:xfrm>
            <a:off x="6096000" y="197224"/>
            <a:ext cx="58744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sz="3000" dirty="0"/>
              <a:t>Compte de résultat (détails)</a:t>
            </a:r>
          </a:p>
        </p:txBody>
      </p:sp>
    </p:spTree>
    <p:extLst>
      <p:ext uri="{BB962C8B-B14F-4D97-AF65-F5344CB8AC3E}">
        <p14:creationId xmlns:p14="http://schemas.microsoft.com/office/powerpoint/2010/main" val="31141725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456E7A-A00B-6296-B7AA-8C71D2AD8D94}"/>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9ABD8222-5C2A-1883-005C-658ADB97C705}"/>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EBDA27A6-5ECA-E392-2883-E7A2314F58FA}"/>
              </a:ext>
            </a:extLst>
          </p:cNvPr>
          <p:cNvSpPr>
            <a:spLocks noGrp="1"/>
          </p:cNvSpPr>
          <p:nvPr>
            <p:ph type="title"/>
          </p:nvPr>
        </p:nvSpPr>
        <p:spPr>
          <a:xfrm>
            <a:off x="6096000" y="197224"/>
            <a:ext cx="5874489" cy="1325563"/>
          </a:xfrm>
        </p:spPr>
        <p:txBody>
          <a:bodyPr>
            <a:normAutofit/>
          </a:bodyPr>
          <a:lstStyle/>
          <a:p>
            <a:r>
              <a:rPr lang="fr-FR" sz="3000" dirty="0"/>
              <a:t>Compte de résultat (détails)</a:t>
            </a:r>
          </a:p>
        </p:txBody>
      </p:sp>
      <p:pic>
        <p:nvPicPr>
          <p:cNvPr id="4" name="Image 3">
            <a:extLst>
              <a:ext uri="{FF2B5EF4-FFF2-40B4-BE49-F238E27FC236}">
                <a16:creationId xmlns:a16="http://schemas.microsoft.com/office/drawing/2014/main" id="{6BE91401-92CE-6C53-80F8-A0E11DC8BA8A}"/>
              </a:ext>
            </a:extLst>
          </p:cNvPr>
          <p:cNvPicPr>
            <a:picLocks noChangeAspect="1"/>
          </p:cNvPicPr>
          <p:nvPr/>
        </p:nvPicPr>
        <p:blipFill>
          <a:blip r:embed="rId2"/>
          <a:stretch>
            <a:fillRect/>
          </a:stretch>
        </p:blipFill>
        <p:spPr>
          <a:xfrm>
            <a:off x="776296" y="1154301"/>
            <a:ext cx="7615536" cy="4738284"/>
          </a:xfrm>
          <a:prstGeom prst="rect">
            <a:avLst/>
          </a:prstGeom>
        </p:spPr>
      </p:pic>
    </p:spTree>
    <p:extLst>
      <p:ext uri="{BB962C8B-B14F-4D97-AF65-F5344CB8AC3E}">
        <p14:creationId xmlns:p14="http://schemas.microsoft.com/office/powerpoint/2010/main" val="1809599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D8DC1-9B55-5CDA-4E8A-A8AA5D4988C7}"/>
            </a:ext>
          </a:extLst>
        </p:cNvPr>
        <p:cNvGrpSpPr/>
        <p:nvPr/>
      </p:nvGrpSpPr>
      <p:grpSpPr>
        <a:xfrm>
          <a:off x="0" y="0"/>
          <a:ext cx="0" cy="0"/>
          <a:chOff x="0" y="0"/>
          <a:chExt cx="0" cy="0"/>
        </a:xfrm>
      </p:grpSpPr>
      <p:sp>
        <p:nvSpPr>
          <p:cNvPr id="7" name="Espace réservé du pied de page 2">
            <a:extLst>
              <a:ext uri="{FF2B5EF4-FFF2-40B4-BE49-F238E27FC236}">
                <a16:creationId xmlns:a16="http://schemas.microsoft.com/office/drawing/2014/main" id="{66A5787C-1A8C-308E-6723-C00FD097F838}"/>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6" name="Titre 5">
            <a:extLst>
              <a:ext uri="{FF2B5EF4-FFF2-40B4-BE49-F238E27FC236}">
                <a16:creationId xmlns:a16="http://schemas.microsoft.com/office/drawing/2014/main" id="{5119A00F-D2B0-BF3D-7BAA-D7E90D5105CE}"/>
              </a:ext>
            </a:extLst>
          </p:cNvPr>
          <p:cNvSpPr>
            <a:spLocks noGrp="1"/>
          </p:cNvSpPr>
          <p:nvPr>
            <p:ph type="title"/>
          </p:nvPr>
        </p:nvSpPr>
        <p:spPr>
          <a:xfrm>
            <a:off x="704227" y="197224"/>
            <a:ext cx="10878173" cy="1325563"/>
          </a:xfrm>
        </p:spPr>
        <p:txBody>
          <a:bodyPr>
            <a:normAutofit/>
          </a:bodyPr>
          <a:lstStyle/>
          <a:p>
            <a:r>
              <a:rPr lang="fr-FR" sz="2800" dirty="0"/>
              <a:t>Evolution des contributions volontaires en nature (détail)</a:t>
            </a:r>
          </a:p>
        </p:txBody>
      </p:sp>
      <p:pic>
        <p:nvPicPr>
          <p:cNvPr id="4" name="Image 3">
            <a:extLst>
              <a:ext uri="{FF2B5EF4-FFF2-40B4-BE49-F238E27FC236}">
                <a16:creationId xmlns:a16="http://schemas.microsoft.com/office/drawing/2014/main" id="{F50AB5FE-58A8-0018-E3D6-B1430D25A420}"/>
              </a:ext>
            </a:extLst>
          </p:cNvPr>
          <p:cNvPicPr>
            <a:picLocks noChangeAspect="1"/>
          </p:cNvPicPr>
          <p:nvPr/>
        </p:nvPicPr>
        <p:blipFill>
          <a:blip r:embed="rId2"/>
          <a:stretch>
            <a:fillRect/>
          </a:stretch>
        </p:blipFill>
        <p:spPr>
          <a:xfrm>
            <a:off x="704227" y="1142777"/>
            <a:ext cx="10783546" cy="5152874"/>
          </a:xfrm>
          <a:prstGeom prst="rect">
            <a:avLst/>
          </a:prstGeom>
        </p:spPr>
      </p:pic>
    </p:spTree>
    <p:extLst>
      <p:ext uri="{BB962C8B-B14F-4D97-AF65-F5344CB8AC3E}">
        <p14:creationId xmlns:p14="http://schemas.microsoft.com/office/powerpoint/2010/main" val="15928056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0338A-43D9-4291-F149-DD84CFA61BED}"/>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33162452-359C-A25A-D846-D896E30943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ABF9B78F-ECFD-A8EE-7610-6D846DDE1D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C5221D5D-D96E-9F75-0B77-B013955939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45EDC0E1-69CF-2546-2503-D2F9389C60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3" name="Espace réservé du texte 2">
            <a:extLst>
              <a:ext uri="{FF2B5EF4-FFF2-40B4-BE49-F238E27FC236}">
                <a16:creationId xmlns:a16="http://schemas.microsoft.com/office/drawing/2014/main" id="{2E3EF030-BB0A-C440-0FC3-1C8C932A3556}"/>
              </a:ext>
            </a:extLst>
          </p:cNvPr>
          <p:cNvSpPr>
            <a:spLocks noGrp="1"/>
          </p:cNvSpPr>
          <p:nvPr>
            <p:ph type="body" idx="1"/>
          </p:nvPr>
        </p:nvSpPr>
        <p:spPr>
          <a:xfrm>
            <a:off x="1534566" y="3311228"/>
            <a:ext cx="8761338" cy="1199497"/>
          </a:xfrm>
        </p:spPr>
        <p:txBody>
          <a:bodyPr>
            <a:normAutofit fontScale="92500"/>
          </a:bodyPr>
          <a:lstStyle/>
          <a:p>
            <a:pPr algn="ctr"/>
            <a:r>
              <a:rPr lang="fr-FR" sz="6000" dirty="0"/>
              <a:t>Actions et budget 2026</a:t>
            </a:r>
            <a:endParaRPr lang="fr-FR" sz="6000" b="1" noProof="1">
              <a:solidFill>
                <a:srgbClr val="002060"/>
              </a:solidFill>
              <a:latin typeface="Segoe UI Symbol" panose="020B0502040204020203" pitchFamily="34" charset="0"/>
              <a:ea typeface="Segoe UI Symbol" panose="020B0502040204020203" pitchFamily="34" charset="0"/>
            </a:endParaRPr>
          </a:p>
        </p:txBody>
      </p:sp>
      <p:sp>
        <p:nvSpPr>
          <p:cNvPr id="10" name="Espace réservé du pied de page 2">
            <a:extLst>
              <a:ext uri="{FF2B5EF4-FFF2-40B4-BE49-F238E27FC236}">
                <a16:creationId xmlns:a16="http://schemas.microsoft.com/office/drawing/2014/main" id="{53FFC930-B6D4-71A6-F8DA-5D4F9EF9F04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8" name="Image 7">
            <a:extLst>
              <a:ext uri="{FF2B5EF4-FFF2-40B4-BE49-F238E27FC236}">
                <a16:creationId xmlns:a16="http://schemas.microsoft.com/office/drawing/2014/main" id="{5D3B93FE-B9B8-E296-CFD7-455D941F98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9755" y="1630029"/>
            <a:ext cx="5932489" cy="1540480"/>
          </a:xfrm>
          <a:prstGeom prst="rect">
            <a:avLst/>
          </a:prstGeom>
        </p:spPr>
      </p:pic>
    </p:spTree>
    <p:extLst>
      <p:ext uri="{BB962C8B-B14F-4D97-AF65-F5344CB8AC3E}">
        <p14:creationId xmlns:p14="http://schemas.microsoft.com/office/powerpoint/2010/main" val="29135475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717816" y="82368"/>
            <a:ext cx="10515600" cy="1325563"/>
          </a:xfrm>
        </p:spPr>
        <p:txBody>
          <a:bodyPr/>
          <a:lstStyle/>
          <a:p>
            <a:r>
              <a:rPr lang="fr-FR" dirty="0"/>
              <a:t>Actions en 2026</a:t>
            </a:r>
          </a:p>
        </p:txBody>
      </p:sp>
      <p:sp>
        <p:nvSpPr>
          <p:cNvPr id="3" name="Espace réservé du contenu 2"/>
          <p:cNvSpPr>
            <a:spLocks noGrp="1"/>
          </p:cNvSpPr>
          <p:nvPr>
            <p:ph idx="1"/>
          </p:nvPr>
        </p:nvSpPr>
        <p:spPr>
          <a:xfrm>
            <a:off x="581194" y="1450733"/>
            <a:ext cx="11029615" cy="5210914"/>
          </a:xfrm>
        </p:spPr>
        <p:txBody>
          <a:bodyPr>
            <a:noAutofit/>
          </a:bodyPr>
          <a:lstStyle/>
          <a:p>
            <a:pPr>
              <a:spcBef>
                <a:spcPts val="600"/>
              </a:spcBef>
            </a:pPr>
            <a:r>
              <a:rPr lang="fr-FR" altLang="en-US" sz="2000" dirty="0">
                <a:solidFill>
                  <a:srgbClr val="002060"/>
                </a:solidFill>
                <a:latin typeface="Segoe UI" panose="020B0502040204020203" pitchFamily="34" charset="0"/>
                <a:ea typeface="ＭＳ Ｐゴシック" panose="020B0600070205080204" pitchFamily="34" charset="-128"/>
                <a:cs typeface="Segoe UI" panose="020B0502040204020203" pitchFamily="34" charset="0"/>
              </a:rPr>
              <a:t>Mise en place progressive de la stratégie 2026-2030</a:t>
            </a:r>
          </a:p>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Information</a:t>
            </a:r>
          </a:p>
          <a:p>
            <a:pPr lvl="1">
              <a:spcBef>
                <a:spcPts val="600"/>
              </a:spcBef>
            </a:pPr>
            <a:r>
              <a:rPr lang="fr-FR" altLang="en-US" sz="1800" dirty="0">
                <a:solidFill>
                  <a:srgbClr val="002060"/>
                </a:solidFill>
                <a:latin typeface="Segoe UI" panose="020B0502040204020203" pitchFamily="34" charset="0"/>
                <a:ea typeface="ＭＳ Ｐゴシック" panose="020B0600070205080204" pitchFamily="34" charset="-128"/>
                <a:cs typeface="Segoe UI" panose="020B0502040204020203" pitchFamily="34" charset="0"/>
              </a:rPr>
              <a:t>Mise à jour </a:t>
            </a: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de brochures</a:t>
            </a:r>
          </a:p>
          <a:p>
            <a:pPr lvl="2">
              <a:spcBef>
                <a:spcPts val="600"/>
              </a:spcBef>
            </a:pPr>
            <a:r>
              <a:rPr lang="fr-FR" sz="1800" dirty="0" err="1">
                <a:latin typeface="Segoe UI" panose="020B0502040204020203" pitchFamily="34" charset="0"/>
                <a:cs typeface="Segoe UI" panose="020B0502040204020203" pitchFamily="34" charset="0"/>
              </a:rPr>
              <a:t>LymphoSite.fr</a:t>
            </a:r>
            <a:r>
              <a:rPr lang="fr-FR" sz="1800" dirty="0">
                <a:latin typeface="Segoe UI" panose="020B0502040204020203" pitchFamily="34" charset="0"/>
                <a:cs typeface="Segoe UI" panose="020B0502040204020203" pitchFamily="34" charset="0"/>
              </a:rPr>
              <a:t> - création de nouveaux contenus</a:t>
            </a:r>
          </a:p>
          <a:p>
            <a:pPr lvl="2">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Chaine de podcasts </a:t>
            </a:r>
            <a:r>
              <a:rPr lang="fr-FR" altLang="en-US" sz="1800" dirty="0" err="1">
                <a:latin typeface="Segoe UI" panose="020B0502040204020203" pitchFamily="34" charset="0"/>
                <a:ea typeface="ＭＳ Ｐゴシック" panose="020B0600070205080204" pitchFamily="34" charset="-128"/>
                <a:cs typeface="Segoe UI" panose="020B0502040204020203" pitchFamily="34" charset="0"/>
              </a:rPr>
              <a:t>Dechocage</a:t>
            </a:r>
            <a:endParaRPr lang="fr-FR" altLang="en-US" sz="1800" dirty="0">
              <a:latin typeface="Segoe UI" panose="020B0502040204020203" pitchFamily="34" charset="0"/>
              <a:ea typeface="ＭＳ Ｐゴシック" panose="020B0600070205080204" pitchFamily="34" charset="-128"/>
              <a:cs typeface="Segoe UI" panose="020B0502040204020203" pitchFamily="34" charset="0"/>
            </a:endParaRPr>
          </a:p>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Soutien:</a:t>
            </a:r>
          </a:p>
          <a:p>
            <a:pPr lvl="1">
              <a:spcBef>
                <a:spcPts val="600"/>
              </a:spcBef>
            </a:pPr>
            <a:r>
              <a:rPr lang="fr-FR" altLang="en-US" sz="1800" dirty="0">
                <a:solidFill>
                  <a:srgbClr val="002060"/>
                </a:solidFill>
                <a:latin typeface="Segoe UI" panose="020B0502040204020203" pitchFamily="34" charset="0"/>
                <a:ea typeface="ＭＳ Ｐゴシック" panose="020B0600070205080204" pitchFamily="34" charset="-128"/>
                <a:cs typeface="Segoe UI" panose="020B0502040204020203" pitchFamily="34" charset="0"/>
              </a:rPr>
              <a:t>Comité Social</a:t>
            </a:r>
          </a:p>
          <a:p>
            <a:pPr lvl="1">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Développement de nouvelles permanences</a:t>
            </a:r>
          </a:p>
          <a:p>
            <a:pPr lvl="1">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Création de roupes de parole</a:t>
            </a:r>
          </a:p>
          <a:p>
            <a:pPr lvl="1">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Développement du groupe AJA</a:t>
            </a:r>
          </a:p>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Bénévoles:</a:t>
            </a:r>
          </a:p>
          <a:p>
            <a:pPr lvl="1">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Cafés ELLyE </a:t>
            </a:r>
          </a:p>
          <a:p>
            <a:pPr lvl="1">
              <a:spcBef>
                <a:spcPts val="600"/>
              </a:spcBef>
            </a:pPr>
            <a:r>
              <a:rPr lang="fr-FR" altLang="en-US" sz="1800" dirty="0">
                <a:latin typeface="Segoe UI" panose="020B0502040204020203" pitchFamily="34" charset="0"/>
                <a:ea typeface="ＭＳ Ｐゴシック" panose="020B0600070205080204" pitchFamily="34" charset="-128"/>
                <a:cs typeface="Segoe UI" panose="020B0502040204020203" pitchFamily="34" charset="0"/>
              </a:rPr>
              <a:t>Renforcement des formations pour bénévoles (en </a:t>
            </a:r>
            <a:r>
              <a:rPr lang="fr-FR" altLang="en-US" sz="1800" dirty="0">
                <a:solidFill>
                  <a:srgbClr val="002060"/>
                </a:solidFill>
                <a:latin typeface="Segoe UI" panose="020B0502040204020203" pitchFamily="34" charset="0"/>
                <a:ea typeface="ＭＳ Ｐゴシック" panose="020B0600070205080204" pitchFamily="34" charset="-128"/>
                <a:cs typeface="Segoe UI" panose="020B0502040204020203" pitchFamily="34" charset="0"/>
              </a:rPr>
              <a:t>personne ou distanciel)</a:t>
            </a:r>
          </a:p>
          <a:p>
            <a:pPr lvl="1">
              <a:spcBef>
                <a:spcPts val="600"/>
              </a:spcBef>
            </a:pPr>
            <a:r>
              <a:rPr lang="fr-FR" sz="1800" dirty="0">
                <a:latin typeface="Segoe UI" panose="020B0502040204020203" pitchFamily="34" charset="0"/>
                <a:cs typeface="Segoe UI" panose="020B0502040204020203" pitchFamily="34" charset="0"/>
              </a:rPr>
              <a:t>Développement du réseau des adhérents, bénévoles et régions</a:t>
            </a:r>
          </a:p>
          <a:p>
            <a:pPr>
              <a:spcBef>
                <a:spcPts val="600"/>
              </a:spcBef>
            </a:pPr>
            <a:r>
              <a:rPr lang="fr-FR" sz="2000" dirty="0">
                <a:latin typeface="Segoe UI" panose="020B0502040204020203" pitchFamily="34" charset="0"/>
                <a:cs typeface="Segoe UI" panose="020B0502040204020203" pitchFamily="34" charset="0"/>
              </a:rPr>
              <a:t>Webinaires</a:t>
            </a:r>
          </a:p>
          <a:p>
            <a:pPr lvl="1">
              <a:spcBef>
                <a:spcPts val="200"/>
              </a:spcBef>
            </a:pPr>
            <a:endParaRPr lang="fr-FR" altLang="en-US" sz="1600" dirty="0">
              <a:latin typeface="Montserrat" pitchFamily="2" charset="77"/>
              <a:ea typeface="ＭＳ Ｐゴシック" panose="020B0600070205080204" pitchFamily="34" charset="-128"/>
            </a:endParaRPr>
          </a:p>
        </p:txBody>
      </p:sp>
      <p:sp>
        <p:nvSpPr>
          <p:cNvPr id="4" name="Espace réservé de la date 3"/>
          <p:cNvSpPr>
            <a:spLocks noGrp="1"/>
          </p:cNvSpPr>
          <p:nvPr>
            <p:ph type="dt" sz="half" idx="10"/>
          </p:nvPr>
        </p:nvSpPr>
        <p:spPr>
          <a:xfrm>
            <a:off x="581194" y="6409093"/>
            <a:ext cx="811737" cy="365125"/>
          </a:xfrm>
          <a:prstGeom prst="rect">
            <a:avLst/>
          </a:prstGeom>
        </p:spPr>
        <p:txBody>
          <a:bodyPr/>
          <a:lstStyle>
            <a:defPPr>
              <a:defRPr lang="en-US"/>
            </a:defPPr>
            <a:lvl1pPr marL="0" algn="l"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a:t>21 mai 2025</a:t>
            </a:r>
            <a:endParaRPr lang="en-US" dirty="0"/>
          </a:p>
        </p:txBody>
      </p:sp>
      <p:sp>
        <p:nvSpPr>
          <p:cNvPr id="5" name="Espace réservé du pied de page 4"/>
          <p:cNvSpPr>
            <a:spLocks noGrp="1"/>
          </p:cNvSpPr>
          <p:nvPr>
            <p:ph type="ftr" sz="quarter" idx="11"/>
          </p:nvPr>
        </p:nvSpPr>
        <p:spPr>
          <a:xfrm>
            <a:off x="5179933" y="6410507"/>
            <a:ext cx="1591367" cy="365125"/>
          </a:xfrm>
          <a:prstGeom prst="rect">
            <a:avLst/>
          </a:prstGeom>
        </p:spPr>
        <p:txBody>
          <a:bodyPr/>
          <a:lstStyle>
            <a:defPPr>
              <a:defRPr lang="en-US"/>
            </a:defPPr>
            <a:lvl1pPr marL="0" algn="l"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t>Assemblée Generale</a:t>
            </a:r>
          </a:p>
        </p:txBody>
      </p:sp>
      <p:sp>
        <p:nvSpPr>
          <p:cNvPr id="6" name="Espace réservé du numéro de diapositive 5"/>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57</a:t>
            </a:fld>
            <a:endParaRPr lang="en-US" dirty="0"/>
          </a:p>
        </p:txBody>
      </p:sp>
      <p:pic>
        <p:nvPicPr>
          <p:cNvPr id="7" name="Image 6">
            <a:extLst>
              <a:ext uri="{FF2B5EF4-FFF2-40B4-BE49-F238E27FC236}">
                <a16:creationId xmlns:a16="http://schemas.microsoft.com/office/drawing/2014/main" id="{1415A360-20D2-8FA9-9483-5F269B9AFA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588161">
            <a:off x="7053609" y="957961"/>
            <a:ext cx="5269662" cy="1368365"/>
          </a:xfrm>
          <a:prstGeom prst="rect">
            <a:avLst/>
          </a:prstGeom>
        </p:spPr>
      </p:pic>
    </p:spTree>
    <p:extLst>
      <p:ext uri="{BB962C8B-B14F-4D97-AF65-F5344CB8AC3E}">
        <p14:creationId xmlns:p14="http://schemas.microsoft.com/office/powerpoint/2010/main" val="20957918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E8E6-8B80-D14B-A628-24B4CF43C141}"/>
              </a:ext>
            </a:extLst>
          </p:cNvPr>
          <p:cNvSpPr>
            <a:spLocks noGrp="1"/>
          </p:cNvSpPr>
          <p:nvPr>
            <p:ph type="title"/>
          </p:nvPr>
        </p:nvSpPr>
        <p:spPr>
          <a:xfrm>
            <a:off x="717816" y="35516"/>
            <a:ext cx="10515600" cy="1325563"/>
          </a:xfrm>
        </p:spPr>
        <p:txBody>
          <a:bodyPr/>
          <a:lstStyle/>
          <a:p>
            <a:r>
              <a:rPr lang="fr-FR" dirty="0"/>
              <a:t>Actions 2026</a:t>
            </a:r>
            <a:endParaRPr lang="en-US" dirty="0"/>
          </a:p>
        </p:txBody>
      </p:sp>
      <p:sp>
        <p:nvSpPr>
          <p:cNvPr id="3" name="Content Placeholder 2">
            <a:extLst>
              <a:ext uri="{FF2B5EF4-FFF2-40B4-BE49-F238E27FC236}">
                <a16:creationId xmlns:a16="http://schemas.microsoft.com/office/drawing/2014/main" id="{20242C15-254A-D445-A2AA-9DBFBC194417}"/>
              </a:ext>
            </a:extLst>
          </p:cNvPr>
          <p:cNvSpPr>
            <a:spLocks noGrp="1"/>
          </p:cNvSpPr>
          <p:nvPr>
            <p:ph idx="1"/>
          </p:nvPr>
        </p:nvSpPr>
        <p:spPr>
          <a:xfrm>
            <a:off x="460808" y="1361079"/>
            <a:ext cx="11029615" cy="4890634"/>
          </a:xfrm>
        </p:spPr>
        <p:txBody>
          <a:bodyPr>
            <a:normAutofit lnSpcReduction="10000"/>
          </a:bodyPr>
          <a:lstStyle/>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Renforcement des actions de plaidoyer</a:t>
            </a:r>
          </a:p>
          <a:p>
            <a:pPr lvl="1">
              <a:spcBef>
                <a:spcPts val="600"/>
              </a:spcBef>
            </a:pPr>
            <a:r>
              <a:rPr lang="fr-FR" altLang="en-US" sz="1400" dirty="0">
                <a:latin typeface="Segoe UI" panose="020B0502040204020203" pitchFamily="34" charset="0"/>
                <a:ea typeface="ＭＳ Ｐゴシック" panose="020B0600070205080204" pitchFamily="34" charset="-128"/>
                <a:cs typeface="Segoe UI" panose="020B0502040204020203" pitchFamily="34" charset="0"/>
              </a:rPr>
              <a:t> </a:t>
            </a:r>
          </a:p>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Recherche</a:t>
            </a:r>
          </a:p>
          <a:p>
            <a:pPr lvl="1">
              <a:spcBef>
                <a:spcPts val="600"/>
              </a:spcBef>
            </a:pPr>
            <a:r>
              <a:rPr lang="fr-FR" altLang="en-US" sz="1700" dirty="0">
                <a:latin typeface="Segoe UI" panose="020B0502040204020203" pitchFamily="34" charset="0"/>
                <a:ea typeface="ＭＳ Ｐゴシック" panose="020B0600070205080204" pitchFamily="34" charset="-128"/>
                <a:cs typeface="Segoe UI" panose="020B0502040204020203" pitchFamily="34" charset="0"/>
              </a:rPr>
              <a:t>Développement de PRECAP</a:t>
            </a:r>
          </a:p>
          <a:p>
            <a:pPr lvl="1">
              <a:spcBef>
                <a:spcPts val="600"/>
              </a:spcBef>
            </a:pPr>
            <a:r>
              <a:rPr lang="fr-FR" sz="1700" dirty="0">
                <a:latin typeface="Segoe UI" panose="020B0502040204020203" pitchFamily="34" charset="0"/>
                <a:cs typeface="Segoe UI" panose="020B0502040204020203" pitchFamily="34" charset="0"/>
              </a:rPr>
              <a:t>Mise à jour des contenus pour la plateforme </a:t>
            </a:r>
            <a:r>
              <a:rPr lang="fr-FR" sz="1700" u="sng" dirty="0">
                <a:solidFill>
                  <a:srgbClr val="EF3D54"/>
                </a:solidFill>
                <a:latin typeface="Segoe UI" panose="020B0502040204020203" pitchFamily="34" charset="0"/>
                <a:cs typeface="Segoe UI" panose="020B0502040204020203" pitchFamily="34" charset="0"/>
                <a:hlinkClick r:id="rId2"/>
              </a:rPr>
              <a:t>www</a:t>
            </a:r>
            <a:r>
              <a:rPr lang="fr-FR" sz="1700" u="sng" dirty="0">
                <a:solidFill>
                  <a:schemeClr val="accent3"/>
                </a:solidFill>
                <a:latin typeface="Segoe UI" panose="020B0502040204020203" pitchFamily="34" charset="0"/>
                <a:cs typeface="Segoe UI" panose="020B0502040204020203" pitchFamily="34" charset="0"/>
                <a:hlinkClick r:id="rId2"/>
              </a:rPr>
              <a:t>.orley.org</a:t>
            </a:r>
            <a:endParaRPr lang="fr-FR" sz="1700" u="sng" dirty="0">
              <a:solidFill>
                <a:schemeClr val="accent3"/>
              </a:solidFill>
              <a:latin typeface="Segoe UI" panose="020B0502040204020203" pitchFamily="34" charset="0"/>
              <a:cs typeface="Segoe UI" panose="020B0502040204020203" pitchFamily="34" charset="0"/>
            </a:endParaRPr>
          </a:p>
          <a:p>
            <a:pPr>
              <a:spcBef>
                <a:spcPts val="600"/>
              </a:spcBef>
            </a:pPr>
            <a:r>
              <a:rPr lang="fr-FR" altLang="en-US" sz="2000" dirty="0">
                <a:latin typeface="Segoe UI" panose="020B0502040204020203" pitchFamily="34" charset="0"/>
                <a:ea typeface="ＭＳ Ｐゴシック" panose="020B0600070205080204" pitchFamily="34" charset="-128"/>
                <a:cs typeface="Segoe UI" panose="020B0502040204020203" pitchFamily="34" charset="0"/>
              </a:rPr>
              <a:t>Présence et intervention dans différents congrès et salons</a:t>
            </a:r>
            <a:endParaRPr lang="fr-FR" altLang="en-US" sz="2200" dirty="0">
              <a:latin typeface="Segoe UI" panose="020B0502040204020203" pitchFamily="34" charset="0"/>
              <a:ea typeface="ＭＳ Ｐゴシック" panose="020B0600070205080204" pitchFamily="34" charset="-128"/>
              <a:cs typeface="Segoe UI" panose="020B0502040204020203" pitchFamily="34" charset="0"/>
            </a:endParaRPr>
          </a:p>
          <a:p>
            <a:pPr lvl="1">
              <a:spcBef>
                <a:spcPts val="600"/>
              </a:spcBef>
            </a:pPr>
            <a:r>
              <a:rPr lang="fr-FR" altLang="en-US" sz="1700" dirty="0">
                <a:latin typeface="Segoe UI" panose="020B0502040204020203" pitchFamily="34" charset="0"/>
                <a:ea typeface="ＭＳ Ｐゴシック" panose="020B0600070205080204" pitchFamily="34" charset="-128"/>
                <a:cs typeface="Segoe UI" panose="020B0502040204020203" pitchFamily="34" charset="0"/>
              </a:rPr>
              <a:t>EBMT, EHA, ASH, SFH, Dermato, LYSA </a:t>
            </a:r>
          </a:p>
          <a:p>
            <a:pPr>
              <a:spcBef>
                <a:spcPts val="600"/>
              </a:spcBef>
            </a:pPr>
            <a:r>
              <a:rPr lang="fr-FR" sz="2000" dirty="0">
                <a:latin typeface="Segoe UI" panose="020B0502040204020203" pitchFamily="34" charset="0"/>
                <a:cs typeface="Segoe UI" panose="020B0502040204020203" pitchFamily="34" charset="0"/>
              </a:rPr>
              <a:t>Sport et représentation avec de l'équipe </a:t>
            </a:r>
            <a:r>
              <a:rPr lang="fr-FR" sz="2000" dirty="0" err="1">
                <a:latin typeface="Segoe UI" panose="020B0502040204020203" pitchFamily="34" charset="0"/>
                <a:cs typeface="Segoe UI" panose="020B0502040204020203" pitchFamily="34" charset="0"/>
              </a:rPr>
              <a:t>Lymform’Espoir</a:t>
            </a:r>
            <a:endParaRPr lang="fr-FR" sz="2000" dirty="0">
              <a:latin typeface="Segoe UI" panose="020B0502040204020203" pitchFamily="34" charset="0"/>
              <a:cs typeface="Segoe UI" panose="020B0502040204020203" pitchFamily="34" charset="0"/>
            </a:endParaRPr>
          </a:p>
          <a:p>
            <a:pPr>
              <a:spcBef>
                <a:spcPts val="600"/>
              </a:spcBef>
            </a:pPr>
            <a:r>
              <a:rPr lang="fr-FR" sz="2000" dirty="0">
                <a:latin typeface="Segoe UI" panose="020B0502040204020203" pitchFamily="34" charset="0"/>
                <a:cs typeface="Segoe UI" panose="020B0502040204020203" pitchFamily="34" charset="0"/>
              </a:rPr>
              <a:t>ASAPP</a:t>
            </a:r>
          </a:p>
          <a:p>
            <a:pPr lvl="1">
              <a:spcBef>
                <a:spcPts val="600"/>
              </a:spcBef>
            </a:pPr>
            <a:r>
              <a:rPr lang="fr-FR" sz="1700" dirty="0">
                <a:solidFill>
                  <a:srgbClr val="002060"/>
                </a:solidFill>
                <a:latin typeface="Montserrat" pitchFamily="2" charset="77"/>
              </a:rPr>
              <a:t>Mise en œuvre des ateliers de simulation avec des patients partenaires pour Internes en hématologie – IDF, GE, CVL et ARA</a:t>
            </a:r>
          </a:p>
          <a:p>
            <a:pPr>
              <a:spcBef>
                <a:spcPts val="200"/>
              </a:spcBef>
              <a:spcAft>
                <a:spcPts val="600"/>
              </a:spcAft>
            </a:pPr>
            <a:r>
              <a:rPr lang="fr-FR" sz="2000" dirty="0">
                <a:latin typeface="Montserrat" pitchFamily="2" charset="77"/>
                <a:ea typeface="ＭＳ Ｐゴシック" panose="020B0600070205080204" pitchFamily="34" charset="-128"/>
              </a:rPr>
              <a:t>Ressources humaines</a:t>
            </a:r>
          </a:p>
          <a:p>
            <a:pPr lvl="1">
              <a:spcBef>
                <a:spcPts val="200"/>
              </a:spcBef>
              <a:spcAft>
                <a:spcPts val="600"/>
              </a:spcAft>
            </a:pPr>
            <a:r>
              <a:rPr lang="fr-FR" sz="1700" dirty="0">
                <a:latin typeface="Montserrat" pitchFamily="2" charset="77"/>
                <a:ea typeface="ＭＳ Ｐゴシック" panose="020B0600070205080204" pitchFamily="34" charset="-128"/>
              </a:rPr>
              <a:t>Recrutement pour poste de Coordinateur National (Ronan Jaffré)</a:t>
            </a:r>
          </a:p>
          <a:p>
            <a:pPr>
              <a:spcBef>
                <a:spcPts val="200"/>
              </a:spcBef>
              <a:spcAft>
                <a:spcPts val="600"/>
              </a:spcAft>
            </a:pPr>
            <a:r>
              <a:rPr lang="fr-FR" sz="2000" dirty="0">
                <a:latin typeface="Montserrat" pitchFamily="2" charset="77"/>
                <a:ea typeface="ＭＳ Ｐゴシック" panose="020B0600070205080204" pitchFamily="34" charset="-128"/>
              </a:rPr>
              <a:t>Journées d’ELLyE 2026</a:t>
            </a:r>
          </a:p>
          <a:p>
            <a:pPr>
              <a:spcBef>
                <a:spcPts val="200"/>
              </a:spcBef>
              <a:spcAft>
                <a:spcPts val="600"/>
              </a:spcAft>
            </a:pPr>
            <a:r>
              <a:rPr lang="fr-FR" sz="2000" dirty="0">
                <a:latin typeface="Montserrat" pitchFamily="2" charset="77"/>
                <a:ea typeface="ＭＳ Ｐゴシック" panose="020B0600070205080204" pitchFamily="34" charset="-128"/>
              </a:rPr>
              <a:t>PHARE</a:t>
            </a:r>
          </a:p>
          <a:p>
            <a:pPr lvl="1">
              <a:spcBef>
                <a:spcPts val="600"/>
              </a:spcBef>
            </a:pPr>
            <a:endParaRPr lang="fr-FR" sz="1700" dirty="0">
              <a:solidFill>
                <a:srgbClr val="002060"/>
              </a:solidFill>
              <a:latin typeface="Montserrat" pitchFamily="2" charset="77"/>
            </a:endParaRPr>
          </a:p>
          <a:p>
            <a:endParaRPr lang="fr-FR" sz="2000" dirty="0"/>
          </a:p>
        </p:txBody>
      </p:sp>
      <p:sp>
        <p:nvSpPr>
          <p:cNvPr id="4" name="Date Placeholder 3">
            <a:extLst>
              <a:ext uri="{FF2B5EF4-FFF2-40B4-BE49-F238E27FC236}">
                <a16:creationId xmlns:a16="http://schemas.microsoft.com/office/drawing/2014/main" id="{23FBCC2A-4058-054E-8711-323802193F89}"/>
              </a:ext>
            </a:extLst>
          </p:cNvPr>
          <p:cNvSpPr>
            <a:spLocks noGrp="1"/>
          </p:cNvSpPr>
          <p:nvPr>
            <p:ph type="dt" sz="half" idx="10"/>
          </p:nvPr>
        </p:nvSpPr>
        <p:spPr>
          <a:xfrm>
            <a:off x="581194" y="6409093"/>
            <a:ext cx="811737" cy="365125"/>
          </a:xfrm>
          <a:prstGeom prst="rect">
            <a:avLst/>
          </a:prstGeom>
        </p:spPr>
        <p:txBody>
          <a:bodyPr/>
          <a:lstStyle>
            <a:defPPr>
              <a:defRPr lang="en-US"/>
            </a:defPPr>
            <a:lvl1pPr marL="0" algn="l"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fr-FR"/>
              <a:t>21 mai 2025</a:t>
            </a:r>
            <a:endParaRPr lang="en-US" dirty="0"/>
          </a:p>
        </p:txBody>
      </p:sp>
      <p:sp>
        <p:nvSpPr>
          <p:cNvPr id="5" name="Footer Placeholder 4">
            <a:extLst>
              <a:ext uri="{FF2B5EF4-FFF2-40B4-BE49-F238E27FC236}">
                <a16:creationId xmlns:a16="http://schemas.microsoft.com/office/drawing/2014/main" id="{09823C0F-358E-884C-A6BD-A7A7FA406BB7}"/>
              </a:ext>
            </a:extLst>
          </p:cNvPr>
          <p:cNvSpPr>
            <a:spLocks noGrp="1"/>
          </p:cNvSpPr>
          <p:nvPr>
            <p:ph type="ftr" sz="quarter" idx="11"/>
          </p:nvPr>
        </p:nvSpPr>
        <p:spPr>
          <a:xfrm>
            <a:off x="5179933" y="6410507"/>
            <a:ext cx="1591367" cy="365125"/>
          </a:xfrm>
          <a:prstGeom prst="rect">
            <a:avLst/>
          </a:prstGeom>
        </p:spPr>
        <p:txBody>
          <a:bodyPr/>
          <a:lstStyle>
            <a:defPPr>
              <a:defRPr lang="en-US"/>
            </a:defPPr>
            <a:lvl1pPr marL="0" algn="l"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t>Assemblée Generale</a:t>
            </a:r>
            <a:endParaRPr lang="en-US" dirty="0"/>
          </a:p>
        </p:txBody>
      </p:sp>
      <p:sp>
        <p:nvSpPr>
          <p:cNvPr id="6" name="Slide Number Placeholder 5">
            <a:extLst>
              <a:ext uri="{FF2B5EF4-FFF2-40B4-BE49-F238E27FC236}">
                <a16:creationId xmlns:a16="http://schemas.microsoft.com/office/drawing/2014/main" id="{B2B72755-90BD-2B49-833E-27AD31BF34F5}"/>
              </a:ext>
            </a:extLst>
          </p:cNvPr>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58</a:t>
            </a:fld>
            <a:endParaRPr lang="en-US" dirty="0"/>
          </a:p>
        </p:txBody>
      </p:sp>
      <p:pic>
        <p:nvPicPr>
          <p:cNvPr id="7" name="Image 6">
            <a:extLst>
              <a:ext uri="{FF2B5EF4-FFF2-40B4-BE49-F238E27FC236}">
                <a16:creationId xmlns:a16="http://schemas.microsoft.com/office/drawing/2014/main" id="{C65636A4-9169-CB41-C432-ED0A74A5BA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588161">
            <a:off x="7040546" y="957962"/>
            <a:ext cx="5269662" cy="1368365"/>
          </a:xfrm>
          <a:prstGeom prst="rect">
            <a:avLst/>
          </a:prstGeom>
        </p:spPr>
      </p:pic>
    </p:spTree>
    <p:extLst>
      <p:ext uri="{BB962C8B-B14F-4D97-AF65-F5344CB8AC3E}">
        <p14:creationId xmlns:p14="http://schemas.microsoft.com/office/powerpoint/2010/main" val="23138430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D5F404DB-2FD8-CBB0-25FE-DCAD1826BB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920" y="286610"/>
            <a:ext cx="7772400" cy="6284779"/>
          </a:xfrm>
          <a:prstGeom prst="rect">
            <a:avLst/>
          </a:prstGeom>
        </p:spPr>
      </p:pic>
      <p:sp>
        <p:nvSpPr>
          <p:cNvPr id="3" name="Title 2">
            <a:extLst>
              <a:ext uri="{FF2B5EF4-FFF2-40B4-BE49-F238E27FC236}">
                <a16:creationId xmlns:a16="http://schemas.microsoft.com/office/drawing/2014/main" id="{CA3093A6-B80B-9C59-BF96-4539B9DFF453}"/>
              </a:ext>
            </a:extLst>
          </p:cNvPr>
          <p:cNvSpPr>
            <a:spLocks noGrp="1"/>
          </p:cNvSpPr>
          <p:nvPr>
            <p:ph type="title"/>
          </p:nvPr>
        </p:nvSpPr>
        <p:spPr>
          <a:xfrm>
            <a:off x="7524503" y="4363364"/>
            <a:ext cx="4262577" cy="2494636"/>
          </a:xfrm>
        </p:spPr>
        <p:txBody>
          <a:bodyPr/>
          <a:lstStyle/>
          <a:p>
            <a:r>
              <a:rPr lang="fr-FR" dirty="0"/>
              <a:t>Budget 2026</a:t>
            </a:r>
          </a:p>
        </p:txBody>
      </p:sp>
    </p:spTree>
    <p:extLst>
      <p:ext uri="{BB962C8B-B14F-4D97-AF65-F5344CB8AC3E}">
        <p14:creationId xmlns:p14="http://schemas.microsoft.com/office/powerpoint/2010/main" val="22201215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2065A77E-D136-EF4A-9EB8-577DEDFD9ED2}"/>
              </a:ext>
            </a:extLst>
          </p:cNvPr>
          <p:cNvSpPr>
            <a:spLocks noGrp="1"/>
          </p:cNvSpPr>
          <p:nvPr>
            <p:ph type="ftr" sz="quarter" idx="11"/>
          </p:nvPr>
        </p:nvSpPr>
        <p:spPr/>
        <p:txBody>
          <a:bodyPr/>
          <a:lstStyle/>
          <a:p>
            <a:pPr algn="ctr"/>
            <a:r>
              <a:rPr lang="en-US"/>
              <a:t>Assemblée Generale</a:t>
            </a:r>
            <a:endParaRPr lang="en-US" dirty="0"/>
          </a:p>
        </p:txBody>
      </p:sp>
      <p:sp>
        <p:nvSpPr>
          <p:cNvPr id="3" name="Title 2">
            <a:extLst>
              <a:ext uri="{FF2B5EF4-FFF2-40B4-BE49-F238E27FC236}">
                <a16:creationId xmlns:a16="http://schemas.microsoft.com/office/drawing/2014/main" id="{1BDC0BC0-98F7-135B-605C-A45C0B321BCE}"/>
              </a:ext>
            </a:extLst>
          </p:cNvPr>
          <p:cNvSpPr txBox="1">
            <a:spLocks/>
          </p:cNvSpPr>
          <p:nvPr/>
        </p:nvSpPr>
        <p:spPr>
          <a:xfrm>
            <a:off x="549503" y="214321"/>
            <a:ext cx="10515600" cy="90945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dirty="0"/>
              <a:t>Charges 2026</a:t>
            </a:r>
          </a:p>
          <a:p>
            <a:endParaRPr lang="fr-FR" dirty="0"/>
          </a:p>
        </p:txBody>
      </p:sp>
      <p:pic>
        <p:nvPicPr>
          <p:cNvPr id="7" name="Image 6">
            <a:extLst>
              <a:ext uri="{FF2B5EF4-FFF2-40B4-BE49-F238E27FC236}">
                <a16:creationId xmlns:a16="http://schemas.microsoft.com/office/drawing/2014/main" id="{31810EF0-5FD6-7DCF-6838-78676CC8D8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964167"/>
            <a:ext cx="13335897" cy="5392183"/>
          </a:xfrm>
          <a:prstGeom prst="rect">
            <a:avLst/>
          </a:prstGeom>
        </p:spPr>
      </p:pic>
    </p:spTree>
    <p:extLst>
      <p:ext uri="{BB962C8B-B14F-4D97-AF65-F5344CB8AC3E}">
        <p14:creationId xmlns:p14="http://schemas.microsoft.com/office/powerpoint/2010/main" val="11021569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a:t>Vote</a:t>
            </a:r>
          </a:p>
        </p:txBody>
      </p:sp>
      <p:sp>
        <p:nvSpPr>
          <p:cNvPr id="3" name="Espace réservé du contenu 2"/>
          <p:cNvSpPr>
            <a:spLocks noGrp="1"/>
          </p:cNvSpPr>
          <p:nvPr>
            <p:ph idx="1"/>
          </p:nvPr>
        </p:nvSpPr>
        <p:spPr>
          <a:xfrm>
            <a:off x="656499" y="1957891"/>
            <a:ext cx="11029615" cy="2398955"/>
          </a:xfrm>
        </p:spPr>
        <p:txBody>
          <a:bodyPr>
            <a:normAutofit/>
          </a:bodyPr>
          <a:lstStyle/>
          <a:p>
            <a:pPr marL="0" indent="0">
              <a:buNone/>
            </a:pPr>
            <a:r>
              <a:rPr lang="fr-FR" sz="3200" dirty="0"/>
              <a:t>Approbation des actions et budget pour l’exercice 2026, selon les données suivantes :</a:t>
            </a:r>
          </a:p>
          <a:p>
            <a:pPr marL="0" indent="0" algn="ctr">
              <a:buNone/>
            </a:pPr>
            <a:r>
              <a:rPr lang="fr-FR" sz="3600" b="1" dirty="0">
                <a:solidFill>
                  <a:schemeClr val="accent1"/>
                </a:solidFill>
              </a:rPr>
              <a:t>679.500€</a:t>
            </a:r>
            <a:r>
              <a:rPr lang="fr-FR" sz="3600" dirty="0">
                <a:solidFill>
                  <a:schemeClr val="accent1"/>
                </a:solidFill>
              </a:rPr>
              <a:t> de dépenses et </a:t>
            </a:r>
            <a:r>
              <a:rPr lang="fr-FR" sz="3600" b="1" dirty="0">
                <a:solidFill>
                  <a:schemeClr val="accent1"/>
                </a:solidFill>
              </a:rPr>
              <a:t>681.000€</a:t>
            </a:r>
            <a:r>
              <a:rPr lang="fr-FR" sz="3600" dirty="0">
                <a:solidFill>
                  <a:schemeClr val="accent1"/>
                </a:solidFill>
              </a:rPr>
              <a:t> de recettes?</a:t>
            </a:r>
          </a:p>
          <a:p>
            <a:pPr marL="0" indent="0">
              <a:buNone/>
            </a:pPr>
            <a:endParaRPr lang="fr-FR" sz="3200" dirty="0"/>
          </a:p>
        </p:txBody>
      </p:sp>
      <p:sp>
        <p:nvSpPr>
          <p:cNvPr id="6" name="Espace réservé du numéro de diapositive 5"/>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61</a:t>
            </a:fld>
            <a:endParaRPr lang="en-US" dirty="0"/>
          </a:p>
        </p:txBody>
      </p:sp>
      <p:sp>
        <p:nvSpPr>
          <p:cNvPr id="7" name="TextBox 6">
            <a:extLst>
              <a:ext uri="{FF2B5EF4-FFF2-40B4-BE49-F238E27FC236}">
                <a16:creationId xmlns:a16="http://schemas.microsoft.com/office/drawing/2014/main" id="{27E0DBFC-49AD-B245-B0C9-392A16897C0A}"/>
              </a:ext>
            </a:extLst>
          </p:cNvPr>
          <p:cNvSpPr txBox="1"/>
          <p:nvPr/>
        </p:nvSpPr>
        <p:spPr>
          <a:xfrm>
            <a:off x="1099073" y="4356846"/>
            <a:ext cx="9993854" cy="1323439"/>
          </a:xfrm>
          <a:prstGeom prst="rect">
            <a:avLst/>
          </a:prstGeom>
          <a:noFill/>
        </p:spPr>
        <p:txBody>
          <a:bodyPr wrap="square" rtlCol="0">
            <a:spAutoFit/>
          </a:bodyPr>
          <a:lstStyle/>
          <a:p>
            <a:pPr algn="ctr"/>
            <a:r>
              <a:rPr lang="fr-FR" sz="4400" b="1" dirty="0"/>
              <a:t>Approuvez-vous?</a:t>
            </a:r>
          </a:p>
          <a:p>
            <a:pPr algn="ctr"/>
            <a:r>
              <a:rPr lang="fr-FR" sz="3600" b="1" dirty="0"/>
              <a:t>Seuls les membres à jour peuvent voter.</a:t>
            </a:r>
          </a:p>
        </p:txBody>
      </p:sp>
    </p:spTree>
    <p:extLst>
      <p:ext uri="{BB962C8B-B14F-4D97-AF65-F5344CB8AC3E}">
        <p14:creationId xmlns:p14="http://schemas.microsoft.com/office/powerpoint/2010/main" val="8690827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2577792-4FF7-39DF-0042-6432189E000D}"/>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B0B17B2-4827-75B1-85B7-9BBD85B268FB}"/>
              </a:ext>
            </a:extLst>
          </p:cNvPr>
          <p:cNvSpPr>
            <a:spLocks noGrp="1"/>
          </p:cNvSpPr>
          <p:nvPr>
            <p:ph type="ctrTitle"/>
          </p:nvPr>
        </p:nvSpPr>
        <p:spPr>
          <a:xfrm>
            <a:off x="180363" y="3620573"/>
            <a:ext cx="11831273" cy="1337606"/>
          </a:xfrm>
          <a:noFill/>
        </p:spPr>
        <p:txBody>
          <a:bodyPr>
            <a:noAutofit/>
          </a:bodyPr>
          <a:lstStyle/>
          <a:p>
            <a:pPr algn="ctr"/>
            <a:r>
              <a:rPr lang="fr-FR" b="1" noProof="1">
                <a:solidFill>
                  <a:schemeClr val="accent6"/>
                </a:solidFill>
                <a:latin typeface="Segoe UI Symbol" panose="020B0502040204020203" pitchFamily="34" charset="0"/>
                <a:ea typeface="Segoe UI Symbol" panose="020B0502040204020203" pitchFamily="34" charset="0"/>
              </a:rPr>
              <a:t>ÉLAN 2030</a:t>
            </a:r>
            <a:br>
              <a:rPr lang="fr-FR" b="1" noProof="1">
                <a:solidFill>
                  <a:schemeClr val="accent6"/>
                </a:solidFill>
                <a:latin typeface="Segoe UI Symbol" panose="020B0502040204020203" pitchFamily="34" charset="0"/>
                <a:ea typeface="Segoe UI Symbol" panose="020B0502040204020203" pitchFamily="34" charset="0"/>
              </a:rPr>
            </a:br>
            <a:br>
              <a:rPr lang="fr-FR" b="1" noProof="1">
                <a:solidFill>
                  <a:schemeClr val="accent6"/>
                </a:solidFill>
                <a:latin typeface="Segoe UI Symbol" panose="020B0502040204020203" pitchFamily="34" charset="0"/>
                <a:ea typeface="Segoe UI Symbol" panose="020B0502040204020203" pitchFamily="34" charset="0"/>
              </a:rPr>
            </a:br>
            <a:r>
              <a:rPr lang="fr-FR" b="1" noProof="1">
                <a:solidFill>
                  <a:schemeClr val="accent6"/>
                </a:solidFill>
                <a:latin typeface="Segoe UI Symbol" panose="020B0502040204020203" pitchFamily="34" charset="0"/>
                <a:ea typeface="Segoe UI Symbol" panose="020B0502040204020203" pitchFamily="34" charset="0"/>
              </a:rPr>
              <a:t>Plan stratégique 2026-2030</a:t>
            </a:r>
          </a:p>
        </p:txBody>
      </p:sp>
      <p:sp>
        <p:nvSpPr>
          <p:cNvPr id="3" name="Espace réservé du pied de page 2">
            <a:extLst>
              <a:ext uri="{FF2B5EF4-FFF2-40B4-BE49-F238E27FC236}">
                <a16:creationId xmlns:a16="http://schemas.microsoft.com/office/drawing/2014/main" id="{BE5896EC-CE2F-ED8E-5DA4-39D93E36A4C7}"/>
              </a:ext>
            </a:extLst>
          </p:cNvPr>
          <p:cNvSpPr>
            <a:spLocks noGrp="1"/>
          </p:cNvSpPr>
          <p:nvPr>
            <p:ph type="ftr" sz="quarter" idx="11"/>
          </p:nvPr>
        </p:nvSpPr>
        <p:spPr>
          <a:xfrm>
            <a:off x="9199549" y="6395956"/>
            <a:ext cx="2872946" cy="365125"/>
          </a:xfrm>
        </p:spPr>
        <p:txBody>
          <a:body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7" name="Image 6">
            <a:extLst>
              <a:ext uri="{FF2B5EF4-FFF2-40B4-BE49-F238E27FC236}">
                <a16:creationId xmlns:a16="http://schemas.microsoft.com/office/drawing/2014/main" id="{EEBD36F5-EAE8-1234-77AD-4CE3737466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3519" y="136818"/>
            <a:ext cx="4784962" cy="2630925"/>
          </a:xfrm>
          <a:prstGeom prst="rect">
            <a:avLst/>
          </a:prstGeom>
        </p:spPr>
      </p:pic>
    </p:spTree>
    <p:extLst>
      <p:ext uri="{BB962C8B-B14F-4D97-AF65-F5344CB8AC3E}">
        <p14:creationId xmlns:p14="http://schemas.microsoft.com/office/powerpoint/2010/main" val="245215466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A5BA1-1A9C-B187-A524-2771C8F8C9C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C3A181E-A862-53F5-3619-4CF6BB44C8AE}"/>
              </a:ext>
            </a:extLst>
          </p:cNvPr>
          <p:cNvSpPr/>
          <p:nvPr/>
        </p:nvSpPr>
        <p:spPr>
          <a:xfrm>
            <a:off x="0" y="5058000"/>
            <a:ext cx="12192000" cy="1800000"/>
          </a:xfrm>
          <a:prstGeom prst="rect">
            <a:avLst/>
          </a:prstGeom>
          <a:solidFill>
            <a:srgbClr val="34ABE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noProof="0" dirty="0"/>
          </a:p>
        </p:txBody>
      </p:sp>
      <p:grpSp>
        <p:nvGrpSpPr>
          <p:cNvPr id="8" name="Groupe 7">
            <a:extLst>
              <a:ext uri="{FF2B5EF4-FFF2-40B4-BE49-F238E27FC236}">
                <a16:creationId xmlns:a16="http://schemas.microsoft.com/office/drawing/2014/main" id="{BBEB88A7-35BB-F872-69DB-4E084ED47A65}"/>
              </a:ext>
            </a:extLst>
          </p:cNvPr>
          <p:cNvGrpSpPr/>
          <p:nvPr/>
        </p:nvGrpSpPr>
        <p:grpSpPr>
          <a:xfrm>
            <a:off x="6289171" y="980103"/>
            <a:ext cx="5285693" cy="3902992"/>
            <a:chOff x="812826" y="1234168"/>
            <a:chExt cx="5285693" cy="3902992"/>
          </a:xfrm>
        </p:grpSpPr>
        <p:sp>
          <p:nvSpPr>
            <p:cNvPr id="9" name="TextBox 3">
              <a:extLst>
                <a:ext uri="{FF2B5EF4-FFF2-40B4-BE49-F238E27FC236}">
                  <a16:creationId xmlns:a16="http://schemas.microsoft.com/office/drawing/2014/main" id="{01BFFC2A-072D-A888-3998-B6D7F518B759}"/>
                </a:ext>
              </a:extLst>
            </p:cNvPr>
            <p:cNvSpPr txBox="1"/>
            <p:nvPr/>
          </p:nvSpPr>
          <p:spPr>
            <a:xfrm>
              <a:off x="812827" y="1234168"/>
              <a:ext cx="4705350" cy="1092607"/>
            </a:xfrm>
            <a:prstGeom prst="rect">
              <a:avLst/>
            </a:prstGeom>
            <a:noFill/>
          </p:spPr>
          <p:txBody>
            <a:bodyPr wrap="square" rtlCol="0">
              <a:spAutoFit/>
            </a:bodyPr>
            <a:lstStyle/>
            <a:p>
              <a:r>
                <a:rPr lang="fr-FR" sz="4000" noProof="0" dirty="0">
                  <a:solidFill>
                    <a:srgbClr val="232959"/>
                  </a:solidFill>
                  <a:latin typeface="Segoe UI Black" panose="020B0A02040204020203" pitchFamily="34" charset="0"/>
                  <a:ea typeface="Segoe UI Black" panose="020B0A02040204020203" pitchFamily="34" charset="0"/>
                  <a:cs typeface="Arial" panose="020B0604020202020204" pitchFamily="34" charset="0"/>
                </a:rPr>
                <a:t>Plan stratégique</a:t>
              </a:r>
              <a:endParaRPr lang="fr-FR" sz="4800" noProof="0" dirty="0">
                <a:solidFill>
                  <a:srgbClr val="232959"/>
                </a:solidFill>
                <a:latin typeface="Segoe UI Black" panose="020B0A02040204020203" pitchFamily="34" charset="0"/>
                <a:ea typeface="Segoe UI Black" panose="020B0A02040204020203" pitchFamily="34" charset="0"/>
                <a:cs typeface="Arial" panose="020B0604020202020204" pitchFamily="34" charset="0"/>
              </a:endParaRPr>
            </a:p>
            <a:p>
              <a:r>
                <a:rPr lang="fr-FR" sz="2500" noProof="0" dirty="0">
                  <a:solidFill>
                    <a:srgbClr val="34ABE2"/>
                  </a:solidFill>
                  <a:latin typeface="Segoe UI" panose="020B0502040204020203" pitchFamily="34" charset="0"/>
                  <a:cs typeface="Segoe UI" panose="020B0502040204020203" pitchFamily="34" charset="0"/>
                </a:rPr>
                <a:t>ELLyE 2026-2030</a:t>
              </a:r>
            </a:p>
          </p:txBody>
        </p:sp>
        <p:sp>
          <p:nvSpPr>
            <p:cNvPr id="10" name="TextBox 4">
              <a:extLst>
                <a:ext uri="{FF2B5EF4-FFF2-40B4-BE49-F238E27FC236}">
                  <a16:creationId xmlns:a16="http://schemas.microsoft.com/office/drawing/2014/main" id="{945752C4-7B61-5D4D-A06B-4EFB8E5EFB87}"/>
                </a:ext>
              </a:extLst>
            </p:cNvPr>
            <p:cNvSpPr txBox="1"/>
            <p:nvPr/>
          </p:nvSpPr>
          <p:spPr>
            <a:xfrm>
              <a:off x="812826" y="2644170"/>
              <a:ext cx="5285693" cy="2492990"/>
            </a:xfrm>
            <a:prstGeom prst="rect">
              <a:avLst/>
            </a:prstGeom>
            <a:noFill/>
          </p:spPr>
          <p:txBody>
            <a:bodyPr wrap="square" rtlCol="0">
              <a:spAutoFit/>
            </a:bodyPr>
            <a:lstStyle>
              <a:defPPr>
                <a:defRPr lang="ko-KR"/>
              </a:defPPr>
              <a:lvl1pPr>
                <a:defRPr sz="1100">
                  <a:solidFill>
                    <a:schemeClr val="tx1">
                      <a:lumMod val="75000"/>
                      <a:lumOff val="25000"/>
                    </a:schemeClr>
                  </a:solidFill>
                </a:defRPr>
              </a:lvl1pPr>
            </a:lstStyle>
            <a:p>
              <a:r>
                <a:rPr lang="fr-FR" sz="1200" dirty="0">
                  <a:solidFill>
                    <a:srgbClr val="232959"/>
                  </a:solidFill>
                  <a:latin typeface="Segoe UI" panose="020B0502040204020203" pitchFamily="34" charset="0"/>
                  <a:cs typeface="Segoe UI" panose="020B0502040204020203" pitchFamily="34" charset="0"/>
                </a:rPr>
                <a:t>En 2026, ELLyE arrive à la fin d’un premier cycle stratégique, faisant suite à la fusion entre FLE et SILLC.</a:t>
              </a:r>
            </a:p>
            <a:p>
              <a:endParaRPr lang="fr-FR" sz="1200" dirty="0">
                <a:solidFill>
                  <a:srgbClr val="232959"/>
                </a:solidFill>
                <a:latin typeface="Segoe UI" panose="020B0502040204020203" pitchFamily="34" charset="0"/>
                <a:cs typeface="Segoe UI" panose="020B0502040204020203" pitchFamily="34" charset="0"/>
              </a:endParaRPr>
            </a:p>
            <a:p>
              <a:r>
                <a:rPr lang="fr-FR" sz="1200" noProof="0" dirty="0">
                  <a:solidFill>
                    <a:srgbClr val="232959"/>
                  </a:solidFill>
                  <a:latin typeface="Segoe UI" panose="020B0502040204020203" pitchFamily="34" charset="0"/>
                  <a:cs typeface="Segoe UI" panose="020B0502040204020203" pitchFamily="34" charset="0"/>
                </a:rPr>
                <a:t>Cette étape majeure, réussie avec succès, nous autorise aujourd’hui à envisager l’horizon de 2030 avec beaucoup d’ambitions.</a:t>
              </a:r>
            </a:p>
            <a:p>
              <a:endParaRPr lang="fr-FR" sz="1200" noProof="0" dirty="0">
                <a:solidFill>
                  <a:srgbClr val="232959"/>
                </a:solidFill>
                <a:latin typeface="Segoe UI" panose="020B0502040204020203" pitchFamily="34" charset="0"/>
                <a:cs typeface="Segoe UI" panose="020B0502040204020203" pitchFamily="34" charset="0"/>
              </a:endParaRPr>
            </a:p>
            <a:p>
              <a:r>
                <a:rPr lang="fr-FR" sz="1200" dirty="0">
                  <a:solidFill>
                    <a:srgbClr val="232959"/>
                  </a:solidFill>
                  <a:latin typeface="Segoe UI" panose="020B0502040204020203" pitchFamily="34" charset="0"/>
                  <a:cs typeface="Segoe UI" panose="020B0502040204020203" pitchFamily="34" charset="0"/>
                </a:rPr>
                <a:t>Ce plan aborde tout autant les enjeux internes, pour répondre à l’évolution de l’association, que les objectifs concrets de renforcement et de développement sur les quatre grandes missions de l’association.</a:t>
              </a:r>
            </a:p>
            <a:p>
              <a:endParaRPr lang="fr-FR" sz="1200" noProof="0" dirty="0">
                <a:solidFill>
                  <a:srgbClr val="232959"/>
                </a:solidFill>
                <a:latin typeface="Segoe UI" panose="020B0502040204020203" pitchFamily="34" charset="0"/>
                <a:cs typeface="Segoe UI" panose="020B0502040204020203" pitchFamily="34" charset="0"/>
              </a:endParaRPr>
            </a:p>
            <a:p>
              <a:r>
                <a:rPr lang="fr-FR" sz="1200" dirty="0">
                  <a:solidFill>
                    <a:srgbClr val="232959"/>
                  </a:solidFill>
                  <a:latin typeface="Segoe UI" panose="020B0502040204020203" pitchFamily="34" charset="0"/>
                  <a:cs typeface="Segoe UI" panose="020B0502040204020203" pitchFamily="34" charset="0"/>
                </a:rPr>
                <a:t>Avec pour horizon, toujours, les patients et les proches.</a:t>
              </a:r>
            </a:p>
            <a:p>
              <a:endParaRPr lang="fr-FR" sz="1200" noProof="0" dirty="0">
                <a:solidFill>
                  <a:srgbClr val="232959"/>
                </a:solidFill>
                <a:latin typeface="Segoe UI" panose="020B0502040204020203" pitchFamily="34" charset="0"/>
                <a:cs typeface="Segoe UI" panose="020B0502040204020203" pitchFamily="34" charset="0"/>
              </a:endParaRPr>
            </a:p>
            <a:p>
              <a:pPr algn="r"/>
              <a:r>
                <a:rPr lang="fr-FR" sz="1200" dirty="0">
                  <a:solidFill>
                    <a:srgbClr val="232959"/>
                  </a:solidFill>
                  <a:latin typeface="Segoe UI" panose="020B0502040204020203" pitchFamily="34" charset="0"/>
                  <a:cs typeface="Segoe UI" panose="020B0502040204020203" pitchFamily="34" charset="0"/>
                </a:rPr>
                <a:t>Plus forts, ensemble !</a:t>
              </a:r>
              <a:endParaRPr lang="fr-FR" sz="1200" noProof="0" dirty="0">
                <a:solidFill>
                  <a:srgbClr val="232959"/>
                </a:solidFill>
                <a:latin typeface="Segoe UI" panose="020B0502040204020203" pitchFamily="34" charset="0"/>
                <a:cs typeface="Segoe UI" panose="020B0502040204020203" pitchFamily="34" charset="0"/>
              </a:endParaRPr>
            </a:p>
          </p:txBody>
        </p:sp>
      </p:grpSp>
      <p:pic>
        <p:nvPicPr>
          <p:cNvPr id="15" name="Graphique 14">
            <a:extLst>
              <a:ext uri="{FF2B5EF4-FFF2-40B4-BE49-F238E27FC236}">
                <a16:creationId xmlns:a16="http://schemas.microsoft.com/office/drawing/2014/main" id="{10EF3203-15C2-5906-A9DD-BE2C0B77189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512" y="440103"/>
            <a:ext cx="1897478" cy="1080000"/>
          </a:xfrm>
          <a:prstGeom prst="rect">
            <a:avLst/>
          </a:prstGeom>
        </p:spPr>
      </p:pic>
      <p:pic>
        <p:nvPicPr>
          <p:cNvPr id="2" name="Image 1" descr="Une image contenant Police, Graphique, logo, conception&#10;&#10;Le contenu généré par l’IA peut être incorrect.">
            <a:extLst>
              <a:ext uri="{FF2B5EF4-FFF2-40B4-BE49-F238E27FC236}">
                <a16:creationId xmlns:a16="http://schemas.microsoft.com/office/drawing/2014/main" id="{BDACF856-7990-1762-7365-CF8FEF97DCA9}"/>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87966" y="1862246"/>
            <a:ext cx="5514297" cy="2492990"/>
          </a:xfrm>
          <a:prstGeom prst="rect">
            <a:avLst/>
          </a:prstGeom>
        </p:spPr>
      </p:pic>
      <p:sp>
        <p:nvSpPr>
          <p:cNvPr id="22" name="Rectangle 21">
            <a:extLst>
              <a:ext uri="{FF2B5EF4-FFF2-40B4-BE49-F238E27FC236}">
                <a16:creationId xmlns:a16="http://schemas.microsoft.com/office/drawing/2014/main" id="{362D695A-B7EE-1340-5921-256FDA6E2D81}"/>
              </a:ext>
            </a:extLst>
          </p:cNvPr>
          <p:cNvSpPr/>
          <p:nvPr/>
        </p:nvSpPr>
        <p:spPr>
          <a:xfrm>
            <a:off x="6053674" y="5347230"/>
            <a:ext cx="1382290" cy="1402071"/>
          </a:xfrm>
          <a:prstGeom prst="rect">
            <a:avLst/>
          </a:prstGeom>
          <a:solidFill>
            <a:srgbClr val="23295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3" name="Image 22" descr="Une image contenant logo, Graphique, texte, clipart&#10;&#10;Le contenu généré par l’IA peut être incorrect.">
            <a:extLst>
              <a:ext uri="{FF2B5EF4-FFF2-40B4-BE49-F238E27FC236}">
                <a16:creationId xmlns:a16="http://schemas.microsoft.com/office/drawing/2014/main" id="{30446084-DD47-3B0E-4D6C-3653AA3B4E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6895" y="5320233"/>
            <a:ext cx="1519603" cy="1519603"/>
          </a:xfrm>
          <a:prstGeom prst="rect">
            <a:avLst/>
          </a:prstGeom>
        </p:spPr>
      </p:pic>
      <p:sp>
        <p:nvSpPr>
          <p:cNvPr id="24" name="Rectangle 23">
            <a:extLst>
              <a:ext uri="{FF2B5EF4-FFF2-40B4-BE49-F238E27FC236}">
                <a16:creationId xmlns:a16="http://schemas.microsoft.com/office/drawing/2014/main" id="{D9D2F6AC-2760-9DB8-9EF4-5316D304AE83}"/>
              </a:ext>
            </a:extLst>
          </p:cNvPr>
          <p:cNvSpPr/>
          <p:nvPr/>
        </p:nvSpPr>
        <p:spPr>
          <a:xfrm>
            <a:off x="10541621" y="5348297"/>
            <a:ext cx="1382290" cy="1402071"/>
          </a:xfrm>
          <a:prstGeom prst="rect">
            <a:avLst/>
          </a:prstGeom>
          <a:solidFill>
            <a:srgbClr val="FFD54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5" name="Image 24" descr="Une image contenant Police, logo, Graphique, texte&#10;&#10;Le contenu généré par l’IA peut être incorrect.">
            <a:extLst>
              <a:ext uri="{FF2B5EF4-FFF2-40B4-BE49-F238E27FC236}">
                <a16:creationId xmlns:a16="http://schemas.microsoft.com/office/drawing/2014/main" id="{28969201-B6C9-2648-1974-B70C55D540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94842" y="5321300"/>
            <a:ext cx="1519603" cy="1519603"/>
          </a:xfrm>
          <a:prstGeom prst="rect">
            <a:avLst/>
          </a:prstGeom>
        </p:spPr>
      </p:pic>
      <p:sp>
        <p:nvSpPr>
          <p:cNvPr id="26" name="Rectangle 25">
            <a:extLst>
              <a:ext uri="{FF2B5EF4-FFF2-40B4-BE49-F238E27FC236}">
                <a16:creationId xmlns:a16="http://schemas.microsoft.com/office/drawing/2014/main" id="{CEC75C43-350E-5447-2923-D68E3BDBA2CE}"/>
              </a:ext>
            </a:extLst>
          </p:cNvPr>
          <p:cNvSpPr/>
          <p:nvPr/>
        </p:nvSpPr>
        <p:spPr>
          <a:xfrm>
            <a:off x="7549728" y="5347764"/>
            <a:ext cx="1382290" cy="1402071"/>
          </a:xfrm>
          <a:prstGeom prst="rect">
            <a:avLst/>
          </a:prstGeom>
          <a:solidFill>
            <a:srgbClr val="6EC3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7" name="Image 26" descr="Une image contenant logo, Graphique, texte, Police&#10;&#10;Le contenu généré par l’IA peut être incorrect.">
            <a:extLst>
              <a:ext uri="{FF2B5EF4-FFF2-40B4-BE49-F238E27FC236}">
                <a16:creationId xmlns:a16="http://schemas.microsoft.com/office/drawing/2014/main" id="{B58B7231-9490-1700-EAAF-A68816B552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03108" y="5320926"/>
            <a:ext cx="1518910" cy="1518910"/>
          </a:xfrm>
          <a:prstGeom prst="rect">
            <a:avLst/>
          </a:prstGeom>
        </p:spPr>
      </p:pic>
      <p:sp>
        <p:nvSpPr>
          <p:cNvPr id="28" name="Rectangle 27">
            <a:extLst>
              <a:ext uri="{FF2B5EF4-FFF2-40B4-BE49-F238E27FC236}">
                <a16:creationId xmlns:a16="http://schemas.microsoft.com/office/drawing/2014/main" id="{27A458CC-5190-2CD8-83FF-1B2F50DC6C91}"/>
              </a:ext>
            </a:extLst>
          </p:cNvPr>
          <p:cNvSpPr/>
          <p:nvPr/>
        </p:nvSpPr>
        <p:spPr>
          <a:xfrm>
            <a:off x="9045407" y="5347230"/>
            <a:ext cx="1382290" cy="1402071"/>
          </a:xfrm>
          <a:prstGeom prst="rect">
            <a:avLst/>
          </a:prstGeom>
          <a:solidFill>
            <a:srgbClr val="E730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29" name="Image 28" descr="Une image contenant Graphique, Police, logo, symbole&#10;&#10;Le contenu généré par l’IA peut être incorrect.">
            <a:extLst>
              <a:ext uri="{FF2B5EF4-FFF2-40B4-BE49-F238E27FC236}">
                <a16:creationId xmlns:a16="http://schemas.microsoft.com/office/drawing/2014/main" id="{D03AFA6A-3327-3124-4238-B984BF3125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98628" y="5320233"/>
            <a:ext cx="1519603" cy="1519603"/>
          </a:xfrm>
          <a:prstGeom prst="rect">
            <a:avLst/>
          </a:prstGeom>
        </p:spPr>
      </p:pic>
    </p:spTree>
    <p:extLst>
      <p:ext uri="{BB962C8B-B14F-4D97-AF65-F5344CB8AC3E}">
        <p14:creationId xmlns:p14="http://schemas.microsoft.com/office/powerpoint/2010/main" val="4552064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007CD-54A0-D942-28AE-E43DF36612D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027487A-468C-286B-7A0B-79A4BAB564CA}"/>
              </a:ext>
            </a:extLst>
          </p:cNvPr>
          <p:cNvSpPr>
            <a:spLocks noGrp="1"/>
          </p:cNvSpPr>
          <p:nvPr>
            <p:ph type="title"/>
          </p:nvPr>
        </p:nvSpPr>
        <p:spPr>
          <a:xfrm>
            <a:off x="415636" y="24468"/>
            <a:ext cx="10457411" cy="1325563"/>
          </a:xfrm>
        </p:spPr>
        <p:txBody>
          <a:bodyPr/>
          <a:lstStyle/>
          <a:p>
            <a:r>
              <a:rPr lang="fr-FR" b="1" noProof="1">
                <a:latin typeface="Segoe UI Symbol" panose="020B0502040204020203" pitchFamily="34" charset="0"/>
                <a:ea typeface="Segoe UI Symbol" panose="020B0502040204020203" pitchFamily="34" charset="0"/>
              </a:rPr>
              <a:t>UNE ÉLABORATION COLLECTIVE</a:t>
            </a:r>
          </a:p>
        </p:txBody>
      </p:sp>
      <p:sp>
        <p:nvSpPr>
          <p:cNvPr id="8" name="Espace réservé du contenu 7">
            <a:extLst>
              <a:ext uri="{FF2B5EF4-FFF2-40B4-BE49-F238E27FC236}">
                <a16:creationId xmlns:a16="http://schemas.microsoft.com/office/drawing/2014/main" id="{37BC4684-8B39-F2EA-ECF0-CC2266AF23AE}"/>
              </a:ext>
            </a:extLst>
          </p:cNvPr>
          <p:cNvSpPr>
            <a:spLocks noGrp="1"/>
          </p:cNvSpPr>
          <p:nvPr>
            <p:ph idx="1"/>
          </p:nvPr>
        </p:nvSpPr>
        <p:spPr>
          <a:xfrm>
            <a:off x="415636" y="1072572"/>
            <a:ext cx="11360728" cy="5032841"/>
          </a:xfrm>
        </p:spPr>
        <p:txBody>
          <a:bodyPr>
            <a:noAutofit/>
          </a:bodyPr>
          <a:lstStyle/>
          <a:p>
            <a:pPr>
              <a:spcBef>
                <a:spcPts val="600"/>
              </a:spcBef>
            </a:pPr>
            <a:r>
              <a:rPr lang="fr-FR" sz="2000" b="1" noProof="1">
                <a:latin typeface="Segoe UI Symbol" panose="020B0502040204020203" pitchFamily="34" charset="0"/>
                <a:ea typeface="Segoe UI Symbol" panose="020B0502040204020203" pitchFamily="34" charset="0"/>
              </a:rPr>
              <a:t>Basée sur les résultats de l’enquête 360, une étude en 3 recueils menée par ELLyE (avec MoiPatient) </a:t>
            </a:r>
            <a:r>
              <a:rPr lang="fr-FR" sz="2000" noProof="1">
                <a:latin typeface="Segoe UI Symbol" panose="020B0502040204020203" pitchFamily="34" charset="0"/>
                <a:ea typeface="Segoe UI Symbol" panose="020B0502040204020203" pitchFamily="34" charset="0"/>
              </a:rPr>
              <a:t>: </a:t>
            </a:r>
            <a:r>
              <a:rPr lang="fr-FR" sz="1800" noProof="1">
                <a:latin typeface="Segoe UI Symbol" panose="020B0502040204020203" pitchFamily="34" charset="0"/>
                <a:ea typeface="Segoe UI Symbol" panose="020B0502040204020203" pitchFamily="34" charset="0"/>
              </a:rPr>
              <a:t>une revue de la littérature sur le recours par les patients et proches aux associations de patients, une enquête quantitative auprès des adhérents de l’association, une enquête qualitative auprès de 16 hématologues exerçant dans différentes régions de France. </a:t>
            </a:r>
          </a:p>
          <a:p>
            <a:pPr>
              <a:spcBef>
                <a:spcPts val="600"/>
              </a:spcBef>
            </a:pPr>
            <a:endParaRPr lang="fr-FR" sz="800" b="1" noProof="1">
              <a:latin typeface="Segoe UI Symbol" panose="020B0502040204020203" pitchFamily="34" charset="0"/>
              <a:ea typeface="Segoe UI Symbol" panose="020B0502040204020203" pitchFamily="34" charset="0"/>
            </a:endParaRPr>
          </a:p>
          <a:p>
            <a:r>
              <a:rPr lang="fr-FR" sz="2000" b="1" noProof="1">
                <a:latin typeface="Segoe UI Symbol" panose="020B0502040204020203" pitchFamily="34" charset="0"/>
                <a:ea typeface="Segoe UI Symbol" panose="020B0502040204020203" pitchFamily="34" charset="0"/>
              </a:rPr>
              <a:t>La constitution d’un Copil pour coordonner ce vaste chantier </a:t>
            </a:r>
          </a:p>
          <a:p>
            <a:pPr marL="0" indent="0">
              <a:lnSpc>
                <a:spcPct val="100000"/>
              </a:lnSpc>
              <a:spcBef>
                <a:spcPts val="600"/>
              </a:spcBef>
              <a:buNone/>
            </a:pPr>
            <a:r>
              <a:rPr lang="fr-FR" sz="2000" noProof="1">
                <a:latin typeface="Segoe UI Symbol" panose="020B0502040204020203" pitchFamily="34" charset="0"/>
                <a:ea typeface="Segoe UI Symbol" panose="020B0502040204020203" pitchFamily="34" charset="0"/>
              </a:rPr>
              <a:t>Des réunions régulières du Copil et 2 sessions d’une journée pour structurer les travaux</a:t>
            </a:r>
          </a:p>
          <a:p>
            <a:pPr marL="0" indent="0">
              <a:lnSpc>
                <a:spcPct val="100000"/>
              </a:lnSpc>
              <a:spcBef>
                <a:spcPts val="600"/>
              </a:spcBef>
              <a:buNone/>
            </a:pPr>
            <a:r>
              <a:rPr lang="fr-FR" sz="2000" noProof="1">
                <a:latin typeface="Segoe UI Symbol" panose="020B0502040204020203" pitchFamily="34" charset="0"/>
                <a:ea typeface="Segoe UI Symbol" panose="020B0502040204020203" pitchFamily="34" charset="0"/>
              </a:rPr>
              <a:t>Merci à Christoph, Dany, Guy, Loîc, Nathalie ainsi qu’à tous les participants consultés</a:t>
            </a:r>
          </a:p>
          <a:p>
            <a:pPr marL="0" indent="0">
              <a:spcBef>
                <a:spcPts val="600"/>
              </a:spcBef>
              <a:buNone/>
            </a:pPr>
            <a:endParaRPr lang="fr-FR" sz="800" noProof="1">
              <a:latin typeface="Segoe UI Symbol" panose="020B0502040204020203" pitchFamily="34" charset="0"/>
              <a:ea typeface="Segoe UI Symbol" panose="020B0502040204020203" pitchFamily="34" charset="0"/>
            </a:endParaRPr>
          </a:p>
          <a:p>
            <a:r>
              <a:rPr lang="fr-FR" sz="2000" b="1" noProof="1">
                <a:latin typeface="Segoe UI Symbol" panose="020B0502040204020203" pitchFamily="34" charset="0"/>
                <a:ea typeface="Segoe UI Symbol" panose="020B0502040204020203" pitchFamily="34" charset="0"/>
              </a:rPr>
              <a:t>La mobilisation des bénévoles dans la réflexion</a:t>
            </a:r>
          </a:p>
          <a:p>
            <a:pPr lvl="1">
              <a:spcBef>
                <a:spcPts val="600"/>
              </a:spcBef>
            </a:pPr>
            <a:r>
              <a:rPr lang="fr-FR" sz="2000" noProof="1">
                <a:latin typeface="Segoe UI Symbol" panose="020B0502040204020203" pitchFamily="34" charset="0"/>
                <a:ea typeface="Segoe UI Symbol" panose="020B0502040204020203" pitchFamily="34" charset="0"/>
              </a:rPr>
              <a:t>40+ membres de l’association réunis autour de plusieurs sessions collectives, de temps de réflexion personnelle et de consultation auprès des équipes régionales</a:t>
            </a:r>
          </a:p>
          <a:p>
            <a:pPr lvl="1">
              <a:spcBef>
                <a:spcPts val="600"/>
              </a:spcBef>
            </a:pPr>
            <a:r>
              <a:rPr lang="fr-FR" sz="2000" noProof="1">
                <a:latin typeface="Segoe UI Symbol" panose="020B0502040204020203" pitchFamily="34" charset="0"/>
                <a:ea typeface="Segoe UI Symbol" panose="020B0502040204020203" pitchFamily="34" charset="0"/>
              </a:rPr>
              <a:t>Des échanges riches, témoins de la vitalité de l’association et de son attachement à répondre au mieux aux besoins des patients et des proches </a:t>
            </a:r>
          </a:p>
          <a:p>
            <a:pPr lvl="1">
              <a:spcBef>
                <a:spcPts val="600"/>
              </a:spcBef>
            </a:pPr>
            <a:r>
              <a:rPr lang="fr-FR" sz="2000" noProof="1">
                <a:latin typeface="Segoe UI Symbol" panose="020B0502040204020203" pitchFamily="34" charset="0"/>
                <a:ea typeface="Segoe UI Symbol" panose="020B0502040204020203" pitchFamily="34" charset="0"/>
              </a:rPr>
              <a:t>S’assurer de l’ancrage de la stratégie et de sa mise en œuvre future</a:t>
            </a:r>
          </a:p>
          <a:p>
            <a:pPr marL="457200" lvl="1" indent="0">
              <a:spcBef>
                <a:spcPts val="600"/>
              </a:spcBef>
              <a:buNone/>
            </a:pPr>
            <a:endParaRPr lang="fr-FR" sz="800" noProof="1">
              <a:latin typeface="Segoe UI Symbol" panose="020B0502040204020203" pitchFamily="34" charset="0"/>
              <a:ea typeface="Segoe UI Symbol" panose="020B0502040204020203" pitchFamily="34" charset="0"/>
            </a:endParaRPr>
          </a:p>
          <a:p>
            <a:pPr marL="0" lvl="1" indent="0">
              <a:spcBef>
                <a:spcPts val="600"/>
              </a:spcBef>
              <a:buNone/>
            </a:pPr>
            <a:r>
              <a:rPr lang="fr-FR" sz="2000" noProof="1">
                <a:latin typeface="Segoe UI Symbol" panose="020B0502040204020203" pitchFamily="34" charset="0"/>
                <a:ea typeface="Segoe UI Symbol" panose="020B0502040204020203" pitchFamily="34" charset="0"/>
              </a:rPr>
              <a:t>Un travail qui sera poursuivit dans les mois qui viennent (définition des priorités et temporalités, construction d’une méthodologie de suivi de sa mise en œuvre dans le temps, etc.)</a:t>
            </a:r>
          </a:p>
        </p:txBody>
      </p:sp>
      <p:sp>
        <p:nvSpPr>
          <p:cNvPr id="2" name="Espace réservé du pied de page 2">
            <a:extLst>
              <a:ext uri="{FF2B5EF4-FFF2-40B4-BE49-F238E27FC236}">
                <a16:creationId xmlns:a16="http://schemas.microsoft.com/office/drawing/2014/main" id="{8D46BC4E-AD91-730A-EE61-206E7BC55BCB}"/>
              </a:ext>
            </a:extLst>
          </p:cNvPr>
          <p:cNvSpPr txBox="1">
            <a:spLocks/>
          </p:cNvSpPr>
          <p:nvPr/>
        </p:nvSpPr>
        <p:spPr>
          <a:xfrm>
            <a:off x="9131213" y="6452113"/>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4" name="Image 3" descr="Une image contenant Police, Graphique, logo, conception&#10;&#10;Le contenu généré par l’IA peut être incorrect.">
            <a:extLst>
              <a:ext uri="{FF2B5EF4-FFF2-40B4-BE49-F238E27FC236}">
                <a16:creationId xmlns:a16="http://schemas.microsoft.com/office/drawing/2014/main" id="{DE5BE36C-7B2C-BF7D-E1EE-B335313AC91D}"/>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615285" y="40762"/>
            <a:ext cx="2388874" cy="1080000"/>
          </a:xfrm>
          <a:prstGeom prst="rect">
            <a:avLst/>
          </a:prstGeom>
        </p:spPr>
      </p:pic>
    </p:spTree>
    <p:extLst>
      <p:ext uri="{BB962C8B-B14F-4D97-AF65-F5344CB8AC3E}">
        <p14:creationId xmlns:p14="http://schemas.microsoft.com/office/powerpoint/2010/main" val="41245769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DD4B3-9AF8-8427-904C-BE2C3C450CB5}"/>
            </a:ext>
          </a:extLst>
        </p:cNvPr>
        <p:cNvGrpSpPr/>
        <p:nvPr/>
      </p:nvGrpSpPr>
      <p:grpSpPr>
        <a:xfrm>
          <a:off x="0" y="0"/>
          <a:ext cx="0" cy="0"/>
          <a:chOff x="0" y="0"/>
          <a:chExt cx="0" cy="0"/>
        </a:xfrm>
      </p:grpSpPr>
      <p:sp>
        <p:nvSpPr>
          <p:cNvPr id="2" name="Espace réservé du pied de page 2">
            <a:extLst>
              <a:ext uri="{FF2B5EF4-FFF2-40B4-BE49-F238E27FC236}">
                <a16:creationId xmlns:a16="http://schemas.microsoft.com/office/drawing/2014/main" id="{CE4F80AA-88E4-AB7D-41B4-D89C59FAF222}"/>
              </a:ext>
            </a:extLst>
          </p:cNvPr>
          <p:cNvSpPr txBox="1">
            <a:spLocks/>
          </p:cNvSpPr>
          <p:nvPr/>
        </p:nvSpPr>
        <p:spPr>
          <a:xfrm>
            <a:off x="10412730" y="6091151"/>
            <a:ext cx="1779270" cy="59248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a:t>
            </a:r>
          </a:p>
          <a:p>
            <a:pPr algn="ctr"/>
            <a:r>
              <a:rPr lang="fr-FR" b="1" noProof="1">
                <a:latin typeface="Segoe UI Symbol" panose="020B0502040204020203" pitchFamily="34" charset="0"/>
                <a:ea typeface="Segoe UI Symbol" panose="020B0502040204020203" pitchFamily="34" charset="0"/>
              </a:rPr>
              <a:t>20 mai  2026 </a:t>
            </a:r>
          </a:p>
        </p:txBody>
      </p:sp>
      <p:pic>
        <p:nvPicPr>
          <p:cNvPr id="7" name="Espace réservé du contenu 6">
            <a:extLst>
              <a:ext uri="{FF2B5EF4-FFF2-40B4-BE49-F238E27FC236}">
                <a16:creationId xmlns:a16="http://schemas.microsoft.com/office/drawing/2014/main" id="{5F0C34CA-FD94-9F89-D75C-3DCF5D9FDAB2}"/>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tretch>
            <a:fillRect/>
          </a:stretch>
        </p:blipFill>
        <p:spPr>
          <a:xfrm>
            <a:off x="137160" y="-1"/>
            <a:ext cx="10412730" cy="6941819"/>
          </a:xfrm>
          <a:prstGeom prst="rect">
            <a:avLst/>
          </a:prstGeom>
        </p:spPr>
      </p:pic>
    </p:spTree>
    <p:extLst>
      <p:ext uri="{BB962C8B-B14F-4D97-AF65-F5344CB8AC3E}">
        <p14:creationId xmlns:p14="http://schemas.microsoft.com/office/powerpoint/2010/main" val="62681410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03D9E-805F-AE47-67A9-E6CCAE1B903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ECB0AA2-162B-622E-B79A-ED3A18DE69BF}"/>
              </a:ext>
            </a:extLst>
          </p:cNvPr>
          <p:cNvSpPr>
            <a:spLocks noGrp="1"/>
          </p:cNvSpPr>
          <p:nvPr>
            <p:ph type="title"/>
          </p:nvPr>
        </p:nvSpPr>
        <p:spPr>
          <a:xfrm>
            <a:off x="415636" y="24468"/>
            <a:ext cx="10457411" cy="1325563"/>
          </a:xfrm>
        </p:spPr>
        <p:txBody>
          <a:bodyPr/>
          <a:lstStyle/>
          <a:p>
            <a:r>
              <a:rPr lang="fr-FR" b="1" noProof="1">
                <a:latin typeface="Segoe UI Symbol" panose="020B0502040204020203" pitchFamily="34" charset="0"/>
                <a:ea typeface="Segoe UI Symbol" panose="020B0502040204020203" pitchFamily="34" charset="0"/>
              </a:rPr>
              <a:t>NOS AMBITIONS 2026-2030</a:t>
            </a:r>
          </a:p>
        </p:txBody>
      </p:sp>
      <p:sp>
        <p:nvSpPr>
          <p:cNvPr id="8" name="Espace réservé du contenu 7">
            <a:extLst>
              <a:ext uri="{FF2B5EF4-FFF2-40B4-BE49-F238E27FC236}">
                <a16:creationId xmlns:a16="http://schemas.microsoft.com/office/drawing/2014/main" id="{822337E1-BFA8-5AC8-11FC-23318FA5E241}"/>
              </a:ext>
            </a:extLst>
          </p:cNvPr>
          <p:cNvSpPr>
            <a:spLocks noGrp="1"/>
          </p:cNvSpPr>
          <p:nvPr>
            <p:ph idx="1"/>
          </p:nvPr>
        </p:nvSpPr>
        <p:spPr>
          <a:xfrm>
            <a:off x="415636" y="1278312"/>
            <a:ext cx="11360728" cy="5032841"/>
          </a:xfrm>
        </p:spPr>
        <p:txBody>
          <a:bodyPr>
            <a:noAutofit/>
          </a:bodyPr>
          <a:lstStyle/>
          <a:p>
            <a:r>
              <a:rPr lang="fr-FR" sz="2000" b="1" noProof="1">
                <a:latin typeface="Segoe UI Symbol" panose="020B0502040204020203" pitchFamily="34" charset="0"/>
                <a:ea typeface="Segoe UI Symbol" panose="020B0502040204020203" pitchFamily="34" charset="0"/>
              </a:rPr>
              <a:t>Enjeu 1 : </a:t>
            </a:r>
            <a:r>
              <a:rPr lang="fr-FR" sz="2000" noProof="1">
                <a:solidFill>
                  <a:srgbClr val="34ABE2"/>
                </a:solidFill>
                <a:latin typeface="Segoe UI" panose="020B0502040204020203" pitchFamily="34" charset="0"/>
                <a:cs typeface="Segoe UI" panose="020B0502040204020203" pitchFamily="34" charset="0"/>
              </a:rPr>
              <a:t>Pérenniser l’association et renforcer la gouvernance</a:t>
            </a:r>
          </a:p>
          <a:p>
            <a:r>
              <a:rPr lang="fr-FR" sz="2000" b="1" noProof="1">
                <a:latin typeface="Segoe UI Symbol" panose="020B0502040204020203" pitchFamily="34" charset="0"/>
                <a:ea typeface="Segoe UI Symbol" panose="020B0502040204020203" pitchFamily="34" charset="0"/>
              </a:rPr>
              <a:t>Enjeu 2 : </a:t>
            </a:r>
            <a:r>
              <a:rPr lang="fr-FR" sz="2000" noProof="1">
                <a:solidFill>
                  <a:srgbClr val="34ABE2"/>
                </a:solidFill>
                <a:latin typeface="Segoe UI" panose="020B0502040204020203" pitchFamily="34" charset="0"/>
                <a:cs typeface="Segoe UI" panose="020B0502040204020203" pitchFamily="34" charset="0"/>
              </a:rPr>
              <a:t>Développer le bénévolat</a:t>
            </a:r>
          </a:p>
          <a:p>
            <a:r>
              <a:rPr lang="fr-FR" sz="2000" b="1" noProof="1">
                <a:latin typeface="Segoe UI Symbol" panose="020B0502040204020203" pitchFamily="34" charset="0"/>
                <a:ea typeface="Segoe UI Symbol" panose="020B0502040204020203" pitchFamily="34" charset="0"/>
              </a:rPr>
              <a:t>Enjeu 3 : </a:t>
            </a:r>
            <a:r>
              <a:rPr lang="fr-FR" sz="2000" noProof="1">
                <a:solidFill>
                  <a:srgbClr val="34ABE2"/>
                </a:solidFill>
                <a:latin typeface="Segoe UI" panose="020B0502040204020203" pitchFamily="34" charset="0"/>
                <a:cs typeface="Segoe UI" panose="020B0502040204020203" pitchFamily="34" charset="0"/>
              </a:rPr>
              <a:t>Mettre en adéquation les ressources de l’association et ses ambitions</a:t>
            </a:r>
          </a:p>
          <a:p>
            <a:r>
              <a:rPr lang="fr-FR" sz="2000" b="1" noProof="1">
                <a:latin typeface="Segoe UI Symbol" panose="020B0502040204020203" pitchFamily="34" charset="0"/>
                <a:ea typeface="Segoe UI Symbol" panose="020B0502040204020203" pitchFamily="34" charset="0"/>
              </a:rPr>
              <a:t>Enjeu 4 : </a:t>
            </a:r>
            <a:r>
              <a:rPr lang="fr-FR" sz="2000" noProof="1">
                <a:solidFill>
                  <a:srgbClr val="34ABE2"/>
                </a:solidFill>
                <a:latin typeface="Segoe UI" panose="020B0502040204020203" pitchFamily="34" charset="0"/>
                <a:cs typeface="Segoe UI" panose="020B0502040204020203" pitchFamily="34" charset="0"/>
              </a:rPr>
              <a:t>Devenir un partenaire incontournable des professionnels de santé et des chercheurs</a:t>
            </a:r>
          </a:p>
          <a:p>
            <a:r>
              <a:rPr lang="fr-FR" sz="2000" b="1" noProof="1">
                <a:latin typeface="Segoe UI Symbol" panose="020B0502040204020203" pitchFamily="34" charset="0"/>
                <a:ea typeface="Segoe UI Symbol" panose="020B0502040204020203" pitchFamily="34" charset="0"/>
              </a:rPr>
              <a:t>Enjeu 5 : </a:t>
            </a:r>
            <a:r>
              <a:rPr lang="fr-FR" sz="2000" noProof="1">
                <a:solidFill>
                  <a:srgbClr val="34ABE2"/>
                </a:solidFill>
                <a:latin typeface="Segoe UI" panose="020B0502040204020203" pitchFamily="34" charset="0"/>
                <a:cs typeface="Segoe UI" panose="020B0502040204020203" pitchFamily="34" charset="0"/>
              </a:rPr>
              <a:t>Proposer une offre d’information et d’accompagnement attractive et adaptée localement, centrée sur les moments clefs du parcours dans la maladie</a:t>
            </a:r>
          </a:p>
          <a:p>
            <a:r>
              <a:rPr lang="fr-FR" sz="2000" b="1" noProof="1">
                <a:latin typeface="Segoe UI Symbol" panose="020B0502040204020203" pitchFamily="34" charset="0"/>
                <a:ea typeface="Segoe UI Symbol" panose="020B0502040204020203" pitchFamily="34" charset="0"/>
              </a:rPr>
              <a:t>Enjeu 6 : </a:t>
            </a:r>
            <a:r>
              <a:rPr lang="fr-FR" sz="2000" dirty="0">
                <a:solidFill>
                  <a:srgbClr val="34ABE2"/>
                </a:solidFill>
                <a:latin typeface="Segoe UI" panose="020B0502040204020203" pitchFamily="34" charset="0"/>
                <a:cs typeface="Segoe UI" panose="020B0502040204020203" pitchFamily="34" charset="0"/>
              </a:rPr>
              <a:t>Devenir un acteur de premier plan des politiques de santé pour mieux représenter les intérêts des patients et des proches</a:t>
            </a:r>
            <a:endParaRPr lang="fr-FR" sz="2000" noProof="1">
              <a:solidFill>
                <a:srgbClr val="34ABE2"/>
              </a:solidFill>
              <a:latin typeface="Segoe UI" panose="020B0502040204020203" pitchFamily="34" charset="0"/>
              <a:cs typeface="Segoe UI" panose="020B0502040204020203" pitchFamily="34" charset="0"/>
            </a:endParaRPr>
          </a:p>
          <a:p>
            <a:r>
              <a:rPr lang="fr-FR" sz="2000" b="1" noProof="1">
                <a:latin typeface="Segoe UI Symbol" panose="020B0502040204020203" pitchFamily="34" charset="0"/>
                <a:ea typeface="Segoe UI Symbol" panose="020B0502040204020203" pitchFamily="34" charset="0"/>
              </a:rPr>
              <a:t>Enjeu 7 : </a:t>
            </a:r>
            <a:r>
              <a:rPr lang="fr-FR" sz="2000" dirty="0">
                <a:solidFill>
                  <a:srgbClr val="34ABE2"/>
                </a:solidFill>
                <a:latin typeface="Segoe UI" panose="020B0502040204020203" pitchFamily="34" charset="0"/>
                <a:cs typeface="Segoe UI" panose="020B0502040204020203" pitchFamily="34" charset="0"/>
              </a:rPr>
              <a:t>Faire de la qualité de vie un pilier des parcours de soins, de recherche et d’accompagnement</a:t>
            </a:r>
            <a:endParaRPr lang="fr-FR" sz="2000" b="1" noProof="1">
              <a:latin typeface="Segoe UI Symbol" panose="020B0502040204020203" pitchFamily="34" charset="0"/>
              <a:ea typeface="Segoe UI Symbol" panose="020B0502040204020203" pitchFamily="34" charset="0"/>
            </a:endParaRPr>
          </a:p>
          <a:p>
            <a:r>
              <a:rPr lang="fr-FR" sz="2000" b="1" noProof="1">
                <a:latin typeface="Segoe UI Symbol" panose="020B0502040204020203" pitchFamily="34" charset="0"/>
                <a:ea typeface="Segoe UI Symbol" panose="020B0502040204020203" pitchFamily="34" charset="0"/>
              </a:rPr>
              <a:t>Enjeu 8 : </a:t>
            </a:r>
            <a:r>
              <a:rPr lang="fr-FR" sz="2000" dirty="0">
                <a:solidFill>
                  <a:srgbClr val="34ABE2"/>
                </a:solidFill>
                <a:latin typeface="Segoe UI" panose="020B0502040204020203" pitchFamily="34" charset="0"/>
                <a:cs typeface="Segoe UI" panose="020B0502040204020203" pitchFamily="34" charset="0"/>
              </a:rPr>
              <a:t>Renforcer notre notoriété, améliorer la visibilité de nos actions et fluidifier la communication interne</a:t>
            </a:r>
            <a:endParaRPr lang="fr-FR" sz="2000" b="1" noProof="1">
              <a:latin typeface="Segoe UI Symbol" panose="020B0502040204020203" pitchFamily="34" charset="0"/>
              <a:ea typeface="Segoe UI Symbol" panose="020B0502040204020203" pitchFamily="34" charset="0"/>
            </a:endParaRPr>
          </a:p>
          <a:p>
            <a:endParaRPr lang="fr-FR" sz="1000" b="1" noProof="1">
              <a:latin typeface="Segoe UI Symbol" panose="020B0502040204020203" pitchFamily="34" charset="0"/>
              <a:ea typeface="Segoe UI Symbol" panose="020B0502040204020203" pitchFamily="34" charset="0"/>
            </a:endParaRPr>
          </a:p>
          <a:p>
            <a:pPr marL="0" indent="0">
              <a:buNone/>
            </a:pPr>
            <a:r>
              <a:rPr lang="fr-FR" sz="2000" b="1" noProof="1">
                <a:latin typeface="Segoe UI Symbol" panose="020B0502040204020203" pitchFamily="34" charset="0"/>
                <a:ea typeface="Segoe UI Symbol" panose="020B0502040204020203" pitchFamily="34" charset="0"/>
              </a:rPr>
              <a:t>Un équilibre s’y dessine entre nos 4 missions, le socle interne ELLyE nécessaire pour agir, et l’indispensable communication</a:t>
            </a:r>
          </a:p>
        </p:txBody>
      </p:sp>
      <p:sp>
        <p:nvSpPr>
          <p:cNvPr id="2" name="Espace réservé du pied de page 2">
            <a:extLst>
              <a:ext uri="{FF2B5EF4-FFF2-40B4-BE49-F238E27FC236}">
                <a16:creationId xmlns:a16="http://schemas.microsoft.com/office/drawing/2014/main" id="{2562F9C1-63EB-7B42-744B-C1D464F0C506}"/>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4" name="Image 3" descr="Une image contenant Police, Graphique, logo, conception&#10;&#10;Le contenu généré par l’IA peut être incorrect.">
            <a:extLst>
              <a:ext uri="{FF2B5EF4-FFF2-40B4-BE49-F238E27FC236}">
                <a16:creationId xmlns:a16="http://schemas.microsoft.com/office/drawing/2014/main" id="{9E4E9AEE-77A8-E3FD-5437-ED21D6CE7233}"/>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615285" y="40762"/>
            <a:ext cx="2388874" cy="1080000"/>
          </a:xfrm>
          <a:prstGeom prst="rect">
            <a:avLst/>
          </a:prstGeom>
        </p:spPr>
      </p:pic>
    </p:spTree>
    <p:extLst>
      <p:ext uri="{BB962C8B-B14F-4D97-AF65-F5344CB8AC3E}">
        <p14:creationId xmlns:p14="http://schemas.microsoft.com/office/powerpoint/2010/main" val="29970930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B6AEF-8BCB-34C0-0F31-E8EF32FE74D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735B2FA-77E1-124B-EF22-F2F4D73B2765}"/>
              </a:ext>
            </a:extLst>
          </p:cNvPr>
          <p:cNvSpPr>
            <a:spLocks noGrp="1"/>
          </p:cNvSpPr>
          <p:nvPr>
            <p:ph type="title"/>
          </p:nvPr>
        </p:nvSpPr>
        <p:spPr>
          <a:xfrm>
            <a:off x="415636" y="24468"/>
            <a:ext cx="10457411" cy="1325563"/>
          </a:xfrm>
        </p:spPr>
        <p:txBody>
          <a:bodyPr/>
          <a:lstStyle/>
          <a:p>
            <a:r>
              <a:rPr lang="fr-FR" b="1" noProof="1">
                <a:latin typeface="Segoe UI Symbol" panose="020B0502040204020203" pitchFamily="34" charset="0"/>
                <a:ea typeface="Segoe UI Symbol" panose="020B0502040204020203" pitchFamily="34" charset="0"/>
              </a:rPr>
              <a:t>NOS AMBITIONS 2026-2030</a:t>
            </a:r>
          </a:p>
        </p:txBody>
      </p:sp>
      <p:sp>
        <p:nvSpPr>
          <p:cNvPr id="8" name="Espace réservé du contenu 7">
            <a:extLst>
              <a:ext uri="{FF2B5EF4-FFF2-40B4-BE49-F238E27FC236}">
                <a16:creationId xmlns:a16="http://schemas.microsoft.com/office/drawing/2014/main" id="{161B216D-7A7F-35E7-FE65-5B5232DD3301}"/>
              </a:ext>
            </a:extLst>
          </p:cNvPr>
          <p:cNvSpPr>
            <a:spLocks noGrp="1"/>
          </p:cNvSpPr>
          <p:nvPr>
            <p:ph idx="1"/>
          </p:nvPr>
        </p:nvSpPr>
        <p:spPr>
          <a:xfrm>
            <a:off x="415636" y="1278312"/>
            <a:ext cx="11360728" cy="5032841"/>
          </a:xfrm>
        </p:spPr>
        <p:txBody>
          <a:bodyPr>
            <a:noAutofit/>
          </a:bodyPr>
          <a:lstStyle/>
          <a:p>
            <a:r>
              <a:rPr lang="fr-FR" sz="2000" b="1" noProof="1">
                <a:latin typeface="Segoe UI Symbol" panose="020B0502040204020203" pitchFamily="34" charset="0"/>
                <a:ea typeface="Segoe UI Symbol" panose="020B0502040204020203" pitchFamily="34" charset="0"/>
              </a:rPr>
              <a:t>Focus sur l’enjeu 1 : Pérenniser l’association et renforcer la gouvernance</a:t>
            </a:r>
          </a:p>
          <a:p>
            <a:pPr marL="0" indent="0">
              <a:buNone/>
            </a:pPr>
            <a:endParaRPr lang="fr-FR" sz="2000" noProof="1">
              <a:latin typeface="Segoe UI Symbol" panose="020B0502040204020203" pitchFamily="34" charset="0"/>
              <a:ea typeface="Segoe UI Symbol" panose="020B0502040204020203" pitchFamily="34" charset="0"/>
            </a:endParaRPr>
          </a:p>
          <a:p>
            <a:pPr marL="0" indent="0">
              <a:buNone/>
            </a:pPr>
            <a:r>
              <a:rPr lang="fr-FR" sz="2000" noProof="1">
                <a:latin typeface="Segoe UI Symbol" panose="020B0502040204020203" pitchFamily="34" charset="0"/>
                <a:ea typeface="Segoe UI Symbol" panose="020B0502040204020203" pitchFamily="34" charset="0"/>
              </a:rPr>
              <a:t>Nos </a:t>
            </a:r>
            <a:r>
              <a:rPr lang="fr-FR" sz="2000" u="sng" noProof="1">
                <a:latin typeface="Segoe UI Symbol" panose="020B0502040204020203" pitchFamily="34" charset="0"/>
                <a:ea typeface="Segoe UI Symbol" panose="020B0502040204020203" pitchFamily="34" charset="0"/>
              </a:rPr>
              <a:t>axes stratégiques </a:t>
            </a:r>
            <a:r>
              <a:rPr lang="fr-FR" sz="2000" noProof="1">
                <a:latin typeface="Segoe UI Symbol" panose="020B0502040204020203" pitchFamily="34" charset="0"/>
                <a:ea typeface="Segoe UI Symbol" panose="020B0502040204020203" pitchFamily="34" charset="0"/>
              </a:rPr>
              <a:t>pour le mettre en œuvre</a:t>
            </a:r>
          </a:p>
          <a:p>
            <a:pPr marL="457200" lvl="1" indent="0">
              <a:buNone/>
            </a:pPr>
            <a:r>
              <a:rPr lang="fr-FR" sz="2000" noProof="1">
                <a:latin typeface="Segoe UI Symbol" panose="020B0502040204020203" pitchFamily="34" charset="0"/>
                <a:ea typeface="Segoe UI Symbol" panose="020B0502040204020203" pitchFamily="34" charset="0"/>
              </a:rPr>
              <a:t>* Renouveler la présidence et le modèle de gouvernance</a:t>
            </a:r>
          </a:p>
          <a:p>
            <a:pPr marL="457200" lvl="1" indent="0">
              <a:buNone/>
            </a:pPr>
            <a:r>
              <a:rPr lang="fr-FR" sz="2000" noProof="1">
                <a:latin typeface="Segoe UI Symbol" panose="020B0502040204020203" pitchFamily="34" charset="0"/>
                <a:ea typeface="Segoe UI Symbol" panose="020B0502040204020203" pitchFamily="34" charset="0"/>
              </a:rPr>
              <a:t>* Renouveler et diversifier le Conseil d’administration</a:t>
            </a:r>
          </a:p>
          <a:p>
            <a:pPr marL="457200" lvl="1" indent="0">
              <a:buNone/>
            </a:pPr>
            <a:r>
              <a:rPr lang="fr-FR" sz="2000" noProof="1">
                <a:latin typeface="Segoe UI Symbol" panose="020B0502040204020203" pitchFamily="34" charset="0"/>
                <a:ea typeface="Segoe UI Symbol" panose="020B0502040204020203" pitchFamily="34" charset="0"/>
              </a:rPr>
              <a:t>* Limiter la concentration des compétences et des responsabilités pour garantir la continuité des actions </a:t>
            </a:r>
          </a:p>
          <a:p>
            <a:pPr marL="457200" lvl="1" indent="0">
              <a:buNone/>
            </a:pPr>
            <a:r>
              <a:rPr lang="fr-FR" sz="2000" noProof="1">
                <a:latin typeface="Segoe UI Symbol" panose="020B0502040204020203" pitchFamily="34" charset="0"/>
                <a:ea typeface="Segoe UI Symbol" panose="020B0502040204020203" pitchFamily="34" charset="0"/>
              </a:rPr>
              <a:t>* Améliorer la circulation de l’information au sein des instances de gouvernance et de pilotage de l’activité</a:t>
            </a:r>
          </a:p>
          <a:p>
            <a:pPr marL="0" indent="0">
              <a:buNone/>
            </a:pPr>
            <a:endParaRPr lang="fr-FR" sz="2000" noProof="1">
              <a:latin typeface="Segoe UI Symbol" panose="020B0502040204020203" pitchFamily="34" charset="0"/>
              <a:ea typeface="Segoe UI Symbol" panose="020B0502040204020203" pitchFamily="34" charset="0"/>
            </a:endParaRPr>
          </a:p>
          <a:p>
            <a:pPr marL="0" indent="0">
              <a:buNone/>
            </a:pPr>
            <a:r>
              <a:rPr lang="fr-FR" sz="2000" u="sng" noProof="1">
                <a:latin typeface="Segoe UI Symbol" panose="020B0502040204020203" pitchFamily="34" charset="0"/>
                <a:ea typeface="Segoe UI Symbol" panose="020B0502040204020203" pitchFamily="34" charset="0"/>
              </a:rPr>
              <a:t>Exemples d’actions</a:t>
            </a:r>
          </a:p>
          <a:p>
            <a:pPr marL="457200" lvl="1" indent="0">
              <a:buNone/>
            </a:pPr>
            <a:r>
              <a:rPr lang="fr-FR" sz="2000" noProof="1">
                <a:latin typeface="Segoe UI Symbol" panose="020B0502040204020203" pitchFamily="34" charset="0"/>
                <a:ea typeface="Segoe UI Symbol" panose="020B0502040204020203" pitchFamily="34" charset="0"/>
              </a:rPr>
              <a:t>* Clarifier les rôles et répartir les tâches (Conseil d’Administration, Comité Exécutif…) ; </a:t>
            </a:r>
          </a:p>
          <a:p>
            <a:pPr marL="457200" lvl="1" indent="0">
              <a:buNone/>
            </a:pPr>
            <a:r>
              <a:rPr lang="fr-FR" sz="2000" noProof="1">
                <a:latin typeface="Segoe UI Symbol" panose="020B0502040204020203" pitchFamily="34" charset="0"/>
                <a:ea typeface="Segoe UI Symbol" panose="020B0502040204020203" pitchFamily="34" charset="0"/>
              </a:rPr>
              <a:t>* Identifier et rechercher des compétences ciblées indispensables ; </a:t>
            </a:r>
          </a:p>
          <a:p>
            <a:pPr marL="457200" lvl="1" indent="0">
              <a:buNone/>
            </a:pPr>
            <a:r>
              <a:rPr lang="fr-FR" sz="2000" noProof="1">
                <a:latin typeface="Segoe UI Symbol" panose="020B0502040204020203" pitchFamily="34" charset="0"/>
                <a:ea typeface="Segoe UI Symbol" panose="020B0502040204020203" pitchFamily="34" charset="0"/>
              </a:rPr>
              <a:t>* Revisiter et formaliser les comités, les groupes de travail et leur gouvernance</a:t>
            </a:r>
          </a:p>
          <a:p>
            <a:endParaRPr lang="fr-FR" sz="2000" b="1" noProof="1">
              <a:latin typeface="Segoe UI Symbol" panose="020B0502040204020203" pitchFamily="34" charset="0"/>
              <a:ea typeface="Segoe UI Symbol" panose="020B0502040204020203" pitchFamily="34" charset="0"/>
            </a:endParaRPr>
          </a:p>
        </p:txBody>
      </p:sp>
      <p:sp>
        <p:nvSpPr>
          <p:cNvPr id="2" name="Espace réservé du pied de page 2">
            <a:extLst>
              <a:ext uri="{FF2B5EF4-FFF2-40B4-BE49-F238E27FC236}">
                <a16:creationId xmlns:a16="http://schemas.microsoft.com/office/drawing/2014/main" id="{F8D6DE3A-13D9-5983-973A-D47DAB584C02}"/>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4" name="Image 3" descr="Une image contenant Police, Graphique, logo, conception&#10;&#10;Le contenu généré par l’IA peut être incorrect.">
            <a:extLst>
              <a:ext uri="{FF2B5EF4-FFF2-40B4-BE49-F238E27FC236}">
                <a16:creationId xmlns:a16="http://schemas.microsoft.com/office/drawing/2014/main" id="{E1BECA1E-CF29-915F-FD34-BEE42053158F}"/>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615285" y="40762"/>
            <a:ext cx="2388874" cy="1080000"/>
          </a:xfrm>
          <a:prstGeom prst="rect">
            <a:avLst/>
          </a:prstGeom>
        </p:spPr>
      </p:pic>
    </p:spTree>
    <p:extLst>
      <p:ext uri="{BB962C8B-B14F-4D97-AF65-F5344CB8AC3E}">
        <p14:creationId xmlns:p14="http://schemas.microsoft.com/office/powerpoint/2010/main" val="258195435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E8E20-5814-DEE9-3EDB-D0FC47F11DB0}"/>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197314E3-1E03-BE43-B881-72935F5148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3B58EB21-3778-EAE1-9D71-226B8D07A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43511760-BDC8-29B2-96D1-56D5995EE0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DD766E25-1ECE-885D-315E-2C6D726F444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10" name="Espace réservé du pied de page 2">
            <a:extLst>
              <a:ext uri="{FF2B5EF4-FFF2-40B4-BE49-F238E27FC236}">
                <a16:creationId xmlns:a16="http://schemas.microsoft.com/office/drawing/2014/main" id="{0D095A5E-757A-4D52-C397-40C3B1714FC7}"/>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9" name="Espace réservé du texte 8">
            <a:extLst>
              <a:ext uri="{FF2B5EF4-FFF2-40B4-BE49-F238E27FC236}">
                <a16:creationId xmlns:a16="http://schemas.microsoft.com/office/drawing/2014/main" id="{C73A7769-548A-3057-87FC-C23FBB0C2143}"/>
              </a:ext>
            </a:extLst>
          </p:cNvPr>
          <p:cNvSpPr>
            <a:spLocks noGrp="1"/>
          </p:cNvSpPr>
          <p:nvPr>
            <p:ph type="body" idx="1"/>
          </p:nvPr>
        </p:nvSpPr>
        <p:spPr/>
        <p:txBody>
          <a:bodyPr/>
          <a:lstStyle/>
          <a:p>
            <a:endParaRPr lang="fr-FR"/>
          </a:p>
        </p:txBody>
      </p:sp>
      <p:sp>
        <p:nvSpPr>
          <p:cNvPr id="11" name="Espace réservé du texte 2">
            <a:extLst>
              <a:ext uri="{FF2B5EF4-FFF2-40B4-BE49-F238E27FC236}">
                <a16:creationId xmlns:a16="http://schemas.microsoft.com/office/drawing/2014/main" id="{D175B85E-87E5-2781-76AC-6D840E0D3E58}"/>
              </a:ext>
            </a:extLst>
          </p:cNvPr>
          <p:cNvSpPr txBox="1">
            <a:spLocks/>
          </p:cNvSpPr>
          <p:nvPr/>
        </p:nvSpPr>
        <p:spPr>
          <a:xfrm>
            <a:off x="2369848" y="2476597"/>
            <a:ext cx="7552705" cy="877881"/>
          </a:xfrm>
          <a:prstGeom prst="rect">
            <a:avLst/>
          </a:prstGeom>
        </p:spPr>
        <p:txBody>
          <a:bodyPr vert="horz" lIns="91440" tIns="45720" rIns="91440" bIns="45720" rtlCol="0">
            <a:normAutofit fontScale="6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ctr"/>
            <a:r>
              <a:rPr lang="fr-FR" sz="6000" b="1" noProof="1">
                <a:solidFill>
                  <a:srgbClr val="002060"/>
                </a:solidFill>
                <a:latin typeface="Segoe UI Symbol" panose="020B0502040204020203" pitchFamily="34" charset="0"/>
                <a:ea typeface="Segoe UI Symbol" panose="020B0502040204020203" pitchFamily="34" charset="0"/>
              </a:rPr>
              <a:t>Election du Conseil d’Admistration</a:t>
            </a:r>
            <a:endParaRPr lang="fr-FR" sz="4200" b="1" noProof="1">
              <a:solidFill>
                <a:srgbClr val="002060"/>
              </a:solidFill>
              <a:latin typeface="Segoe UI Symbol" panose="020B0502040204020203" pitchFamily="34" charset="0"/>
              <a:ea typeface="Segoe UI Symbol" panose="020B0502040204020203" pitchFamily="34" charset="0"/>
            </a:endParaRPr>
          </a:p>
        </p:txBody>
      </p:sp>
    </p:spTree>
    <p:extLst>
      <p:ext uri="{BB962C8B-B14F-4D97-AF65-F5344CB8AC3E}">
        <p14:creationId xmlns:p14="http://schemas.microsoft.com/office/powerpoint/2010/main" val="13792473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977AF-1A1D-2B3C-AB95-D09FFD1F35E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3E168CF-1433-D2C0-FA9B-F2DAD16E7A41}"/>
              </a:ext>
            </a:extLst>
          </p:cNvPr>
          <p:cNvSpPr>
            <a:spLocks noGrp="1"/>
          </p:cNvSpPr>
          <p:nvPr>
            <p:ph type="title"/>
          </p:nvPr>
        </p:nvSpPr>
        <p:spPr>
          <a:xfrm>
            <a:off x="415636" y="24468"/>
            <a:ext cx="10457411" cy="1325563"/>
          </a:xfrm>
        </p:spPr>
        <p:txBody>
          <a:bodyPr/>
          <a:lstStyle/>
          <a:p>
            <a:r>
              <a:rPr lang="fr-FR" b="1" noProof="1">
                <a:latin typeface="Segoe UI Symbol" panose="020B0502040204020203" pitchFamily="34" charset="0"/>
                <a:ea typeface="Segoe UI Symbol" panose="020B0502040204020203" pitchFamily="34" charset="0"/>
              </a:rPr>
              <a:t>Les candidats</a:t>
            </a:r>
          </a:p>
        </p:txBody>
      </p:sp>
      <p:sp>
        <p:nvSpPr>
          <p:cNvPr id="8" name="Espace réservé du contenu 7">
            <a:extLst>
              <a:ext uri="{FF2B5EF4-FFF2-40B4-BE49-F238E27FC236}">
                <a16:creationId xmlns:a16="http://schemas.microsoft.com/office/drawing/2014/main" id="{A2DD25B4-8191-6403-0219-2F99038CAC84}"/>
              </a:ext>
            </a:extLst>
          </p:cNvPr>
          <p:cNvSpPr>
            <a:spLocks noGrp="1"/>
          </p:cNvSpPr>
          <p:nvPr>
            <p:ph idx="1"/>
          </p:nvPr>
        </p:nvSpPr>
        <p:spPr>
          <a:xfrm>
            <a:off x="198614" y="2053742"/>
            <a:ext cx="5272645" cy="4140696"/>
          </a:xfrm>
        </p:spPr>
        <p:txBody>
          <a:bodyPr>
            <a:noAutofit/>
          </a:bodyPr>
          <a:lstStyle/>
          <a:p>
            <a:pPr>
              <a:spcBef>
                <a:spcPts val="600"/>
              </a:spcBef>
            </a:pPr>
            <a:r>
              <a:rPr lang="fr-FR" sz="2000" b="1" noProof="1">
                <a:latin typeface="Segoe UI Symbol" panose="020B0502040204020203" pitchFamily="34" charset="0"/>
                <a:ea typeface="Segoe UI Symbol" panose="020B0502040204020203" pitchFamily="34" charset="0"/>
              </a:rPr>
              <a:t>Ceux et celles qui renouvellent leur mandat</a:t>
            </a:r>
          </a:p>
          <a:p>
            <a:pPr lvl="1"/>
            <a:r>
              <a:rPr lang="fr-FR" sz="1600" dirty="0">
                <a:latin typeface="Segoe UI" panose="020B0502040204020203" pitchFamily="34" charset="0"/>
                <a:cs typeface="Segoe UI" panose="020B0502040204020203" pitchFamily="34" charset="0"/>
              </a:rPr>
              <a:t>Maguy Aguila-</a:t>
            </a:r>
            <a:r>
              <a:rPr lang="fr-FR" sz="1600" dirty="0" err="1">
                <a:latin typeface="Segoe UI" panose="020B0502040204020203" pitchFamily="34" charset="0"/>
                <a:cs typeface="Segoe UI" panose="020B0502040204020203" pitchFamily="34" charset="0"/>
              </a:rPr>
              <a:t>Fargeas</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Dany Aubanel</a:t>
            </a:r>
          </a:p>
          <a:p>
            <a:pPr lvl="1"/>
            <a:r>
              <a:rPr lang="fr-FR" sz="1600" dirty="0">
                <a:latin typeface="Segoe UI" panose="020B0502040204020203" pitchFamily="34" charset="0"/>
                <a:cs typeface="Segoe UI" panose="020B0502040204020203" pitchFamily="34" charset="0"/>
              </a:rPr>
              <a:t>Pierre Aumont</a:t>
            </a:r>
          </a:p>
          <a:p>
            <a:pPr lvl="1"/>
            <a:r>
              <a:rPr lang="fr-FR" sz="1600" dirty="0">
                <a:latin typeface="Segoe UI" panose="020B0502040204020203" pitchFamily="34" charset="0"/>
                <a:cs typeface="Segoe UI" panose="020B0502040204020203" pitchFamily="34" charset="0"/>
              </a:rPr>
              <a:t>Christoph </a:t>
            </a:r>
            <a:r>
              <a:rPr lang="fr-FR" sz="1600" dirty="0" err="1">
                <a:latin typeface="Segoe UI" panose="020B0502040204020203" pitchFamily="34" charset="0"/>
                <a:cs typeface="Segoe UI" panose="020B0502040204020203" pitchFamily="34" charset="0"/>
              </a:rPr>
              <a:t>Aumuller</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Loïc </a:t>
            </a:r>
            <a:r>
              <a:rPr lang="fr-FR" sz="1600" dirty="0" err="1">
                <a:latin typeface="Segoe UI" panose="020B0502040204020203" pitchFamily="34" charset="0"/>
                <a:cs typeface="Segoe UI" panose="020B0502040204020203" pitchFamily="34" charset="0"/>
              </a:rPr>
              <a:t>Fouilland</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Daniel </a:t>
            </a:r>
            <a:r>
              <a:rPr lang="fr-FR" sz="1600" dirty="0" err="1">
                <a:latin typeface="Segoe UI" panose="020B0502040204020203" pitchFamily="34" charset="0"/>
                <a:cs typeface="Segoe UI" panose="020B0502040204020203" pitchFamily="34" charset="0"/>
              </a:rPr>
              <a:t>Grossin</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Michel </a:t>
            </a:r>
            <a:r>
              <a:rPr lang="fr-FR" sz="1600" dirty="0" err="1">
                <a:latin typeface="Segoe UI" panose="020B0502040204020203" pitchFamily="34" charset="0"/>
                <a:cs typeface="Segoe UI" panose="020B0502040204020203" pitchFamily="34" charset="0"/>
              </a:rPr>
              <a:t>Jurié</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Lucien </a:t>
            </a:r>
            <a:r>
              <a:rPr lang="fr-FR" sz="1600" dirty="0" err="1">
                <a:latin typeface="Segoe UI" panose="020B0502040204020203" pitchFamily="34" charset="0"/>
                <a:cs typeface="Segoe UI" panose="020B0502040204020203" pitchFamily="34" charset="0"/>
              </a:rPr>
              <a:t>Tauzia</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Mickael </a:t>
            </a:r>
            <a:r>
              <a:rPr lang="fr-FR" sz="1600" dirty="0" err="1">
                <a:latin typeface="Segoe UI" panose="020B0502040204020203" pitchFamily="34" charset="0"/>
                <a:cs typeface="Segoe UI" panose="020B0502040204020203" pitchFamily="34" charset="0"/>
              </a:rPr>
              <a:t>Perennes</a:t>
            </a:r>
            <a:endParaRPr lang="fr-FR" sz="1600" dirty="0">
              <a:latin typeface="Segoe UI" panose="020B0502040204020203" pitchFamily="34" charset="0"/>
              <a:cs typeface="Segoe UI" panose="020B0502040204020203" pitchFamily="34" charset="0"/>
            </a:endParaRPr>
          </a:p>
          <a:p>
            <a:pPr lvl="1"/>
            <a:r>
              <a:rPr lang="fr-FR" sz="1600" dirty="0">
                <a:latin typeface="Segoe UI" panose="020B0502040204020203" pitchFamily="34" charset="0"/>
                <a:cs typeface="Segoe UI" panose="020B0502040204020203" pitchFamily="34" charset="0"/>
              </a:rPr>
              <a:t>Nathalie Villaume-Fau</a:t>
            </a:r>
            <a:endParaRPr lang="fr-FR" sz="1600" noProof="1">
              <a:latin typeface="Segoe UI Symbol" panose="020B0502040204020203" pitchFamily="34" charset="0"/>
              <a:ea typeface="Segoe UI Symbol" panose="020B0502040204020203" pitchFamily="34" charset="0"/>
              <a:cs typeface="Segoe UI" panose="020B0502040204020203" pitchFamily="34" charset="0"/>
            </a:endParaRPr>
          </a:p>
          <a:p>
            <a:pPr marL="0" indent="0">
              <a:buNone/>
            </a:pPr>
            <a:br>
              <a:rPr lang="fr-FR" sz="1600" b="1" noProof="1">
                <a:latin typeface="Segoe UI Symbol" panose="020B0502040204020203" pitchFamily="34" charset="0"/>
                <a:ea typeface="Segoe UI Symbol" panose="020B0502040204020203" pitchFamily="34" charset="0"/>
                <a:cs typeface="Segoe UI" panose="020B0502040204020203" pitchFamily="34" charset="0"/>
              </a:rPr>
            </a:br>
            <a:endParaRPr lang="fr-FR" sz="1600" b="1" dirty="0">
              <a:latin typeface="Segoe UI" panose="020B0502040204020203" pitchFamily="34" charset="0"/>
              <a:cs typeface="Segoe UI" panose="020B0502040204020203" pitchFamily="34" charset="0"/>
            </a:endParaRPr>
          </a:p>
        </p:txBody>
      </p:sp>
      <p:sp>
        <p:nvSpPr>
          <p:cNvPr id="2" name="Espace réservé du pied de page 2">
            <a:extLst>
              <a:ext uri="{FF2B5EF4-FFF2-40B4-BE49-F238E27FC236}">
                <a16:creationId xmlns:a16="http://schemas.microsoft.com/office/drawing/2014/main" id="{EA2EE310-3359-0434-8019-D235A5DF2DC9}"/>
              </a:ext>
            </a:extLst>
          </p:cNvPr>
          <p:cNvSpPr txBox="1">
            <a:spLocks/>
          </p:cNvSpPr>
          <p:nvPr/>
        </p:nvSpPr>
        <p:spPr>
          <a:xfrm>
            <a:off x="9131213" y="6452113"/>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5" name="Image 4" descr="Une image contenant Visage humain, personne, habits, Front&#10;&#10;Le contenu généré par l’IA peut être incorrect.">
            <a:extLst>
              <a:ext uri="{FF2B5EF4-FFF2-40B4-BE49-F238E27FC236}">
                <a16:creationId xmlns:a16="http://schemas.microsoft.com/office/drawing/2014/main" id="{7EEBDB89-6EAF-EC32-E580-A3E31E56B4A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7622769" y="5110260"/>
            <a:ext cx="1572260" cy="1572260"/>
          </a:xfrm>
          <a:prstGeom prst="rect">
            <a:avLst/>
          </a:prstGeom>
        </p:spPr>
      </p:pic>
      <p:pic>
        <p:nvPicPr>
          <p:cNvPr id="6" name="Image 5">
            <a:extLst>
              <a:ext uri="{FF2B5EF4-FFF2-40B4-BE49-F238E27FC236}">
                <a16:creationId xmlns:a16="http://schemas.microsoft.com/office/drawing/2014/main" id="{60412640-EA86-C8A8-B0FD-D63F34E9AF3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997640" y="5345606"/>
            <a:ext cx="1572260" cy="1179058"/>
          </a:xfrm>
          <a:prstGeom prst="rect">
            <a:avLst/>
          </a:prstGeom>
        </p:spPr>
      </p:pic>
      <p:pic>
        <p:nvPicPr>
          <p:cNvPr id="7" name="Image 6">
            <a:extLst>
              <a:ext uri="{FF2B5EF4-FFF2-40B4-BE49-F238E27FC236}">
                <a16:creationId xmlns:a16="http://schemas.microsoft.com/office/drawing/2014/main" id="{1EE38272-BF00-6C48-7605-DD5F7B45CD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74769" y="5149005"/>
            <a:ext cx="1370965" cy="1663475"/>
          </a:xfrm>
          <a:prstGeom prst="rect">
            <a:avLst/>
          </a:prstGeom>
        </p:spPr>
      </p:pic>
      <p:pic>
        <p:nvPicPr>
          <p:cNvPr id="9" name="Image 8">
            <a:extLst>
              <a:ext uri="{FF2B5EF4-FFF2-40B4-BE49-F238E27FC236}">
                <a16:creationId xmlns:a16="http://schemas.microsoft.com/office/drawing/2014/main" id="{F4F71D9D-C375-0679-6113-E0658816A6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10136898" y="1552375"/>
            <a:ext cx="2958692" cy="1972461"/>
          </a:xfrm>
          <a:prstGeom prst="rect">
            <a:avLst/>
          </a:prstGeom>
        </p:spPr>
      </p:pic>
      <p:sp>
        <p:nvSpPr>
          <p:cNvPr id="10" name="Rectangle 2">
            <a:extLst>
              <a:ext uri="{FF2B5EF4-FFF2-40B4-BE49-F238E27FC236}">
                <a16:creationId xmlns:a16="http://schemas.microsoft.com/office/drawing/2014/main" id="{C4BE95CA-779D-12FF-78E3-CA9BC5DD9D8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pic>
        <p:nvPicPr>
          <p:cNvPr id="1025" name="Image 1" descr="herve.Casanova.jpg">
            <a:extLst>
              <a:ext uri="{FF2B5EF4-FFF2-40B4-BE49-F238E27FC236}">
                <a16:creationId xmlns:a16="http://schemas.microsoft.com/office/drawing/2014/main" id="{C40F76CD-F507-5216-45F3-420DC9132175}"/>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8445729" y="1583854"/>
            <a:ext cx="1498600" cy="1993900"/>
          </a:xfrm>
          <a:prstGeom prst="rect">
            <a:avLst/>
          </a:prstGeom>
          <a:noFill/>
          <a:extLst>
            <a:ext uri="{909E8E84-426E-40DD-AFC4-6F175D3DCCD1}">
              <a14:hiddenFill xmlns:a14="http://schemas.microsoft.com/office/drawing/2010/main">
                <a:solidFill>
                  <a:srgbClr val="FFFFFF"/>
                </a:solidFill>
              </a14:hiddenFill>
            </a:ext>
          </a:extLst>
        </p:spPr>
      </p:pic>
      <p:pic>
        <p:nvPicPr>
          <p:cNvPr id="11" name="Image 10">
            <a:extLst>
              <a:ext uri="{FF2B5EF4-FFF2-40B4-BE49-F238E27FC236}">
                <a16:creationId xmlns:a16="http://schemas.microsoft.com/office/drawing/2014/main" id="{B3B0C6D0-8B9B-B8F4-156F-ED6D83E34E5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31053" y="1530685"/>
            <a:ext cx="2022107" cy="2022107"/>
          </a:xfrm>
          <a:prstGeom prst="rect">
            <a:avLst/>
          </a:prstGeom>
        </p:spPr>
      </p:pic>
      <p:sp>
        <p:nvSpPr>
          <p:cNvPr id="12" name="Espace réservé du contenu 7">
            <a:extLst>
              <a:ext uri="{FF2B5EF4-FFF2-40B4-BE49-F238E27FC236}">
                <a16:creationId xmlns:a16="http://schemas.microsoft.com/office/drawing/2014/main" id="{962E18CB-5331-3CE5-92C1-C77C26774C8C}"/>
              </a:ext>
            </a:extLst>
          </p:cNvPr>
          <p:cNvSpPr txBox="1">
            <a:spLocks/>
          </p:cNvSpPr>
          <p:nvPr/>
        </p:nvSpPr>
        <p:spPr>
          <a:xfrm>
            <a:off x="8032201" y="202345"/>
            <a:ext cx="5000691" cy="13255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fr-FR" sz="2000" b="1" noProof="1">
                <a:latin typeface="Segoe UI Symbol" panose="020B0502040204020203" pitchFamily="34" charset="0"/>
                <a:ea typeface="Segoe UI Symbol" panose="020B0502040204020203" pitchFamily="34" charset="0"/>
                <a:cs typeface="Segoe UI" panose="020B0502040204020203" pitchFamily="34" charset="0"/>
              </a:rPr>
              <a:t>Nouveaux candidats et candidates</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Maeva Antoniotti</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Herve Casanova</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Cathy Drilleaud</a:t>
            </a:r>
          </a:p>
          <a:p>
            <a:pPr marL="457200" lvl="1" indent="0">
              <a:buNone/>
            </a:pPr>
            <a:br>
              <a:rPr lang="fr-FR" sz="1600" b="1" noProof="1">
                <a:latin typeface="Segoe UI Symbol" panose="020B0502040204020203" pitchFamily="34" charset="0"/>
                <a:ea typeface="Segoe UI Symbol" panose="020B0502040204020203" pitchFamily="34" charset="0"/>
                <a:cs typeface="Segoe UI" panose="020B0502040204020203" pitchFamily="34" charset="0"/>
              </a:rPr>
            </a:br>
            <a:endParaRPr lang="fr-FR" sz="1600" b="1" dirty="0">
              <a:latin typeface="Segoe UI" panose="020B0502040204020203" pitchFamily="34" charset="0"/>
              <a:cs typeface="Segoe UI" panose="020B0502040204020203" pitchFamily="34" charset="0"/>
            </a:endParaRPr>
          </a:p>
        </p:txBody>
      </p:sp>
      <p:sp>
        <p:nvSpPr>
          <p:cNvPr id="13" name="Espace réservé du contenu 7">
            <a:extLst>
              <a:ext uri="{FF2B5EF4-FFF2-40B4-BE49-F238E27FC236}">
                <a16:creationId xmlns:a16="http://schemas.microsoft.com/office/drawing/2014/main" id="{A00069E9-4C20-BDD6-BCCD-E78956AFE1ED}"/>
              </a:ext>
            </a:extLst>
          </p:cNvPr>
          <p:cNvSpPr txBox="1">
            <a:spLocks/>
          </p:cNvSpPr>
          <p:nvPr/>
        </p:nvSpPr>
        <p:spPr>
          <a:xfrm>
            <a:off x="4322172" y="3814685"/>
            <a:ext cx="5272645" cy="123685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fr-FR" sz="2000" b="1" noProof="1">
                <a:latin typeface="Segoe UI Symbol" panose="020B0502040204020203" pitchFamily="34" charset="0"/>
                <a:ea typeface="Segoe UI Symbol" panose="020B0502040204020203" pitchFamily="34" charset="0"/>
                <a:cs typeface="Segoe UI" panose="020B0502040204020203" pitchFamily="34" charset="0"/>
              </a:rPr>
              <a:t>Nouveaux candidats et candidates</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Leon de Sahb</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Françoise Salardaine</a:t>
            </a:r>
          </a:p>
          <a:p>
            <a:pPr lvl="1"/>
            <a:r>
              <a:rPr lang="fr-FR" sz="1600" b="1" noProof="1">
                <a:latin typeface="Segoe UI Symbol" panose="020B0502040204020203" pitchFamily="34" charset="0"/>
                <a:ea typeface="Segoe UI Symbol" panose="020B0502040204020203" pitchFamily="34" charset="0"/>
                <a:cs typeface="Segoe UI" panose="020B0502040204020203" pitchFamily="34" charset="0"/>
              </a:rPr>
              <a:t>Jean-Yves Simonet</a:t>
            </a:r>
            <a:br>
              <a:rPr lang="fr-FR" sz="1600" b="1" noProof="1">
                <a:latin typeface="Segoe UI Symbol" panose="020B0502040204020203" pitchFamily="34" charset="0"/>
                <a:ea typeface="Segoe UI Symbol" panose="020B0502040204020203" pitchFamily="34" charset="0"/>
                <a:cs typeface="Segoe UI" panose="020B0502040204020203" pitchFamily="34" charset="0"/>
              </a:rPr>
            </a:br>
            <a:endParaRPr lang="fr-FR" sz="1600" b="1"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0404133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24671-3B31-ACB2-9A14-25D33CC65A0E}"/>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5476808D-2B3F-D5D3-E335-769935ACF0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654BEBAE-C5C3-9E86-4EDD-CEEA3C6587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311B4158-F5B5-1F9D-28AA-576434CEB2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2B67A0E7-8128-8EB0-EF84-E25D811509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10" name="Espace réservé du pied de page 2">
            <a:extLst>
              <a:ext uri="{FF2B5EF4-FFF2-40B4-BE49-F238E27FC236}">
                <a16:creationId xmlns:a16="http://schemas.microsoft.com/office/drawing/2014/main" id="{6F948511-2331-8D5F-856B-B977A694C974}"/>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9" name="Espace réservé du texte 8">
            <a:extLst>
              <a:ext uri="{FF2B5EF4-FFF2-40B4-BE49-F238E27FC236}">
                <a16:creationId xmlns:a16="http://schemas.microsoft.com/office/drawing/2014/main" id="{ADD0AFEE-154F-9D90-416A-33E87E49FB74}"/>
              </a:ext>
            </a:extLst>
          </p:cNvPr>
          <p:cNvSpPr>
            <a:spLocks noGrp="1"/>
          </p:cNvSpPr>
          <p:nvPr>
            <p:ph type="body" idx="1"/>
          </p:nvPr>
        </p:nvSpPr>
        <p:spPr/>
        <p:txBody>
          <a:bodyPr/>
          <a:lstStyle/>
          <a:p>
            <a:endParaRPr lang="fr-FR"/>
          </a:p>
        </p:txBody>
      </p:sp>
      <p:sp>
        <p:nvSpPr>
          <p:cNvPr id="11" name="Espace réservé du texte 2">
            <a:extLst>
              <a:ext uri="{FF2B5EF4-FFF2-40B4-BE49-F238E27FC236}">
                <a16:creationId xmlns:a16="http://schemas.microsoft.com/office/drawing/2014/main" id="{9A4B9591-1093-1044-D900-8ABC29C58991}"/>
              </a:ext>
            </a:extLst>
          </p:cNvPr>
          <p:cNvSpPr txBox="1">
            <a:spLocks/>
          </p:cNvSpPr>
          <p:nvPr/>
        </p:nvSpPr>
        <p:spPr>
          <a:xfrm>
            <a:off x="2369848" y="2476597"/>
            <a:ext cx="7552705" cy="877881"/>
          </a:xfrm>
          <a:prstGeom prst="rect">
            <a:avLst/>
          </a:prstGeom>
        </p:spPr>
        <p:txBody>
          <a:bodyPr vert="horz" lIns="91440" tIns="45720" rIns="91440" bIns="45720" rtlCol="0">
            <a:normAutofit fontScale="4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ctr"/>
            <a:r>
              <a:rPr lang="fr-FR" sz="6000" b="1" noProof="1">
                <a:solidFill>
                  <a:srgbClr val="002060"/>
                </a:solidFill>
                <a:latin typeface="Segoe UI Symbol" panose="020B0502040204020203" pitchFamily="34" charset="0"/>
                <a:ea typeface="Segoe UI Symbol" panose="020B0502040204020203" pitchFamily="34" charset="0"/>
              </a:rPr>
              <a:t>Un grand merci à Martine, Joël et Yves</a:t>
            </a:r>
          </a:p>
          <a:p>
            <a:pPr algn="ctr"/>
            <a:r>
              <a:rPr lang="fr-FR" sz="6000" b="1" noProof="1">
                <a:solidFill>
                  <a:srgbClr val="002060"/>
                </a:solidFill>
                <a:latin typeface="Segoe UI Symbol" panose="020B0502040204020203" pitchFamily="34" charset="0"/>
                <a:ea typeface="Segoe UI Symbol" panose="020B0502040204020203" pitchFamily="34" charset="0"/>
              </a:rPr>
              <a:t>Pour leur investissement ces dernieres années</a:t>
            </a:r>
            <a:endParaRPr lang="fr-FR" sz="4200" b="1" noProof="1">
              <a:solidFill>
                <a:srgbClr val="002060"/>
              </a:solidFill>
              <a:latin typeface="Segoe UI Symbol" panose="020B0502040204020203" pitchFamily="34" charset="0"/>
              <a:ea typeface="Segoe UI Symbol" panose="020B0502040204020203" pitchFamily="34" charset="0"/>
            </a:endParaRPr>
          </a:p>
        </p:txBody>
      </p:sp>
    </p:spTree>
    <p:extLst>
      <p:ext uri="{BB962C8B-B14F-4D97-AF65-F5344CB8AC3E}">
        <p14:creationId xmlns:p14="http://schemas.microsoft.com/office/powerpoint/2010/main" val="2115220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8596C-0E69-538E-6F41-E583D1D5F16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EE77C95-D763-E852-ADE9-9B38B2073A3C}"/>
              </a:ext>
            </a:extLst>
          </p:cNvPr>
          <p:cNvSpPr>
            <a:spLocks noGrp="1"/>
          </p:cNvSpPr>
          <p:nvPr>
            <p:ph type="title"/>
          </p:nvPr>
        </p:nvSpPr>
        <p:spPr/>
        <p:txBody>
          <a:bodyPr/>
          <a:lstStyle/>
          <a:p>
            <a:r>
              <a:rPr lang="fr-FR" dirty="0"/>
              <a:t>Vote</a:t>
            </a:r>
          </a:p>
        </p:txBody>
      </p:sp>
      <p:sp>
        <p:nvSpPr>
          <p:cNvPr id="3" name="Espace réservé du contenu 2">
            <a:extLst>
              <a:ext uri="{FF2B5EF4-FFF2-40B4-BE49-F238E27FC236}">
                <a16:creationId xmlns:a16="http://schemas.microsoft.com/office/drawing/2014/main" id="{C81662E1-947B-2728-C89A-7A39CE52D434}"/>
              </a:ext>
            </a:extLst>
          </p:cNvPr>
          <p:cNvSpPr>
            <a:spLocks noGrp="1"/>
          </p:cNvSpPr>
          <p:nvPr>
            <p:ph idx="1"/>
          </p:nvPr>
        </p:nvSpPr>
        <p:spPr>
          <a:xfrm>
            <a:off x="581192" y="3026670"/>
            <a:ext cx="11029615" cy="2398955"/>
          </a:xfrm>
        </p:spPr>
        <p:txBody>
          <a:bodyPr>
            <a:normAutofit/>
          </a:bodyPr>
          <a:lstStyle/>
          <a:p>
            <a:pPr marL="0" indent="0">
              <a:buNone/>
            </a:pPr>
            <a:r>
              <a:rPr lang="fr-FR" sz="3200" dirty="0"/>
              <a:t>Approuvez vous le nouveau conseil d’administration?</a:t>
            </a:r>
            <a:endParaRPr lang="fr-FR" sz="3600" dirty="0">
              <a:solidFill>
                <a:schemeClr val="accent1"/>
              </a:solidFill>
            </a:endParaRPr>
          </a:p>
          <a:p>
            <a:pPr marL="0" indent="0">
              <a:buNone/>
            </a:pPr>
            <a:endParaRPr lang="fr-FR" sz="3200" dirty="0"/>
          </a:p>
        </p:txBody>
      </p:sp>
      <p:sp>
        <p:nvSpPr>
          <p:cNvPr id="6" name="Espace réservé du numéro de diapositive 5">
            <a:extLst>
              <a:ext uri="{FF2B5EF4-FFF2-40B4-BE49-F238E27FC236}">
                <a16:creationId xmlns:a16="http://schemas.microsoft.com/office/drawing/2014/main" id="{8DEF954B-AAE1-05BD-A488-FDDAF1A9EE86}"/>
              </a:ext>
            </a:extLst>
          </p:cNvPr>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71</a:t>
            </a:fld>
            <a:endParaRPr lang="en-US" dirty="0"/>
          </a:p>
        </p:txBody>
      </p:sp>
    </p:spTree>
    <p:extLst>
      <p:ext uri="{BB962C8B-B14F-4D97-AF65-F5344CB8AC3E}">
        <p14:creationId xmlns:p14="http://schemas.microsoft.com/office/powerpoint/2010/main" val="17599062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6B9D2D1-EAB4-401F-A135-DF71876765D4}"/>
              </a:ext>
            </a:extLst>
          </p:cNvPr>
          <p:cNvSpPr>
            <a:spLocks noGrp="1"/>
          </p:cNvSpPr>
          <p:nvPr>
            <p:ph type="ctrTitle"/>
          </p:nvPr>
        </p:nvSpPr>
        <p:spPr>
          <a:xfrm>
            <a:off x="-266802" y="3321315"/>
            <a:ext cx="11831273" cy="1337606"/>
          </a:xfrm>
          <a:noFill/>
        </p:spPr>
        <p:txBody>
          <a:bodyPr>
            <a:noAutofit/>
          </a:bodyPr>
          <a:lstStyle/>
          <a:p>
            <a:pPr algn="ctr"/>
            <a:r>
              <a:rPr lang="fr-FR" b="1" noProof="1">
                <a:solidFill>
                  <a:schemeClr val="accent6"/>
                </a:solidFill>
                <a:latin typeface="Segoe UI Symbol" panose="020B0502040204020203" pitchFamily="34" charset="0"/>
                <a:ea typeface="Segoe UI Symbol" panose="020B0502040204020203" pitchFamily="34" charset="0"/>
              </a:rPr>
              <a:t>Assemblée Générale extraordinaire 2026</a:t>
            </a:r>
          </a:p>
        </p:txBody>
      </p:sp>
      <p:sp>
        <p:nvSpPr>
          <p:cNvPr id="3" name="Espace réservé du pied de page 2">
            <a:extLst>
              <a:ext uri="{FF2B5EF4-FFF2-40B4-BE49-F238E27FC236}">
                <a16:creationId xmlns:a16="http://schemas.microsoft.com/office/drawing/2014/main" id="{875CE993-6912-A97B-CC4A-F650486DAA27}"/>
              </a:ext>
            </a:extLst>
          </p:cNvPr>
          <p:cNvSpPr>
            <a:spLocks noGrp="1"/>
          </p:cNvSpPr>
          <p:nvPr>
            <p:ph type="ftr" sz="quarter" idx="11"/>
          </p:nvPr>
        </p:nvSpPr>
        <p:spPr>
          <a:xfrm>
            <a:off x="9199549" y="6395956"/>
            <a:ext cx="2872946" cy="365125"/>
          </a:xfrm>
        </p:spPr>
        <p:txBody>
          <a:body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7" name="Image 6">
            <a:extLst>
              <a:ext uri="{FF2B5EF4-FFF2-40B4-BE49-F238E27FC236}">
                <a16:creationId xmlns:a16="http://schemas.microsoft.com/office/drawing/2014/main" id="{489173AB-0C73-6B48-27F8-19798C5EB4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3519" y="136818"/>
            <a:ext cx="4784962" cy="2630925"/>
          </a:xfrm>
          <a:prstGeom prst="rect">
            <a:avLst/>
          </a:prstGeom>
        </p:spPr>
      </p:pic>
      <p:pic>
        <p:nvPicPr>
          <p:cNvPr id="12" name="Image 11">
            <a:extLst>
              <a:ext uri="{FF2B5EF4-FFF2-40B4-BE49-F238E27FC236}">
                <a16:creationId xmlns:a16="http://schemas.microsoft.com/office/drawing/2014/main" id="{671127EF-032C-302C-37E2-1A750CD14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4738" y="4428457"/>
            <a:ext cx="1839283" cy="1839283"/>
          </a:xfrm>
          <a:prstGeom prst="rect">
            <a:avLst/>
          </a:prstGeom>
        </p:spPr>
      </p:pic>
      <p:pic>
        <p:nvPicPr>
          <p:cNvPr id="14" name="Image 13">
            <a:extLst>
              <a:ext uri="{FF2B5EF4-FFF2-40B4-BE49-F238E27FC236}">
                <a16:creationId xmlns:a16="http://schemas.microsoft.com/office/drawing/2014/main" id="{8080EABB-1CE0-C5F0-9B7E-8D92A187E9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7925" y="4428456"/>
            <a:ext cx="1780807" cy="1780807"/>
          </a:xfrm>
          <a:prstGeom prst="rect">
            <a:avLst/>
          </a:prstGeom>
        </p:spPr>
      </p:pic>
      <p:pic>
        <p:nvPicPr>
          <p:cNvPr id="16" name="Image 15">
            <a:extLst>
              <a:ext uri="{FF2B5EF4-FFF2-40B4-BE49-F238E27FC236}">
                <a16:creationId xmlns:a16="http://schemas.microsoft.com/office/drawing/2014/main" id="{0064281C-3F89-B886-D032-10D90D256B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5959" y="4428457"/>
            <a:ext cx="1839283" cy="1839283"/>
          </a:xfrm>
          <a:prstGeom prst="rect">
            <a:avLst/>
          </a:prstGeom>
        </p:spPr>
      </p:pic>
      <p:pic>
        <p:nvPicPr>
          <p:cNvPr id="18" name="Image 17">
            <a:extLst>
              <a:ext uri="{FF2B5EF4-FFF2-40B4-BE49-F238E27FC236}">
                <a16:creationId xmlns:a16="http://schemas.microsoft.com/office/drawing/2014/main" id="{69DD11A0-DDEB-9268-5277-3F1828B890E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61415" y="4457695"/>
            <a:ext cx="1780806" cy="1780806"/>
          </a:xfrm>
          <a:prstGeom prst="rect">
            <a:avLst/>
          </a:prstGeom>
        </p:spPr>
      </p:pic>
    </p:spTree>
    <p:extLst>
      <p:ext uri="{BB962C8B-B14F-4D97-AF65-F5344CB8AC3E}">
        <p14:creationId xmlns:p14="http://schemas.microsoft.com/office/powerpoint/2010/main" val="39840309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noProof="1">
                <a:latin typeface="Segoe UI Symbol" panose="020B0502040204020203" pitchFamily="34" charset="0"/>
                <a:ea typeface="Segoe UI Symbol" panose="020B0502040204020203" pitchFamily="34" charset="0"/>
              </a:rPr>
              <a:t>Ordre du jour de l’assemblée générale extraordinaire</a:t>
            </a:r>
          </a:p>
        </p:txBody>
      </p:sp>
      <p:sp>
        <p:nvSpPr>
          <p:cNvPr id="3" name="Espace réservé du contenu 2"/>
          <p:cNvSpPr>
            <a:spLocks noGrp="1"/>
          </p:cNvSpPr>
          <p:nvPr>
            <p:ph idx="1"/>
          </p:nvPr>
        </p:nvSpPr>
        <p:spPr/>
        <p:txBody>
          <a:bodyPr>
            <a:noAutofit/>
          </a:bodyPr>
          <a:lstStyle/>
          <a:p>
            <a:pPr lvl="0"/>
            <a:r>
              <a:rPr lang="fr-FR" sz="2400" noProof="1">
                <a:latin typeface="Segoe UI" panose="020B0502040204020203" pitchFamily="34" charset="0"/>
                <a:cs typeface="Segoe UI" panose="020B0502040204020203" pitchFamily="34" charset="0"/>
              </a:rPr>
              <a:t>Présentation des nouveaux statuts et approbation</a:t>
            </a:r>
          </a:p>
          <a:p>
            <a:pPr lvl="0"/>
            <a:r>
              <a:rPr lang="fr-FR" sz="2400" noProof="1">
                <a:latin typeface="Segoe UI" panose="020B0502040204020203" pitchFamily="34" charset="0"/>
                <a:cs typeface="Segoe UI" panose="020B0502040204020203" pitchFamily="34" charset="0"/>
              </a:rPr>
              <a:t>Mise en place de la remuneration d’un administrateur, m</a:t>
            </a:r>
            <a:r>
              <a:rPr lang="fr-FR" sz="2400" dirty="0" err="1">
                <a:latin typeface="Segoe UI" panose="020B0502040204020203" pitchFamily="34" charset="0"/>
                <a:cs typeface="Segoe UI" panose="020B0502040204020203" pitchFamily="34" charset="0"/>
              </a:rPr>
              <a:t>otion</a:t>
            </a:r>
            <a:r>
              <a:rPr lang="fr-FR" sz="2400" dirty="0">
                <a:latin typeface="Segoe UI" panose="020B0502040204020203" pitchFamily="34" charset="0"/>
                <a:cs typeface="Segoe UI" panose="020B0502040204020203" pitchFamily="34" charset="0"/>
              </a:rPr>
              <a:t> pour valider la rémunération de Guy Bouguet à partir du 1er octobre pour un salaire de 800€ mensuel.</a:t>
            </a:r>
          </a:p>
          <a:p>
            <a:r>
              <a:rPr lang="fr-FR" sz="2400" noProof="1">
                <a:latin typeface="Segoe UI" panose="020B0502040204020203" pitchFamily="34" charset="0"/>
                <a:cs typeface="Segoe UI" panose="020B0502040204020203" pitchFamily="34" charset="0"/>
              </a:rPr>
              <a:t>Fin de séance</a:t>
            </a:r>
          </a:p>
        </p:txBody>
      </p:sp>
      <p:sp>
        <p:nvSpPr>
          <p:cNvPr id="4" name="Espace réservé du pied de page 2">
            <a:extLst>
              <a:ext uri="{FF2B5EF4-FFF2-40B4-BE49-F238E27FC236}">
                <a16:creationId xmlns:a16="http://schemas.microsoft.com/office/drawing/2014/main" id="{7CD7DCCC-8BF5-7A8E-9A4E-00E3F46BDC4E}"/>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33454765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24DED22C-99EB-85B6-6BE0-12AC28B61C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47C7F610-A850-154E-F4A4-9DACAE5EDE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C6633566-4CE0-BD64-626D-8E89977153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5983986A-35FB-18F2-F39A-795731E878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3" name="Espace réservé du texte 2"/>
          <p:cNvSpPr>
            <a:spLocks noGrp="1"/>
          </p:cNvSpPr>
          <p:nvPr>
            <p:ph type="body" idx="1"/>
          </p:nvPr>
        </p:nvSpPr>
        <p:spPr>
          <a:xfrm>
            <a:off x="1534567" y="3124032"/>
            <a:ext cx="8761338" cy="1199497"/>
          </a:xfrm>
        </p:spPr>
        <p:txBody>
          <a:bodyPr>
            <a:normAutofit/>
          </a:bodyPr>
          <a:lstStyle/>
          <a:p>
            <a:pPr algn="ctr"/>
            <a:r>
              <a:rPr lang="fr-FR" sz="6000" b="1" noProof="1">
                <a:solidFill>
                  <a:srgbClr val="002060"/>
                </a:solidFill>
                <a:latin typeface="Segoe UI Symbol" panose="020B0502040204020203" pitchFamily="34" charset="0"/>
                <a:ea typeface="Segoe UI Symbol" panose="020B0502040204020203" pitchFamily="34" charset="0"/>
              </a:rPr>
              <a:t>Revue des statuts</a:t>
            </a:r>
          </a:p>
        </p:txBody>
      </p:sp>
      <p:sp>
        <p:nvSpPr>
          <p:cNvPr id="10" name="Espace réservé du pied de page 2">
            <a:extLst>
              <a:ext uri="{FF2B5EF4-FFF2-40B4-BE49-F238E27FC236}">
                <a16:creationId xmlns:a16="http://schemas.microsoft.com/office/drawing/2014/main" id="{167B5601-7464-6470-6662-CF41C3FCEABD}"/>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Tree>
    <p:extLst>
      <p:ext uri="{BB962C8B-B14F-4D97-AF65-F5344CB8AC3E}">
        <p14:creationId xmlns:p14="http://schemas.microsoft.com/office/powerpoint/2010/main" val="199651963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8596C-0E69-538E-6F41-E583D1D5F16E}"/>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7EE77C95-D763-E852-ADE9-9B38B2073A3C}"/>
              </a:ext>
            </a:extLst>
          </p:cNvPr>
          <p:cNvSpPr>
            <a:spLocks noGrp="1"/>
          </p:cNvSpPr>
          <p:nvPr>
            <p:ph type="title"/>
          </p:nvPr>
        </p:nvSpPr>
        <p:spPr/>
        <p:txBody>
          <a:bodyPr/>
          <a:lstStyle/>
          <a:p>
            <a:r>
              <a:rPr lang="fr-FR" dirty="0"/>
              <a:t>Vote</a:t>
            </a:r>
          </a:p>
        </p:txBody>
      </p:sp>
      <p:sp>
        <p:nvSpPr>
          <p:cNvPr id="3" name="Espace réservé du contenu 2">
            <a:extLst>
              <a:ext uri="{FF2B5EF4-FFF2-40B4-BE49-F238E27FC236}">
                <a16:creationId xmlns:a16="http://schemas.microsoft.com/office/drawing/2014/main" id="{C81662E1-947B-2728-C89A-7A39CE52D434}"/>
              </a:ext>
            </a:extLst>
          </p:cNvPr>
          <p:cNvSpPr>
            <a:spLocks noGrp="1"/>
          </p:cNvSpPr>
          <p:nvPr>
            <p:ph idx="1"/>
          </p:nvPr>
        </p:nvSpPr>
        <p:spPr>
          <a:xfrm>
            <a:off x="581192" y="3026670"/>
            <a:ext cx="11029615" cy="2398955"/>
          </a:xfrm>
        </p:spPr>
        <p:txBody>
          <a:bodyPr>
            <a:normAutofit/>
          </a:bodyPr>
          <a:lstStyle/>
          <a:p>
            <a:pPr marL="0" indent="0">
              <a:buNone/>
            </a:pPr>
            <a:r>
              <a:rPr lang="fr-FR" sz="3200" b="1" dirty="0"/>
              <a:t>Approuvez vous les nouveaux statuts?</a:t>
            </a:r>
            <a:endParaRPr lang="fr-FR" sz="3600" b="1" dirty="0">
              <a:solidFill>
                <a:schemeClr val="accent1"/>
              </a:solidFill>
            </a:endParaRPr>
          </a:p>
          <a:p>
            <a:pPr marL="0" indent="0">
              <a:buNone/>
            </a:pPr>
            <a:endParaRPr lang="fr-FR" sz="3200" dirty="0"/>
          </a:p>
        </p:txBody>
      </p:sp>
      <p:sp>
        <p:nvSpPr>
          <p:cNvPr id="6" name="Espace réservé du numéro de diapositive 5">
            <a:extLst>
              <a:ext uri="{FF2B5EF4-FFF2-40B4-BE49-F238E27FC236}">
                <a16:creationId xmlns:a16="http://schemas.microsoft.com/office/drawing/2014/main" id="{8DEF954B-AAE1-05BD-A488-FDDAF1A9EE86}"/>
              </a:ext>
            </a:extLst>
          </p:cNvPr>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75</a:t>
            </a:fld>
            <a:endParaRPr lang="en-US" dirty="0"/>
          </a:p>
        </p:txBody>
      </p:sp>
    </p:spTree>
    <p:extLst>
      <p:ext uri="{BB962C8B-B14F-4D97-AF65-F5344CB8AC3E}">
        <p14:creationId xmlns:p14="http://schemas.microsoft.com/office/powerpoint/2010/main" val="30120097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24671-3B31-ACB2-9A14-25D33CC65A0E}"/>
            </a:ext>
          </a:extLst>
        </p:cNvPr>
        <p:cNvGrpSpPr/>
        <p:nvPr/>
      </p:nvGrpSpPr>
      <p:grpSpPr>
        <a:xfrm>
          <a:off x="0" y="0"/>
          <a:ext cx="0" cy="0"/>
          <a:chOff x="0" y="0"/>
          <a:chExt cx="0" cy="0"/>
        </a:xfrm>
      </p:grpSpPr>
      <p:pic>
        <p:nvPicPr>
          <p:cNvPr id="2" name="Image 1">
            <a:extLst>
              <a:ext uri="{FF2B5EF4-FFF2-40B4-BE49-F238E27FC236}">
                <a16:creationId xmlns:a16="http://schemas.microsoft.com/office/drawing/2014/main" id="{5476808D-2B3F-D5D3-E335-769935ACF0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81" y="16152"/>
            <a:ext cx="3013638" cy="3013638"/>
          </a:xfrm>
          <a:prstGeom prst="rect">
            <a:avLst/>
          </a:prstGeom>
        </p:spPr>
      </p:pic>
      <p:pic>
        <p:nvPicPr>
          <p:cNvPr id="4" name="Image 3">
            <a:extLst>
              <a:ext uri="{FF2B5EF4-FFF2-40B4-BE49-F238E27FC236}">
                <a16:creationId xmlns:a16="http://schemas.microsoft.com/office/drawing/2014/main" id="{654BEBAE-C5C3-9E86-4EDD-CEEA3C6587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517" y="3828211"/>
            <a:ext cx="2848989" cy="2848989"/>
          </a:xfrm>
          <a:prstGeom prst="rect">
            <a:avLst/>
          </a:prstGeom>
        </p:spPr>
      </p:pic>
      <p:pic>
        <p:nvPicPr>
          <p:cNvPr id="5" name="Image 4">
            <a:extLst>
              <a:ext uri="{FF2B5EF4-FFF2-40B4-BE49-F238E27FC236}">
                <a16:creationId xmlns:a16="http://schemas.microsoft.com/office/drawing/2014/main" id="{311B4158-F5B5-1F9D-28AA-576434CEB2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83081" y="57004"/>
            <a:ext cx="3025647" cy="3025647"/>
          </a:xfrm>
          <a:prstGeom prst="rect">
            <a:avLst/>
          </a:prstGeom>
        </p:spPr>
      </p:pic>
      <p:pic>
        <p:nvPicPr>
          <p:cNvPr id="6" name="Image 5">
            <a:extLst>
              <a:ext uri="{FF2B5EF4-FFF2-40B4-BE49-F238E27FC236}">
                <a16:creationId xmlns:a16="http://schemas.microsoft.com/office/drawing/2014/main" id="{2B67A0E7-8128-8EB0-EF84-E25D811509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9730" y="3641997"/>
            <a:ext cx="3158999" cy="3158999"/>
          </a:xfrm>
          <a:prstGeom prst="rect">
            <a:avLst/>
          </a:prstGeom>
        </p:spPr>
      </p:pic>
      <p:sp>
        <p:nvSpPr>
          <p:cNvPr id="10" name="Espace réservé du pied de page 2">
            <a:extLst>
              <a:ext uri="{FF2B5EF4-FFF2-40B4-BE49-F238E27FC236}">
                <a16:creationId xmlns:a16="http://schemas.microsoft.com/office/drawing/2014/main" id="{6F948511-2331-8D5F-856B-B977A694C974}"/>
              </a:ext>
            </a:extLst>
          </p:cNvPr>
          <p:cNvSpPr txBox="1">
            <a:spLocks/>
          </p:cNvSpPr>
          <p:nvPr/>
        </p:nvSpPr>
        <p:spPr>
          <a:xfrm>
            <a:off x="9199549" y="6395956"/>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sp>
        <p:nvSpPr>
          <p:cNvPr id="9" name="Espace réservé du texte 8">
            <a:extLst>
              <a:ext uri="{FF2B5EF4-FFF2-40B4-BE49-F238E27FC236}">
                <a16:creationId xmlns:a16="http://schemas.microsoft.com/office/drawing/2014/main" id="{ADD0AFEE-154F-9D90-416A-33E87E49FB74}"/>
              </a:ext>
            </a:extLst>
          </p:cNvPr>
          <p:cNvSpPr>
            <a:spLocks noGrp="1"/>
          </p:cNvSpPr>
          <p:nvPr>
            <p:ph type="body" idx="1"/>
          </p:nvPr>
        </p:nvSpPr>
        <p:spPr/>
        <p:txBody>
          <a:bodyPr/>
          <a:lstStyle/>
          <a:p>
            <a:endParaRPr lang="fr-FR"/>
          </a:p>
        </p:txBody>
      </p:sp>
      <p:sp>
        <p:nvSpPr>
          <p:cNvPr id="11" name="Espace réservé du texte 2">
            <a:extLst>
              <a:ext uri="{FF2B5EF4-FFF2-40B4-BE49-F238E27FC236}">
                <a16:creationId xmlns:a16="http://schemas.microsoft.com/office/drawing/2014/main" id="{9A4B9591-1093-1044-D900-8ABC29C58991}"/>
              </a:ext>
            </a:extLst>
          </p:cNvPr>
          <p:cNvSpPr txBox="1">
            <a:spLocks/>
          </p:cNvSpPr>
          <p:nvPr/>
        </p:nvSpPr>
        <p:spPr>
          <a:xfrm>
            <a:off x="831850" y="2476596"/>
            <a:ext cx="10235953" cy="2072951"/>
          </a:xfrm>
          <a:prstGeom prst="rect">
            <a:avLst/>
          </a:prstGeom>
        </p:spPr>
        <p:txBody>
          <a:bodyPr vert="horz" lIns="91440" tIns="45720" rIns="91440" bIns="45720" rtlCol="0">
            <a:normAutofit fontScale="5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lvl="0"/>
            <a:r>
              <a:rPr lang="fr-FR" sz="6000" noProof="1">
                <a:solidFill>
                  <a:schemeClr val="tx1"/>
                </a:solidFill>
                <a:latin typeface="Segoe UI" panose="020B0502040204020203" pitchFamily="34" charset="0"/>
                <a:cs typeface="Segoe UI" panose="020B0502040204020203" pitchFamily="34" charset="0"/>
              </a:rPr>
              <a:t>Mise en place de la remuneration d’un administrateur:</a:t>
            </a:r>
          </a:p>
          <a:p>
            <a:pPr lvl="0"/>
            <a:endParaRPr lang="fr-FR" sz="6000" noProof="1">
              <a:solidFill>
                <a:schemeClr val="tx1"/>
              </a:solidFill>
              <a:latin typeface="Segoe UI" panose="020B0502040204020203" pitchFamily="34" charset="0"/>
              <a:cs typeface="Segoe UI" panose="020B0502040204020203" pitchFamily="34" charset="0"/>
            </a:endParaRPr>
          </a:p>
          <a:p>
            <a:pPr lvl="0"/>
            <a:r>
              <a:rPr lang="fr-FR" sz="6000" dirty="0">
                <a:solidFill>
                  <a:schemeClr val="tx1"/>
                </a:solidFill>
                <a:latin typeface="Segoe UI" panose="020B0502040204020203" pitchFamily="34" charset="0"/>
                <a:cs typeface="Segoe UI" panose="020B0502040204020203" pitchFamily="34" charset="0"/>
              </a:rPr>
              <a:t>Rémunération de Guy Bouguet à partir du 1er octobre pour un salaire de 800€ mensuel.</a:t>
            </a:r>
          </a:p>
        </p:txBody>
      </p:sp>
    </p:spTree>
    <p:extLst>
      <p:ext uri="{BB962C8B-B14F-4D97-AF65-F5344CB8AC3E}">
        <p14:creationId xmlns:p14="http://schemas.microsoft.com/office/powerpoint/2010/main" val="231722803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752D8-02AD-B859-5084-CF39981A1797}"/>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E96C323D-EB02-1172-890F-88089102844D}"/>
              </a:ext>
            </a:extLst>
          </p:cNvPr>
          <p:cNvSpPr>
            <a:spLocks noGrp="1"/>
          </p:cNvSpPr>
          <p:nvPr>
            <p:ph type="title"/>
          </p:nvPr>
        </p:nvSpPr>
        <p:spPr>
          <a:xfrm>
            <a:off x="581192" y="935141"/>
            <a:ext cx="10515600" cy="1325563"/>
          </a:xfrm>
        </p:spPr>
        <p:txBody>
          <a:bodyPr>
            <a:normAutofit/>
          </a:bodyPr>
          <a:lstStyle/>
          <a:p>
            <a:pPr lvl="0"/>
            <a:r>
              <a:rPr lang="fr-FR" b="1" noProof="1">
                <a:latin typeface="Segoe UI" panose="020B0502040204020203" pitchFamily="34" charset="0"/>
                <a:cs typeface="Segoe UI" panose="020B0502040204020203" pitchFamily="34" charset="0"/>
              </a:rPr>
              <a:t>Vote</a:t>
            </a:r>
            <a:endParaRPr lang="fr-FR" b="1" dirty="0">
              <a:latin typeface="Segoe UI" panose="020B0502040204020203" pitchFamily="34" charset="0"/>
              <a:cs typeface="Segoe UI" panose="020B0502040204020203" pitchFamily="34" charset="0"/>
            </a:endParaRPr>
          </a:p>
        </p:txBody>
      </p:sp>
      <p:sp>
        <p:nvSpPr>
          <p:cNvPr id="3" name="Espace réservé du contenu 2">
            <a:extLst>
              <a:ext uri="{FF2B5EF4-FFF2-40B4-BE49-F238E27FC236}">
                <a16:creationId xmlns:a16="http://schemas.microsoft.com/office/drawing/2014/main" id="{0E61DE31-8D9E-B1CE-02F2-555D63E62037}"/>
              </a:ext>
            </a:extLst>
          </p:cNvPr>
          <p:cNvSpPr>
            <a:spLocks noGrp="1"/>
          </p:cNvSpPr>
          <p:nvPr>
            <p:ph idx="1"/>
          </p:nvPr>
        </p:nvSpPr>
        <p:spPr>
          <a:xfrm>
            <a:off x="581192" y="3026670"/>
            <a:ext cx="11029615" cy="2398955"/>
          </a:xfrm>
        </p:spPr>
        <p:txBody>
          <a:bodyPr>
            <a:normAutofit/>
          </a:bodyPr>
          <a:lstStyle/>
          <a:p>
            <a:pPr marL="0" indent="0">
              <a:buNone/>
            </a:pPr>
            <a:r>
              <a:rPr lang="fr-FR" sz="3200" dirty="0">
                <a:latin typeface="Segoe UI" panose="020B0502040204020203" pitchFamily="34" charset="0"/>
                <a:cs typeface="Segoe UI" panose="020B0502040204020203" pitchFamily="34" charset="0"/>
              </a:rPr>
              <a:t>Approuvez vous rémunération de Guy Bouguet à partir du 1er octobre pour un salaire de 800€ mensuel ?</a:t>
            </a:r>
            <a:endParaRPr lang="fr-FR" sz="3200" dirty="0">
              <a:solidFill>
                <a:schemeClr val="accent1"/>
              </a:solidFill>
              <a:latin typeface="Segoe UI" panose="020B0502040204020203" pitchFamily="34" charset="0"/>
              <a:cs typeface="Segoe UI" panose="020B0502040204020203" pitchFamily="34" charset="0"/>
            </a:endParaRPr>
          </a:p>
          <a:p>
            <a:pPr marL="0" indent="0">
              <a:buNone/>
            </a:pPr>
            <a:endParaRPr lang="fr-FR" sz="3200" dirty="0"/>
          </a:p>
        </p:txBody>
      </p:sp>
      <p:sp>
        <p:nvSpPr>
          <p:cNvPr id="6" name="Espace réservé du numéro de diapositive 5">
            <a:extLst>
              <a:ext uri="{FF2B5EF4-FFF2-40B4-BE49-F238E27FC236}">
                <a16:creationId xmlns:a16="http://schemas.microsoft.com/office/drawing/2014/main" id="{80773BC5-5D66-885A-15E6-06D63FDF2190}"/>
              </a:ext>
            </a:extLst>
          </p:cNvPr>
          <p:cNvSpPr>
            <a:spLocks noGrp="1"/>
          </p:cNvSpPr>
          <p:nvPr>
            <p:ph type="sldNum" sz="quarter" idx="12"/>
          </p:nvPr>
        </p:nvSpPr>
        <p:spPr>
          <a:xfrm>
            <a:off x="10558300" y="6409093"/>
            <a:ext cx="1016440" cy="365125"/>
          </a:xfrm>
          <a:prstGeom prst="rect">
            <a:avLst/>
          </a:prstGeom>
        </p:spPr>
        <p:txBody>
          <a:bodyPr/>
          <a:lstStyle>
            <a:defPPr>
              <a:defRPr lang="en-US"/>
            </a:defPPr>
            <a:lvl1pPr marL="0" algn="r" defTabSz="457200" rtl="0" eaLnBrk="1" latinLnBrk="0" hangingPunct="1">
              <a:defRPr sz="6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smtClean="0"/>
              <a:pPr/>
              <a:t>77</a:t>
            </a:fld>
            <a:endParaRPr lang="en-US" dirty="0"/>
          </a:p>
        </p:txBody>
      </p:sp>
    </p:spTree>
    <p:extLst>
      <p:ext uri="{BB962C8B-B14F-4D97-AF65-F5344CB8AC3E}">
        <p14:creationId xmlns:p14="http://schemas.microsoft.com/office/powerpoint/2010/main" val="130666662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6B9D2D1-EAB4-401F-A135-DF71876765D4}"/>
              </a:ext>
            </a:extLst>
          </p:cNvPr>
          <p:cNvSpPr>
            <a:spLocks noGrp="1"/>
          </p:cNvSpPr>
          <p:nvPr>
            <p:ph type="ctrTitle"/>
          </p:nvPr>
        </p:nvSpPr>
        <p:spPr>
          <a:xfrm>
            <a:off x="515444" y="2650574"/>
            <a:ext cx="11831273" cy="1337606"/>
          </a:xfrm>
          <a:noFill/>
        </p:spPr>
        <p:txBody>
          <a:bodyPr>
            <a:noAutofit/>
          </a:bodyPr>
          <a:lstStyle/>
          <a:p>
            <a:pPr algn="ctr"/>
            <a:r>
              <a:rPr lang="fr-FR" b="1" noProof="1">
                <a:solidFill>
                  <a:schemeClr val="accent6"/>
                </a:solidFill>
                <a:latin typeface="Segoe UI Symbol" panose="020B0502040204020203" pitchFamily="34" charset="0"/>
                <a:ea typeface="Segoe UI Symbol" panose="020B0502040204020203" pitchFamily="34" charset="0"/>
              </a:rPr>
              <a:t>Merci pour votre attention</a:t>
            </a:r>
          </a:p>
        </p:txBody>
      </p:sp>
      <p:pic>
        <p:nvPicPr>
          <p:cNvPr id="4" name="Image 3">
            <a:extLst>
              <a:ext uri="{FF2B5EF4-FFF2-40B4-BE49-F238E27FC236}">
                <a16:creationId xmlns:a16="http://schemas.microsoft.com/office/drawing/2014/main" id="{95EBCD22-8A7C-135D-916C-CB1A291A4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228227"/>
            <a:ext cx="4784962" cy="2630925"/>
          </a:xfrm>
          <a:prstGeom prst="rect">
            <a:avLst/>
          </a:prstGeom>
        </p:spPr>
      </p:pic>
      <p:sp>
        <p:nvSpPr>
          <p:cNvPr id="7" name="Espace réservé du pied de page 2">
            <a:extLst>
              <a:ext uri="{FF2B5EF4-FFF2-40B4-BE49-F238E27FC236}">
                <a16:creationId xmlns:a16="http://schemas.microsoft.com/office/drawing/2014/main" id="{5D34F420-AB42-4FA8-31A1-2AFAA148D5CD}"/>
              </a:ext>
            </a:extLst>
          </p:cNvPr>
          <p:cNvSpPr txBox="1">
            <a:spLocks/>
          </p:cNvSpPr>
          <p:nvPr/>
        </p:nvSpPr>
        <p:spPr>
          <a:xfrm>
            <a:off x="9097543" y="6295651"/>
            <a:ext cx="2872946" cy="365125"/>
          </a:xfrm>
          <a:prstGeom prst="rect">
            <a:avLst/>
          </a:prstGeom>
        </p:spPr>
        <p:txBody>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b="1" noProof="1">
                <a:latin typeface="Segoe UI Symbol" panose="020B0502040204020203" pitchFamily="34" charset="0"/>
                <a:ea typeface="Segoe UI Symbol" panose="020B0502040204020203" pitchFamily="34" charset="0"/>
              </a:rPr>
              <a:t>AG  Mixte - 20 mai  2026 </a:t>
            </a:r>
          </a:p>
        </p:txBody>
      </p:sp>
      <p:pic>
        <p:nvPicPr>
          <p:cNvPr id="11" name="Image 10">
            <a:extLst>
              <a:ext uri="{FF2B5EF4-FFF2-40B4-BE49-F238E27FC236}">
                <a16:creationId xmlns:a16="http://schemas.microsoft.com/office/drawing/2014/main" id="{361AC92C-B9E8-FAE3-7699-6EFD7E139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4738" y="4428457"/>
            <a:ext cx="1839283" cy="1839283"/>
          </a:xfrm>
          <a:prstGeom prst="rect">
            <a:avLst/>
          </a:prstGeom>
        </p:spPr>
      </p:pic>
      <p:pic>
        <p:nvPicPr>
          <p:cNvPr id="12" name="Image 11">
            <a:extLst>
              <a:ext uri="{FF2B5EF4-FFF2-40B4-BE49-F238E27FC236}">
                <a16:creationId xmlns:a16="http://schemas.microsoft.com/office/drawing/2014/main" id="{1A6F48E7-3F6C-A4C0-9E0A-C89BA9657C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7925" y="4428456"/>
            <a:ext cx="1780807" cy="1780807"/>
          </a:xfrm>
          <a:prstGeom prst="rect">
            <a:avLst/>
          </a:prstGeom>
        </p:spPr>
      </p:pic>
      <p:pic>
        <p:nvPicPr>
          <p:cNvPr id="13" name="Image 12">
            <a:extLst>
              <a:ext uri="{FF2B5EF4-FFF2-40B4-BE49-F238E27FC236}">
                <a16:creationId xmlns:a16="http://schemas.microsoft.com/office/drawing/2014/main" id="{2A28AA64-3879-6B6E-CD20-FBB0DD1236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5959" y="4428457"/>
            <a:ext cx="1839283" cy="1839283"/>
          </a:xfrm>
          <a:prstGeom prst="rect">
            <a:avLst/>
          </a:prstGeom>
        </p:spPr>
      </p:pic>
      <p:pic>
        <p:nvPicPr>
          <p:cNvPr id="14" name="Image 13">
            <a:extLst>
              <a:ext uri="{FF2B5EF4-FFF2-40B4-BE49-F238E27FC236}">
                <a16:creationId xmlns:a16="http://schemas.microsoft.com/office/drawing/2014/main" id="{E9E8BD43-DDA5-81CD-82CA-154FC4346D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09146" y="4428458"/>
            <a:ext cx="1780806" cy="1780806"/>
          </a:xfrm>
          <a:prstGeom prst="rect">
            <a:avLst/>
          </a:prstGeom>
        </p:spPr>
      </p:pic>
      <p:sp>
        <p:nvSpPr>
          <p:cNvPr id="3" name="Sous-titre 2">
            <a:extLst>
              <a:ext uri="{FF2B5EF4-FFF2-40B4-BE49-F238E27FC236}">
                <a16:creationId xmlns:a16="http://schemas.microsoft.com/office/drawing/2014/main" id="{DF2A826C-25AA-E87C-1D98-2A1E9F664F8D}"/>
              </a:ext>
            </a:extLst>
          </p:cNvPr>
          <p:cNvSpPr>
            <a:spLocks noGrp="1"/>
          </p:cNvSpPr>
          <p:nvPr>
            <p:ph type="subTitle" idx="1"/>
          </p:nvPr>
        </p:nvSpPr>
        <p:spPr>
          <a:xfrm>
            <a:off x="1761506" y="3838302"/>
            <a:ext cx="9144000" cy="740031"/>
          </a:xfrm>
        </p:spPr>
        <p:txBody>
          <a:bodyPr/>
          <a:lstStyle/>
          <a:p>
            <a:r>
              <a:rPr lang="fr-FR" dirty="0"/>
              <a:t>Face aux lymphomes, vous n’êtes pas seul !</a:t>
            </a:r>
          </a:p>
        </p:txBody>
      </p:sp>
    </p:spTree>
    <p:extLst>
      <p:ext uri="{BB962C8B-B14F-4D97-AF65-F5344CB8AC3E}">
        <p14:creationId xmlns:p14="http://schemas.microsoft.com/office/powerpoint/2010/main" val="269295563"/>
      </p:ext>
    </p:extLst>
  </p:cSld>
  <p:clrMapOvr>
    <a:masterClrMapping/>
  </p:clrMapOvr>
</p:sld>
</file>

<file path=ppt/theme/theme1.xml><?xml version="1.0" encoding="utf-8"?>
<a:theme xmlns:a="http://schemas.openxmlformats.org/drawingml/2006/main" name="THEME ELLyE">
  <a:themeElements>
    <a:clrScheme name="ELLyE">
      <a:dk1>
        <a:srgbClr val="23265E"/>
      </a:dk1>
      <a:lt1>
        <a:sysClr val="window" lastClr="FFFFFF"/>
      </a:lt1>
      <a:dk2>
        <a:srgbClr val="56595A"/>
      </a:dk2>
      <a:lt2>
        <a:srgbClr val="E7E6E6"/>
      </a:lt2>
      <a:accent1>
        <a:srgbClr val="15ACE3"/>
      </a:accent1>
      <a:accent2>
        <a:srgbClr val="FAA820"/>
      </a:accent2>
      <a:accent3>
        <a:srgbClr val="EF3D54"/>
      </a:accent3>
      <a:accent4>
        <a:srgbClr val="15ACE3"/>
      </a:accent4>
      <a:accent5>
        <a:srgbClr val="62C6C0"/>
      </a:accent5>
      <a:accent6>
        <a:srgbClr val="214188"/>
      </a:accent6>
      <a:hlink>
        <a:srgbClr val="EF3D54"/>
      </a:hlink>
      <a:folHlink>
        <a:srgbClr val="FAA820"/>
      </a:folHlink>
    </a:clrScheme>
    <a:fontScheme name="Personnalisé 1">
      <a:majorFont>
        <a:latin typeface="Montserrat SemiBold"/>
        <a:ea typeface=""/>
        <a:cs typeface=""/>
      </a:majorFont>
      <a:minorFont>
        <a:latin typeface="Montserrat ExtraLight"/>
        <a:ea typeface=""/>
        <a:cs typeface=""/>
      </a:minorFont>
    </a:fontScheme>
    <a:fmtScheme name="Solides discret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G 2025-RapportActivités" id="{EF4DFD21-B47E-914F-8E15-29566D081BD8}" vid="{3DA5CA41-2DEE-D14E-B1CD-AC8C508F2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resentation">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themeOverride>
</file>

<file path=docProps/app.xml><?xml version="1.0" encoding="utf-8"?>
<Properties xmlns="http://schemas.openxmlformats.org/officeDocument/2006/extended-properties" xmlns:vt="http://schemas.openxmlformats.org/officeDocument/2006/docPropsVTypes">
  <Template>THEME ELLyE</Template>
  <TotalTime>8995</TotalTime>
  <Words>4035</Words>
  <Application>Microsoft Macintosh PowerPoint</Application>
  <PresentationFormat>Grand écran</PresentationFormat>
  <Paragraphs>649</Paragraphs>
  <Slides>78</Slides>
  <Notes>13</Notes>
  <HiddenSlides>0</HiddenSlides>
  <MMClips>0</MMClips>
  <ScaleCrop>false</ScaleCrop>
  <HeadingPairs>
    <vt:vector size="8" baseType="variant">
      <vt:variant>
        <vt:lpstr>Polices utilisées</vt:lpstr>
      </vt:variant>
      <vt:variant>
        <vt:i4>13</vt:i4>
      </vt:variant>
      <vt:variant>
        <vt:lpstr>Thème</vt:lpstr>
      </vt:variant>
      <vt:variant>
        <vt:i4>1</vt:i4>
      </vt:variant>
      <vt:variant>
        <vt:lpstr>Serveurs OLE incorporés</vt:lpstr>
      </vt:variant>
      <vt:variant>
        <vt:i4>1</vt:i4>
      </vt:variant>
      <vt:variant>
        <vt:lpstr>Titres des diapositives</vt:lpstr>
      </vt:variant>
      <vt:variant>
        <vt:i4>78</vt:i4>
      </vt:variant>
    </vt:vector>
  </HeadingPairs>
  <TitlesOfParts>
    <vt:vector size="93" baseType="lpstr">
      <vt:lpstr>Arial</vt:lpstr>
      <vt:lpstr>Calibri</vt:lpstr>
      <vt:lpstr>Montserrat</vt:lpstr>
      <vt:lpstr>Montserrat ExtraLight</vt:lpstr>
      <vt:lpstr>Montserrat Light</vt:lpstr>
      <vt:lpstr>Montserrat SemiBold</vt:lpstr>
      <vt:lpstr>Segoe UI</vt:lpstr>
      <vt:lpstr>Segoe UI Black</vt:lpstr>
      <vt:lpstr>Segoe UI Symbol</vt:lpstr>
      <vt:lpstr>Symbol</vt:lpstr>
      <vt:lpstr>Times New Roman</vt:lpstr>
      <vt:lpstr>Wingdings</vt:lpstr>
      <vt:lpstr>Wingdings 2</vt:lpstr>
      <vt:lpstr>THEME ELLyE</vt:lpstr>
      <vt:lpstr>Acrobat Document</vt:lpstr>
      <vt:lpstr>Assemblée Générale 2026</vt:lpstr>
      <vt:lpstr>Pour celles et ceux qui nous ont quitté…</vt:lpstr>
      <vt:lpstr>Ordre du jour de l’assemblée générale</vt:lpstr>
      <vt:lpstr>Présentation PowerPoint</vt:lpstr>
      <vt:lpstr>Notre raison d’être, nos missions</vt:lpstr>
      <vt:lpstr>L’équipe ELLyE (aujourd’hui)</vt:lpstr>
      <vt:lpstr>ELLyE s’appuie sur diverses expertises</vt:lpstr>
      <vt:lpstr>COMPOSITION DU  CONSEIL SCIENTIFIQUE </vt:lpstr>
      <vt:lpstr>ELLyE cette année</vt:lpstr>
      <vt:lpstr>Présentation PowerPoint</vt:lpstr>
      <vt:lpstr>Présentation PowerPoint</vt:lpstr>
      <vt:lpstr>7 Webinaires 21 Podcasts</vt:lpstr>
      <vt:lpstr>Rencontres Nationales</vt:lpstr>
      <vt:lpstr>Journées d’ELLyE 2025</vt:lpstr>
      <vt:lpstr>Activité online</vt:lpstr>
      <vt:lpstr>Les réseaux sociaux          </vt:lpstr>
      <vt:lpstr>Présentation PowerPoint</vt:lpstr>
      <vt:lpstr>Réunions et échanges</vt:lpstr>
      <vt:lpstr>Comité social</vt:lpstr>
      <vt:lpstr>Fin du Parrainage de la PAF</vt:lpstr>
      <vt:lpstr>Parrainage de la PAF</vt:lpstr>
      <vt:lpstr>En région 2025</vt:lpstr>
      <vt:lpstr>Et aussi merci à</vt:lpstr>
      <vt:lpstr>Projet Phare</vt:lpstr>
      <vt:lpstr>Présentation PowerPoint</vt:lpstr>
      <vt:lpstr>Le Défi solidaire avec Nicolas Jossier</vt:lpstr>
      <vt:lpstr>Présentation PowerPoint</vt:lpstr>
      <vt:lpstr>Contribution à l’évaluation des médicaments</vt:lpstr>
      <vt:lpstr>Enquêtes</vt:lpstr>
      <vt:lpstr>Autres actions Plaidoyer 2025</vt:lpstr>
      <vt:lpstr>Démocratie en santé: ASAPP &amp; RU</vt:lpstr>
      <vt:lpstr>Présentation PowerPoint</vt:lpstr>
      <vt:lpstr>Financement et bourses 2025</vt:lpstr>
      <vt:lpstr>Programme PRECAP:  Implication des patients dans la recherche clinique</vt:lpstr>
      <vt:lpstr>Présentation PowerPoint</vt:lpstr>
      <vt:lpstr>Présentation PowerPoint</vt:lpstr>
      <vt:lpstr>Compte rendu de travaux de l’expert comptable</vt:lpstr>
      <vt:lpstr>Actif</vt:lpstr>
      <vt:lpstr>Présentation PowerPoint</vt:lpstr>
      <vt:lpstr>Compte de résultat / résultat d’exploitation</vt:lpstr>
      <vt:lpstr>Compte de résultat / résultat financier / résultat exceptionnel / excédent – déficit / contributions volontaires</vt:lpstr>
      <vt:lpstr>Annexe aux comptes de l’exercice clos le 31/12/2025</vt:lpstr>
      <vt:lpstr>Présentation PowerPoint</vt:lpstr>
      <vt:lpstr>Présentation PowerPoint</vt:lpstr>
      <vt:lpstr>Présentation PowerPoint</vt:lpstr>
      <vt:lpstr>Présentation PowerPoint</vt:lpstr>
      <vt:lpstr>Présentation PowerPoint</vt:lpstr>
      <vt:lpstr>Présentation PowerPoint</vt:lpstr>
      <vt:lpstr>2.3.3. contributions volontaires en nature</vt:lpstr>
      <vt:lpstr>3. Répartition analytique (ordre alphabétique)</vt:lpstr>
      <vt:lpstr>3. Répartition analytique</vt:lpstr>
      <vt:lpstr>Présentation PowerPoint</vt:lpstr>
      <vt:lpstr>Présentation PowerPoint</vt:lpstr>
      <vt:lpstr>Compte de résultat (détails)</vt:lpstr>
      <vt:lpstr>Evolution des contributions volontaires en nature (détail)</vt:lpstr>
      <vt:lpstr>Présentation PowerPoint</vt:lpstr>
      <vt:lpstr>Actions en 2026</vt:lpstr>
      <vt:lpstr>Actions 2026</vt:lpstr>
      <vt:lpstr>Budget 2026</vt:lpstr>
      <vt:lpstr>Présentation PowerPoint</vt:lpstr>
      <vt:lpstr>Vote</vt:lpstr>
      <vt:lpstr>ÉLAN 2030  Plan stratégique 2026-2030</vt:lpstr>
      <vt:lpstr>Présentation PowerPoint</vt:lpstr>
      <vt:lpstr>UNE ÉLABORATION COLLECTIVE</vt:lpstr>
      <vt:lpstr>Présentation PowerPoint</vt:lpstr>
      <vt:lpstr>NOS AMBITIONS 2026-2030</vt:lpstr>
      <vt:lpstr>NOS AMBITIONS 2026-2030</vt:lpstr>
      <vt:lpstr>Présentation PowerPoint</vt:lpstr>
      <vt:lpstr>Les candidats</vt:lpstr>
      <vt:lpstr>Présentation PowerPoint</vt:lpstr>
      <vt:lpstr>Vote</vt:lpstr>
      <vt:lpstr>Assemblée Générale extraordinaire 2026</vt:lpstr>
      <vt:lpstr>Ordre du jour de l’assemblée générale extraordinaire</vt:lpstr>
      <vt:lpstr>Présentation PowerPoint</vt:lpstr>
      <vt:lpstr>Vote</vt:lpstr>
      <vt:lpstr>Présentation PowerPoint</vt:lpstr>
      <vt:lpstr>Vote</vt:lpstr>
      <vt:lpstr>Merci pour votre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Guy Bouguet</dc:creator>
  <cp:lastModifiedBy>Guy Bouguet</cp:lastModifiedBy>
  <cp:revision>114</cp:revision>
  <dcterms:created xsi:type="dcterms:W3CDTF">2025-04-22T11:45:11Z</dcterms:created>
  <dcterms:modified xsi:type="dcterms:W3CDTF">2026-05-21T07:17:05Z</dcterms:modified>
</cp:coreProperties>
</file>